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25F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126" autoAdjust="0"/>
  </p:normalViewPr>
  <p:slideViewPr>
    <p:cSldViewPr snapToGrid="0">
      <p:cViewPr varScale="1">
        <p:scale>
          <a:sx n="63" d="100"/>
          <a:sy n="63" d="100"/>
        </p:scale>
        <p:origin x="-138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25E10-1DFD-43EE-9928-CEBDDF908D14}" type="datetimeFigureOut">
              <a:rPr lang="cs-CZ" smtClean="0"/>
              <a:pPr/>
              <a:t>6.12.2016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36A8A-9C9E-4E0B-8FF7-C6AA94C46BA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6198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36A8A-9C9E-4E0B-8FF7-C6AA94C46BA3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25601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A560-BF37-4D27-B361-7A0A6B45DD74}" type="datetimeFigureOut">
              <a:rPr lang="cs-CZ" smtClean="0"/>
              <a:pPr/>
              <a:t>6.12.2016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DEB4-49E5-4DFC-A125-7EAB0E434A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89629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A560-BF37-4D27-B361-7A0A6B45DD74}" type="datetimeFigureOut">
              <a:rPr lang="cs-CZ" smtClean="0"/>
              <a:pPr/>
              <a:t>6.12.2016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DEB4-49E5-4DFC-A125-7EAB0E434A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37851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A560-BF37-4D27-B361-7A0A6B45DD74}" type="datetimeFigureOut">
              <a:rPr lang="cs-CZ" smtClean="0"/>
              <a:pPr/>
              <a:t>6.12.2016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DEB4-49E5-4DFC-A125-7EAB0E434A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39853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A560-BF37-4D27-B361-7A0A6B45DD74}" type="datetimeFigureOut">
              <a:rPr lang="cs-CZ" smtClean="0"/>
              <a:pPr/>
              <a:t>6.12.2016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DEB4-49E5-4DFC-A125-7EAB0E434A3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15399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A560-BF37-4D27-B361-7A0A6B45DD74}" type="datetimeFigureOut">
              <a:rPr lang="cs-CZ" smtClean="0"/>
              <a:pPr/>
              <a:t>6.12.2016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DEB4-49E5-4DFC-A125-7EAB0E434A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09257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A560-BF37-4D27-B361-7A0A6B45DD74}" type="datetimeFigureOut">
              <a:rPr lang="cs-CZ" smtClean="0"/>
              <a:pPr/>
              <a:t>6.12.2016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DEB4-49E5-4DFC-A125-7EAB0E434A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34266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A560-BF37-4D27-B361-7A0A6B45DD74}" type="datetimeFigureOut">
              <a:rPr lang="cs-CZ" smtClean="0"/>
              <a:pPr/>
              <a:t>6.12.2016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DEB4-49E5-4DFC-A125-7EAB0E434A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26706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A560-BF37-4D27-B361-7A0A6B45DD74}" type="datetimeFigureOut">
              <a:rPr lang="cs-CZ" smtClean="0"/>
              <a:pPr/>
              <a:t>6.12.2016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DEB4-49E5-4DFC-A125-7EAB0E434A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958008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A560-BF37-4D27-B361-7A0A6B45DD74}" type="datetimeFigureOut">
              <a:rPr lang="cs-CZ" smtClean="0"/>
              <a:pPr/>
              <a:t>6.12.2016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DEB4-49E5-4DFC-A125-7EAB0E434A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93611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A560-BF37-4D27-B361-7A0A6B45DD74}" type="datetimeFigureOut">
              <a:rPr lang="cs-CZ" smtClean="0"/>
              <a:pPr/>
              <a:t>6.12.2016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DEB4-49E5-4DFC-A125-7EAB0E434A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7154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A560-BF37-4D27-B361-7A0A6B45DD74}" type="datetimeFigureOut">
              <a:rPr lang="cs-CZ" smtClean="0"/>
              <a:pPr/>
              <a:t>6.12.2016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DEB4-49E5-4DFC-A125-7EAB0E434A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25059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A560-BF37-4D27-B361-7A0A6B45DD74}" type="datetimeFigureOut">
              <a:rPr lang="cs-CZ" smtClean="0"/>
              <a:pPr/>
              <a:t>6.12.2016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DEB4-49E5-4DFC-A125-7EAB0E434A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7225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A560-BF37-4D27-B361-7A0A6B45DD74}" type="datetimeFigureOut">
              <a:rPr lang="cs-CZ" smtClean="0"/>
              <a:pPr/>
              <a:t>6.12.2016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DEB4-49E5-4DFC-A125-7EAB0E434A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32155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A560-BF37-4D27-B361-7A0A6B45DD74}" type="datetimeFigureOut">
              <a:rPr lang="cs-CZ" smtClean="0"/>
              <a:pPr/>
              <a:t>6.12.2016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DEB4-49E5-4DFC-A125-7EAB0E434A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9637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A560-BF37-4D27-B361-7A0A6B45DD74}" type="datetimeFigureOut">
              <a:rPr lang="cs-CZ" smtClean="0"/>
              <a:pPr/>
              <a:t>6.12.2016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DEB4-49E5-4DFC-A125-7EAB0E434A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0237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A560-BF37-4D27-B361-7A0A6B45DD74}" type="datetimeFigureOut">
              <a:rPr lang="cs-CZ" smtClean="0"/>
              <a:pPr/>
              <a:t>6.12.2016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DEB4-49E5-4DFC-A125-7EAB0E434A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59029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A560-BF37-4D27-B361-7A0A6B45DD74}" type="datetimeFigureOut">
              <a:rPr lang="cs-CZ" smtClean="0"/>
              <a:pPr/>
              <a:t>6.12.2016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DEB4-49E5-4DFC-A125-7EAB0E434A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4241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print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D1EA560-BF37-4D27-B361-7A0A6B45DD74}" type="datetimeFigureOut">
              <a:rPr lang="cs-CZ" smtClean="0"/>
              <a:pPr/>
              <a:t>6.12.2016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FE4DEB4-49E5-4DFC-A125-7EAB0E434A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9421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En el </a:t>
            </a:r>
            <a:r>
              <a:rPr lang="cs-CZ" dirty="0" err="1" smtClean="0"/>
              <a:t>butique</a:t>
            </a:r>
            <a:endParaRPr lang="cs-CZ" dirty="0"/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9020" y="246931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Podnadpis 2"/>
          <p:cNvSpPr txBox="1">
            <a:spLocks/>
          </p:cNvSpPr>
          <p:nvPr/>
        </p:nvSpPr>
        <p:spPr>
          <a:xfrm>
            <a:off x="3615358" y="5473799"/>
            <a:ext cx="7704856" cy="115212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539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988725" y="1396503"/>
            <a:ext cx="3011775" cy="518022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Completar</a:t>
            </a:r>
            <a:r>
              <a:rPr lang="cs-CZ" sz="2000" b="1" dirty="0" smtClean="0">
                <a:solidFill>
                  <a:schemeClr val="tx1"/>
                </a:solidFill>
              </a:rPr>
              <a:t> las </a:t>
            </a:r>
            <a:r>
              <a:rPr lang="cs-CZ" sz="2000" b="1" dirty="0" err="1" smtClean="0">
                <a:solidFill>
                  <a:schemeClr val="tx1"/>
                </a:solidFill>
              </a:rPr>
              <a:t>frases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>
            <a:hlinkClick r:id="rId3" action="ppaction://hlinksldjump"/>
          </p:cNvPr>
          <p:cNvSpPr/>
          <p:nvPr/>
        </p:nvSpPr>
        <p:spPr>
          <a:xfrm>
            <a:off x="988725" y="2206128"/>
            <a:ext cx="3597563" cy="518022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Elegir</a:t>
            </a:r>
            <a:r>
              <a:rPr lang="cs-CZ" sz="2000" b="1" dirty="0" smtClean="0">
                <a:solidFill>
                  <a:schemeClr val="tx1"/>
                </a:solidFill>
              </a:rPr>
              <a:t> la </a:t>
            </a:r>
            <a:r>
              <a:rPr lang="cs-CZ" sz="2000" b="1" dirty="0" err="1" smtClean="0">
                <a:solidFill>
                  <a:schemeClr val="tx1"/>
                </a:solidFill>
              </a:rPr>
              <a:t>respuesta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adecuada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>
            <a:hlinkClick r:id="rId4" action="ppaction://hlinksldjump"/>
          </p:cNvPr>
          <p:cNvSpPr/>
          <p:nvPr/>
        </p:nvSpPr>
        <p:spPr>
          <a:xfrm>
            <a:off x="988725" y="3015753"/>
            <a:ext cx="3011776" cy="518022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Aňadir</a:t>
            </a:r>
            <a:r>
              <a:rPr lang="cs-CZ" sz="2000" b="1" dirty="0" smtClean="0">
                <a:solidFill>
                  <a:schemeClr val="tx1"/>
                </a:solidFill>
              </a:rPr>
              <a:t> la </a:t>
            </a:r>
            <a:r>
              <a:rPr lang="cs-CZ" sz="2000" b="1" dirty="0" err="1" smtClean="0">
                <a:solidFill>
                  <a:schemeClr val="tx1"/>
                </a:solidFill>
              </a:rPr>
              <a:t>mejor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opción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>
            <a:hlinkClick r:id="rId5" action="ppaction://hlinksldjump"/>
          </p:cNvPr>
          <p:cNvSpPr/>
          <p:nvPr/>
        </p:nvSpPr>
        <p:spPr>
          <a:xfrm>
            <a:off x="988725" y="3825378"/>
            <a:ext cx="3011776" cy="518022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Completar</a:t>
            </a:r>
            <a:r>
              <a:rPr lang="cs-CZ" sz="2000" b="1" dirty="0" smtClean="0">
                <a:solidFill>
                  <a:schemeClr val="tx1"/>
                </a:solidFill>
              </a:rPr>
              <a:t> los </a:t>
            </a:r>
            <a:r>
              <a:rPr lang="cs-CZ" sz="2000" b="1" dirty="0" err="1" smtClean="0">
                <a:solidFill>
                  <a:schemeClr val="tx1"/>
                </a:solidFill>
              </a:rPr>
              <a:t>huecos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41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8246187" y="453528"/>
            <a:ext cx="719070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9108085" y="453528"/>
            <a:ext cx="1021723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llevar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205279" y="453528"/>
            <a:ext cx="491541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smtClean="0">
                <a:solidFill>
                  <a:schemeClr val="tx1"/>
                </a:solidFill>
              </a:rPr>
              <a:t>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838780" y="453528"/>
            <a:ext cx="993819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1717389" y="453528"/>
            <a:ext cx="1345930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encantan</a:t>
            </a:r>
            <a:r>
              <a:rPr lang="cs-CZ" sz="2000" b="1" dirty="0" smtClean="0">
                <a:solidFill>
                  <a:schemeClr val="tx1"/>
                </a:solidFill>
              </a:rPr>
              <a:t>,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2849375" y="2638208"/>
            <a:ext cx="623548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974559" y="453528"/>
            <a:ext cx="800548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voy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6684311" y="453528"/>
            <a:ext cx="1419048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vaqueros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5859309" y="2638208"/>
            <a:ext cx="982949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Oye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3620318" y="2638208"/>
            <a:ext cx="982949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Paco</a:t>
            </a:r>
            <a:r>
              <a:rPr lang="cs-CZ" sz="2000" b="1" dirty="0" smtClean="0">
                <a:solidFill>
                  <a:schemeClr val="tx1"/>
                </a:solidFill>
              </a:rPr>
              <a:t>,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9157400" y="2638208"/>
            <a:ext cx="982949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¿</a:t>
            </a:r>
            <a:r>
              <a:rPr lang="cs-CZ" sz="2000" b="1" dirty="0" err="1" smtClean="0">
                <a:solidFill>
                  <a:schemeClr val="tx1"/>
                </a:solidFill>
              </a:rPr>
              <a:t>cómo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5917067" y="453528"/>
            <a:ext cx="623548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854623" y="2638208"/>
            <a:ext cx="1021723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quedan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2" name="Zaoblený obdélník 41"/>
          <p:cNvSpPr/>
          <p:nvPr/>
        </p:nvSpPr>
        <p:spPr>
          <a:xfrm>
            <a:off x="6984045" y="2638208"/>
            <a:ext cx="1021723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estas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4695799" y="2638208"/>
            <a:ext cx="1021723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gafas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4" name="Zaoblený obdélník 43"/>
          <p:cNvSpPr/>
          <p:nvPr/>
        </p:nvSpPr>
        <p:spPr>
          <a:xfrm>
            <a:off x="8147555" y="2638208"/>
            <a:ext cx="868058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sol?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2096808" y="2638208"/>
            <a:ext cx="623548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854623" y="453528"/>
            <a:ext cx="719070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4190470" y="3717896"/>
            <a:ext cx="809710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Este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8864703" y="3698499"/>
            <a:ext cx="1021723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gorro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6809625" y="3702757"/>
            <a:ext cx="539321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5161110" y="3735230"/>
            <a:ext cx="539321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3472923" y="3731122"/>
            <a:ext cx="539321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lo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2148746" y="3717896"/>
            <a:ext cx="1166329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pongas</a:t>
            </a:r>
            <a:r>
              <a:rPr lang="cs-CZ" sz="2000" b="1" dirty="0" smtClean="0">
                <a:solidFill>
                  <a:schemeClr val="tx1"/>
                </a:solidFill>
              </a:rPr>
              <a:t>,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5836080" y="3717896"/>
            <a:ext cx="808631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4595325" y="4302084"/>
            <a:ext cx="808631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517001" y="4302084"/>
            <a:ext cx="539321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7531749" y="3702757"/>
            <a:ext cx="1166329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pareces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10053051" y="3698499"/>
            <a:ext cx="539321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3696820" y="4302084"/>
            <a:ext cx="808631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una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873502" y="3717896"/>
            <a:ext cx="1166329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gorila.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177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4.81481E-6 L -0.24662 0.083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31" y="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4.81481E-6 L -0.3832 0.085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67" y="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-0.37057 0.0831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29" y="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81481E-6 L 0.24336 0.0893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61" y="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0.44883 0.0935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35" y="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4.81481E-6 L 0.10208 0.0872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4" y="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4.81481E-6 L 0.24583 0.0893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92" y="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4.81481E-6 L 0.46394 0.0851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90" y="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81481E-6 L 0.03021 0.0872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" y="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0.41536 -0.0937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68" y="-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3.33333E-6 L -0.13568 -0.0979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84" y="-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33333E-6 L -0.49493 -0.0916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53" y="-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3.33333E-6 L 0.12592 -0.0895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9" y="-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0.35703 -0.087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52" y="-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-0.0125 L -0.04192 -0.0979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8" y="-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24922 -0.09166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61" y="-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33333E-6 L 0.55351 -0.08333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69" y="-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33333E-6 L 0.15989 -0.08333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95" y="-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2.22222E-6 L -0.31276 0.2132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38" y="10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2.96296E-6 L -0.58802 0.20996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401" y="1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2.59259E-6 L -0.30872 0.20717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43" y="10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2.59259E-6 L -0.13086 0.1287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49" y="6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4.07407E-6 L 0.09076 0.20718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10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2.22222E-6 L 0.25651 0.2132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26" y="10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22222E-6 L 0.0694 0.21111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6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59259E-6 L 0.25455 0.10926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21" y="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1.48148E-6 L 0.28164 0.1919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76" y="9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2.59259E-6 L 0.14545 0.19467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66" y="9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05105 0.18912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2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59259E-6 L 0.00742 0.2125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10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2.22222E-6 L 0.328 0.29028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93" y="1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4758622" y="858131"/>
            <a:ext cx="2888116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Y </a:t>
            </a:r>
            <a:r>
              <a:rPr lang="cs-CZ" sz="2000" b="1" dirty="0" err="1" smtClean="0">
                <a:solidFill>
                  <a:schemeClr val="tx1"/>
                </a:solidFill>
              </a:rPr>
              <a:t>qué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tal</a:t>
            </a:r>
            <a:r>
              <a:rPr lang="cs-CZ" sz="2000" b="1" dirty="0" smtClean="0">
                <a:solidFill>
                  <a:schemeClr val="tx1"/>
                </a:solidFill>
              </a:rPr>
              <a:t> la 36?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33321" y="187625"/>
            <a:ext cx="54271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Vyber vhodnou a gramaticky správnou odpověď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580710" y="1476317"/>
            <a:ext cx="4262844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a. No, </a:t>
            </a:r>
            <a:r>
              <a:rPr lang="cs-CZ" sz="2000" b="1" dirty="0" err="1" smtClean="0">
                <a:solidFill>
                  <a:schemeClr val="tx1"/>
                </a:solidFill>
              </a:rPr>
              <a:t>lo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siento</a:t>
            </a:r>
            <a:r>
              <a:rPr lang="cs-CZ" sz="2000" b="1" dirty="0" smtClean="0">
                <a:solidFill>
                  <a:schemeClr val="tx1"/>
                </a:solidFill>
              </a:rPr>
              <a:t>, </a:t>
            </a:r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aprieta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mucho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580710" y="2023639"/>
            <a:ext cx="4262844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b</a:t>
            </a:r>
            <a:r>
              <a:rPr lang="cs-CZ" sz="2000" b="1" dirty="0" smtClean="0">
                <a:solidFill>
                  <a:schemeClr val="tx1"/>
                </a:solidFill>
              </a:rPr>
              <a:t>. </a:t>
            </a:r>
            <a:r>
              <a:rPr lang="cs-CZ" sz="2000" b="1" dirty="0" err="1" smtClean="0">
                <a:solidFill>
                  <a:schemeClr val="tx1"/>
                </a:solidFill>
              </a:rPr>
              <a:t>Creo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es </a:t>
            </a:r>
            <a:r>
              <a:rPr lang="cs-CZ" sz="2000" b="1" dirty="0" err="1" smtClean="0">
                <a:solidFill>
                  <a:schemeClr val="tx1"/>
                </a:solidFill>
              </a:rPr>
              <a:t>muy</a:t>
            </a:r>
            <a:r>
              <a:rPr lang="cs-CZ" sz="2000" b="1" dirty="0" smtClean="0">
                <a:solidFill>
                  <a:schemeClr val="tx1"/>
                </a:solidFill>
              </a:rPr>
              <a:t> cara.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80710" y="2570961"/>
            <a:ext cx="3243941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c. </a:t>
            </a:r>
            <a:r>
              <a:rPr lang="cs-CZ" sz="2000" b="1" dirty="0" err="1" smtClean="0">
                <a:solidFill>
                  <a:schemeClr val="tx1"/>
                </a:solidFill>
              </a:rPr>
              <a:t>Ah</a:t>
            </a:r>
            <a:r>
              <a:rPr lang="cs-CZ" sz="2000" b="1" dirty="0" smtClean="0">
                <a:solidFill>
                  <a:schemeClr val="tx1"/>
                </a:solidFill>
              </a:rPr>
              <a:t>, la </a:t>
            </a:r>
            <a:r>
              <a:rPr lang="cs-CZ" sz="2000" b="1" dirty="0" err="1" smtClean="0">
                <a:solidFill>
                  <a:schemeClr val="tx1"/>
                </a:solidFill>
              </a:rPr>
              <a:t>talla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está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buena</a:t>
            </a:r>
            <a:r>
              <a:rPr lang="cs-CZ" sz="2000" b="1" dirty="0" smtClean="0">
                <a:solidFill>
                  <a:schemeClr val="tx1"/>
                </a:solidFill>
              </a:rPr>
              <a:t>!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80710" y="3118283"/>
            <a:ext cx="3243941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d. </a:t>
            </a:r>
            <a:r>
              <a:rPr lang="cs-CZ" sz="2000" b="1" dirty="0" err="1" smtClean="0">
                <a:solidFill>
                  <a:schemeClr val="tx1"/>
                </a:solidFill>
              </a:rPr>
              <a:t>Pues</a:t>
            </a:r>
            <a:r>
              <a:rPr lang="cs-CZ" sz="2000" b="1" dirty="0" smtClean="0">
                <a:solidFill>
                  <a:schemeClr val="tx1"/>
                </a:solidFill>
              </a:rPr>
              <a:t>, </a:t>
            </a:r>
            <a:r>
              <a:rPr lang="cs-CZ" sz="2000" b="1" dirty="0" err="1" smtClean="0">
                <a:solidFill>
                  <a:schemeClr val="tx1"/>
                </a:solidFill>
              </a:rPr>
              <a:t>pruebétela</a:t>
            </a:r>
            <a:r>
              <a:rPr lang="cs-CZ" sz="2000" b="1" dirty="0" smtClean="0">
                <a:solidFill>
                  <a:schemeClr val="tx1"/>
                </a:solidFill>
              </a:rPr>
              <a:t>!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6755539" y="4390886"/>
            <a:ext cx="2926080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la </a:t>
            </a:r>
            <a:r>
              <a:rPr lang="cs-CZ" sz="2000" b="1" dirty="0" err="1" smtClean="0">
                <a:solidFill>
                  <a:schemeClr val="tx1"/>
                </a:solidFill>
              </a:rPr>
              <a:t>bufanda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804958" y="3780867"/>
            <a:ext cx="22653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Spoj sloupce do vět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6755539" y="4986657"/>
            <a:ext cx="2926080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las </a:t>
            </a:r>
            <a:r>
              <a:rPr lang="cs-CZ" sz="2000" b="1" dirty="0" err="1" smtClean="0">
                <a:solidFill>
                  <a:schemeClr val="tx1"/>
                </a:solidFill>
              </a:rPr>
              <a:t>chanclas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6755539" y="5541877"/>
            <a:ext cx="2926080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el </a:t>
            </a:r>
            <a:r>
              <a:rPr lang="cs-CZ" sz="2000" b="1" dirty="0" err="1" smtClean="0">
                <a:solidFill>
                  <a:schemeClr val="tx1"/>
                </a:solidFill>
              </a:rPr>
              <a:t>paraguas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6755539" y="6097097"/>
            <a:ext cx="2926080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la </a:t>
            </a:r>
            <a:r>
              <a:rPr lang="cs-CZ" sz="2000" b="1" dirty="0" err="1" smtClean="0">
                <a:solidFill>
                  <a:schemeClr val="tx1"/>
                </a:solidFill>
              </a:rPr>
              <a:t>talla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674437" y="4346371"/>
            <a:ext cx="5902578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2000" b="1" dirty="0" err="1" smtClean="0">
                <a:solidFill>
                  <a:schemeClr val="tx1"/>
                </a:solidFill>
              </a:rPr>
              <a:t>Sirve</a:t>
            </a:r>
            <a:r>
              <a:rPr lang="cs-CZ" sz="2000" b="1" dirty="0" smtClean="0">
                <a:solidFill>
                  <a:schemeClr val="tx1"/>
                </a:solidFill>
              </a:rPr>
              <a:t> para </a:t>
            </a:r>
            <a:r>
              <a:rPr lang="cs-CZ" sz="2000" b="1" dirty="0" err="1" smtClean="0">
                <a:solidFill>
                  <a:schemeClr val="tx1"/>
                </a:solidFill>
              </a:rPr>
              <a:t>estar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cómodo</a:t>
            </a:r>
            <a:r>
              <a:rPr lang="cs-CZ" sz="2000" b="1" dirty="0" smtClean="0">
                <a:solidFill>
                  <a:schemeClr val="tx1"/>
                </a:solidFill>
              </a:rPr>
              <a:t> en la playa.</a:t>
            </a:r>
            <a:endParaRPr lang="cs-CZ" sz="2000" b="1" dirty="0"/>
          </a:p>
          <a:p>
            <a:pPr algn="r"/>
            <a:endParaRPr lang="cs-CZ" sz="2000" b="1" dirty="0"/>
          </a:p>
          <a:p>
            <a:pPr algn="r"/>
            <a:r>
              <a:rPr lang="cs-CZ" sz="2000" b="1" dirty="0" err="1" smtClean="0">
                <a:solidFill>
                  <a:schemeClr val="tx1"/>
                </a:solidFill>
              </a:rPr>
              <a:t>Sirve</a:t>
            </a:r>
            <a:r>
              <a:rPr lang="cs-CZ" sz="2000" b="1" dirty="0" smtClean="0">
                <a:solidFill>
                  <a:schemeClr val="tx1"/>
                </a:solidFill>
              </a:rPr>
              <a:t> para </a:t>
            </a:r>
            <a:r>
              <a:rPr lang="cs-CZ" sz="2000" b="1" dirty="0" err="1" smtClean="0">
                <a:solidFill>
                  <a:schemeClr val="tx1"/>
                </a:solidFill>
              </a:rPr>
              <a:t>decir</a:t>
            </a:r>
            <a:r>
              <a:rPr lang="cs-CZ" sz="2000" b="1" dirty="0" smtClean="0">
                <a:solidFill>
                  <a:schemeClr val="tx1"/>
                </a:solidFill>
              </a:rPr>
              <a:t> si la </a:t>
            </a:r>
            <a:r>
              <a:rPr lang="cs-CZ" sz="2000" b="1" dirty="0" err="1" smtClean="0">
                <a:solidFill>
                  <a:schemeClr val="tx1"/>
                </a:solidFill>
              </a:rPr>
              <a:t>prenda</a:t>
            </a:r>
            <a:r>
              <a:rPr lang="cs-CZ" sz="2000" b="1" dirty="0" smtClean="0">
                <a:solidFill>
                  <a:schemeClr val="tx1"/>
                </a:solidFill>
              </a:rPr>
              <a:t> no es </a:t>
            </a:r>
            <a:r>
              <a:rPr lang="cs-CZ" sz="2000" b="1" dirty="0" err="1" smtClean="0">
                <a:solidFill>
                  <a:schemeClr val="tx1"/>
                </a:solidFill>
              </a:rPr>
              <a:t>demasiado</a:t>
            </a:r>
            <a:r>
              <a:rPr lang="cs-CZ" sz="2000" b="1" dirty="0" smtClean="0">
                <a:solidFill>
                  <a:schemeClr val="tx1"/>
                </a:solidFill>
              </a:rPr>
              <a:t> grande</a:t>
            </a:r>
          </a:p>
          <a:p>
            <a:pPr algn="r"/>
            <a:endParaRPr lang="cs-CZ" sz="2000" b="1" dirty="0"/>
          </a:p>
          <a:p>
            <a:pPr algn="r"/>
            <a:r>
              <a:rPr lang="cs-CZ" sz="2000" b="1" dirty="0" smtClean="0">
                <a:solidFill>
                  <a:schemeClr val="tx1"/>
                </a:solidFill>
              </a:rPr>
              <a:t>Te la pones en el </a:t>
            </a:r>
            <a:r>
              <a:rPr lang="cs-CZ" sz="2000" b="1" dirty="0" err="1" smtClean="0">
                <a:solidFill>
                  <a:schemeClr val="tx1"/>
                </a:solidFill>
              </a:rPr>
              <a:t>cuello</a:t>
            </a:r>
            <a:r>
              <a:rPr lang="cs-CZ" sz="2000" b="1" dirty="0" smtClean="0">
                <a:solidFill>
                  <a:schemeClr val="tx1"/>
                </a:solidFill>
              </a:rPr>
              <a:t> en el </a:t>
            </a:r>
            <a:r>
              <a:rPr lang="cs-CZ" sz="2000" b="1" dirty="0" err="1" smtClean="0">
                <a:solidFill>
                  <a:schemeClr val="tx1"/>
                </a:solidFill>
              </a:rPr>
              <a:t>invierno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</a:p>
          <a:p>
            <a:pPr algn="r"/>
            <a:endParaRPr lang="cs-CZ" sz="2000" b="1" dirty="0"/>
          </a:p>
          <a:p>
            <a:pPr algn="r"/>
            <a:r>
              <a:rPr lang="cs-CZ" sz="2000" b="1" dirty="0" smtClean="0">
                <a:solidFill>
                  <a:schemeClr val="tx1"/>
                </a:solidFill>
              </a:rPr>
              <a:t>Te </a:t>
            </a:r>
            <a:r>
              <a:rPr lang="cs-CZ" sz="2000" b="1" dirty="0" err="1" smtClean="0">
                <a:solidFill>
                  <a:schemeClr val="tx1"/>
                </a:solidFill>
              </a:rPr>
              <a:t>protege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cuando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llueve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0927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4.07407E-6 L 0.24961 -0.0805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74" y="-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1.48148E-6 L 0.24844 -0.1611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22" y="-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7037E-7 L 0.24609 0.1634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05" y="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4.44444E-6 L 0.24661 0.0840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31" y="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913489" y="752822"/>
            <a:ext cx="2926080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No, los </a:t>
            </a:r>
            <a:r>
              <a:rPr lang="cs-CZ" sz="2000" b="1" dirty="0" err="1" smtClean="0">
                <a:solidFill>
                  <a:schemeClr val="tx1"/>
                </a:solidFill>
              </a:rPr>
              <a:t>dejo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250121" y="267646"/>
            <a:ext cx="33429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Přiřaď nejvhodnější odpověď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913488" y="1308042"/>
            <a:ext cx="3679599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Sí</a:t>
            </a:r>
            <a:r>
              <a:rPr lang="cs-CZ" sz="2000" b="1" dirty="0" smtClean="0">
                <a:solidFill>
                  <a:schemeClr val="tx1"/>
                </a:solidFill>
              </a:rPr>
              <a:t>, </a:t>
            </a:r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encantan</a:t>
            </a:r>
            <a:r>
              <a:rPr lang="cs-CZ" sz="2000" b="1" dirty="0" smtClean="0">
                <a:solidFill>
                  <a:schemeClr val="tx1"/>
                </a:solidFill>
              </a:rPr>
              <a:t>, </a:t>
            </a:r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las </a:t>
            </a:r>
            <a:r>
              <a:rPr lang="cs-CZ" sz="2000" b="1" dirty="0" err="1" smtClean="0">
                <a:solidFill>
                  <a:schemeClr val="tx1"/>
                </a:solidFill>
              </a:rPr>
              <a:t>pruebo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913489" y="1863262"/>
            <a:ext cx="3679598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No </a:t>
            </a:r>
            <a:r>
              <a:rPr lang="cs-CZ" sz="2000" b="1" dirty="0" err="1" smtClean="0">
                <a:solidFill>
                  <a:schemeClr val="tx1"/>
                </a:solidFill>
              </a:rPr>
              <a:t>lo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soporto</a:t>
            </a:r>
            <a:r>
              <a:rPr lang="cs-CZ" sz="2000" b="1" dirty="0" smtClean="0">
                <a:solidFill>
                  <a:schemeClr val="tx1"/>
                </a:solidFill>
              </a:rPr>
              <a:t>, no </a:t>
            </a:r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compro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913489" y="2418482"/>
            <a:ext cx="4139122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Pues</a:t>
            </a:r>
            <a:r>
              <a:rPr lang="cs-CZ" sz="2000" b="1" dirty="0" smtClean="0">
                <a:solidFill>
                  <a:schemeClr val="tx1"/>
                </a:solidFill>
              </a:rPr>
              <a:t>, es </a:t>
            </a:r>
            <a:r>
              <a:rPr lang="cs-CZ" sz="2000" b="1" dirty="0" err="1" smtClean="0">
                <a:solidFill>
                  <a:schemeClr val="tx1"/>
                </a:solidFill>
              </a:rPr>
              <a:t>muuy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elegante</a:t>
            </a:r>
            <a:r>
              <a:rPr lang="cs-CZ" sz="2000" b="1" dirty="0" smtClean="0">
                <a:solidFill>
                  <a:schemeClr val="tx1"/>
                </a:solidFill>
              </a:rPr>
              <a:t>, </a:t>
            </a:r>
            <a:r>
              <a:rPr lang="cs-CZ" sz="2000" b="1" dirty="0" err="1" smtClean="0">
                <a:solidFill>
                  <a:schemeClr val="tx1"/>
                </a:solidFill>
              </a:rPr>
              <a:t>me</a:t>
            </a:r>
            <a:r>
              <a:rPr lang="cs-CZ" sz="2000" b="1" dirty="0" smtClean="0">
                <a:solidFill>
                  <a:schemeClr val="tx1"/>
                </a:solidFill>
              </a:rPr>
              <a:t> la </a:t>
            </a:r>
            <a:r>
              <a:rPr lang="cs-CZ" sz="2000" b="1" dirty="0" err="1" smtClean="0">
                <a:solidFill>
                  <a:schemeClr val="tx1"/>
                </a:solidFill>
              </a:rPr>
              <a:t>llevo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71745" y="667756"/>
            <a:ext cx="3563220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2000" b="1" dirty="0" smtClean="0">
                <a:solidFill>
                  <a:schemeClr val="tx1"/>
                </a:solidFill>
              </a:rPr>
              <a:t>¿</a:t>
            </a:r>
            <a:r>
              <a:rPr lang="cs-CZ" sz="2000" b="1" dirty="0" err="1" smtClean="0">
                <a:solidFill>
                  <a:schemeClr val="tx1"/>
                </a:solidFill>
              </a:rPr>
              <a:t>Qué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te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parece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esta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camisa</a:t>
            </a:r>
            <a:r>
              <a:rPr lang="cs-CZ" sz="2000" b="1" dirty="0" smtClean="0">
                <a:solidFill>
                  <a:schemeClr val="tx1"/>
                </a:solidFill>
              </a:rPr>
              <a:t>?</a:t>
            </a:r>
            <a:endParaRPr lang="cs-CZ" sz="2000" b="1" dirty="0"/>
          </a:p>
          <a:p>
            <a:pPr algn="r"/>
            <a:endParaRPr lang="cs-CZ" sz="2000" b="1" dirty="0"/>
          </a:p>
          <a:p>
            <a:pPr algn="r"/>
            <a:r>
              <a:rPr lang="cs-CZ" sz="2000" b="1" dirty="0" smtClean="0">
                <a:solidFill>
                  <a:schemeClr val="tx1"/>
                </a:solidFill>
              </a:rPr>
              <a:t>¿</a:t>
            </a:r>
            <a:r>
              <a:rPr lang="cs-CZ" sz="2000" b="1" dirty="0" err="1" smtClean="0">
                <a:solidFill>
                  <a:schemeClr val="tx1"/>
                </a:solidFill>
              </a:rPr>
              <a:t>Qué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tal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este</a:t>
            </a:r>
            <a:r>
              <a:rPr lang="cs-CZ" sz="2000" b="1" dirty="0" smtClean="0">
                <a:solidFill>
                  <a:schemeClr val="tx1"/>
                </a:solidFill>
              </a:rPr>
              <a:t> Jersey de lana?</a:t>
            </a:r>
          </a:p>
          <a:p>
            <a:pPr algn="r"/>
            <a:endParaRPr lang="cs-CZ" sz="2000" b="1" dirty="0"/>
          </a:p>
          <a:p>
            <a:pPr algn="r"/>
            <a:r>
              <a:rPr lang="cs-CZ" sz="2000" b="1" dirty="0" smtClean="0">
                <a:solidFill>
                  <a:schemeClr val="tx1"/>
                </a:solidFill>
              </a:rPr>
              <a:t>¿Te </a:t>
            </a:r>
            <a:r>
              <a:rPr lang="cs-CZ" sz="2000" b="1" dirty="0" err="1" smtClean="0">
                <a:solidFill>
                  <a:schemeClr val="tx1"/>
                </a:solidFill>
              </a:rPr>
              <a:t>gustan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estas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sandalias</a:t>
            </a:r>
            <a:r>
              <a:rPr lang="cs-CZ" sz="2000" b="1" dirty="0" smtClean="0">
                <a:solidFill>
                  <a:schemeClr val="tx1"/>
                </a:solidFill>
              </a:rPr>
              <a:t>?</a:t>
            </a:r>
          </a:p>
          <a:p>
            <a:pPr algn="r"/>
            <a:endParaRPr lang="cs-CZ" sz="2000" b="1" dirty="0" smtClean="0">
              <a:solidFill>
                <a:schemeClr val="tx1"/>
              </a:solidFill>
            </a:endParaRPr>
          </a:p>
          <a:p>
            <a:pPr algn="r"/>
            <a:r>
              <a:rPr lang="cs-CZ" sz="2000" b="1" dirty="0" smtClean="0">
                <a:solidFill>
                  <a:schemeClr val="tx1"/>
                </a:solidFill>
              </a:rPr>
              <a:t>¿Te </a:t>
            </a:r>
            <a:r>
              <a:rPr lang="cs-CZ" sz="2000" b="1" dirty="0" err="1" smtClean="0">
                <a:solidFill>
                  <a:schemeClr val="tx1"/>
                </a:solidFill>
              </a:rPr>
              <a:t>quedan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bien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estos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tacones</a:t>
            </a:r>
            <a:r>
              <a:rPr lang="cs-CZ" sz="2000" b="1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8" name="Obdélník 7"/>
          <p:cNvSpPr/>
          <p:nvPr/>
        </p:nvSpPr>
        <p:spPr>
          <a:xfrm>
            <a:off x="3144793" y="3212250"/>
            <a:ext cx="49078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Doplň do věty jednu z nabízených možností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78213" y="3767470"/>
            <a:ext cx="107180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Si no </a:t>
            </a:r>
            <a:r>
              <a:rPr lang="cs-CZ" sz="2000" b="1" dirty="0" err="1" smtClean="0">
                <a:solidFill>
                  <a:schemeClr val="tx1"/>
                </a:solidFill>
              </a:rPr>
              <a:t>tienes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paraguas</a:t>
            </a:r>
            <a:r>
              <a:rPr lang="cs-CZ" sz="2000" b="1" dirty="0" smtClean="0">
                <a:solidFill>
                  <a:schemeClr val="tx1"/>
                </a:solidFill>
              </a:rPr>
              <a:t>, </a:t>
            </a:r>
            <a:r>
              <a:rPr lang="cs-CZ" sz="2000" b="1" dirty="0" err="1" smtClean="0">
                <a:solidFill>
                  <a:schemeClr val="tx1"/>
                </a:solidFill>
              </a:rPr>
              <a:t>pues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te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digo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te</a:t>
            </a:r>
            <a:r>
              <a:rPr lang="cs-CZ" sz="2000" b="1" dirty="0" smtClean="0">
                <a:solidFill>
                  <a:schemeClr val="tx1"/>
                </a:solidFill>
              </a:rPr>
              <a:t>                          </a:t>
            </a:r>
            <a:r>
              <a:rPr lang="cs-CZ" sz="2000" b="1" dirty="0" err="1" smtClean="0">
                <a:solidFill>
                  <a:schemeClr val="tx1"/>
                </a:solidFill>
              </a:rPr>
              <a:t>prestar</a:t>
            </a:r>
            <a:r>
              <a:rPr lang="cs-CZ" sz="2000" b="1" dirty="0" smtClean="0">
                <a:solidFill>
                  <a:schemeClr val="tx1"/>
                </a:solidFill>
              </a:rPr>
              <a:t> el </a:t>
            </a:r>
            <a:r>
              <a:rPr lang="cs-CZ" sz="2000" b="1" dirty="0" err="1" smtClean="0">
                <a:solidFill>
                  <a:schemeClr val="tx1"/>
                </a:solidFill>
              </a:rPr>
              <a:t>mío</a:t>
            </a:r>
            <a:r>
              <a:rPr lang="cs-CZ" sz="2000" b="1" dirty="0" smtClean="0">
                <a:solidFill>
                  <a:schemeClr val="tx1"/>
                </a:solidFill>
              </a:rPr>
              <a:t>. </a:t>
            </a:r>
            <a:r>
              <a:rPr lang="cs-CZ" sz="2000" b="1" dirty="0" err="1" smtClean="0">
                <a:solidFill>
                  <a:schemeClr val="tx1"/>
                </a:solidFill>
              </a:rPr>
              <a:t>Está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lloviendo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r>
              <a:rPr lang="cs-CZ" sz="2000" b="1" dirty="0" err="1" smtClean="0">
                <a:solidFill>
                  <a:schemeClr val="tx1"/>
                </a:solidFill>
              </a:rPr>
              <a:t>cántaros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3257087" y="4241351"/>
            <a:ext cx="1252069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puedas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702010" y="4265731"/>
            <a:ext cx="1252069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pueda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6136174" y="4265731"/>
            <a:ext cx="1252069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puedes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7518254" y="4265731"/>
            <a:ext cx="1252069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puede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036098" y="5617361"/>
            <a:ext cx="1375122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nececistas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7294591" y="5640429"/>
            <a:ext cx="1252069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crees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4537631" y="5640429"/>
            <a:ext cx="1252069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quieres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916111" y="5640429"/>
            <a:ext cx="1252069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prefieres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2089454" y="4946897"/>
            <a:ext cx="73277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¿</a:t>
            </a:r>
            <a:r>
              <a:rPr lang="cs-CZ" sz="2000" b="1" dirty="0" err="1" smtClean="0">
                <a:solidFill>
                  <a:schemeClr val="tx1"/>
                </a:solidFill>
              </a:rPr>
              <a:t>Realmente</a:t>
            </a:r>
            <a:r>
              <a:rPr lang="cs-CZ" sz="2000" b="1" dirty="0" smtClean="0">
                <a:solidFill>
                  <a:schemeClr val="tx1"/>
                </a:solidFill>
              </a:rPr>
              <a:t>                     </a:t>
            </a:r>
            <a:r>
              <a:rPr lang="cs-CZ" sz="2000" b="1" dirty="0" err="1" smtClean="0">
                <a:solidFill>
                  <a:schemeClr val="tx1"/>
                </a:solidFill>
              </a:rPr>
              <a:t>que</a:t>
            </a:r>
            <a:r>
              <a:rPr lang="cs-CZ" sz="2000" b="1" dirty="0" smtClean="0">
                <a:solidFill>
                  <a:schemeClr val="tx1"/>
                </a:solidFill>
              </a:rPr>
              <a:t> en la </a:t>
            </a:r>
            <a:r>
              <a:rPr lang="cs-CZ" sz="2000" b="1" dirty="0" err="1" smtClean="0">
                <a:solidFill>
                  <a:schemeClr val="tx1"/>
                </a:solidFill>
              </a:rPr>
              <a:t>tienda</a:t>
            </a:r>
            <a:r>
              <a:rPr lang="cs-CZ" sz="2000" b="1" dirty="0" smtClean="0">
                <a:solidFill>
                  <a:schemeClr val="tx1"/>
                </a:solidFill>
              </a:rPr>
              <a:t> no </a:t>
            </a:r>
            <a:r>
              <a:rPr lang="cs-CZ" sz="2000" b="1" dirty="0" err="1" smtClean="0">
                <a:solidFill>
                  <a:schemeClr val="tx1"/>
                </a:solidFill>
              </a:rPr>
              <a:t>hay</a:t>
            </a:r>
            <a:r>
              <a:rPr lang="cs-CZ" sz="2000" b="1" dirty="0" smtClean="0">
                <a:solidFill>
                  <a:schemeClr val="tx1"/>
                </a:solidFill>
              </a:rPr>
              <a:t> ropa para </a:t>
            </a:r>
            <a:r>
              <a:rPr lang="cs-CZ" sz="2000" b="1" dirty="0" err="1" smtClean="0"/>
              <a:t>lleva</a:t>
            </a:r>
            <a:r>
              <a:rPr lang="cs-CZ" sz="2000" b="1" dirty="0" err="1" smtClean="0">
                <a:solidFill>
                  <a:schemeClr val="tx1"/>
                </a:solidFill>
              </a:rPr>
              <a:t>r</a:t>
            </a:r>
            <a:r>
              <a:rPr lang="cs-CZ" sz="2000" b="1" dirty="0" smtClean="0">
                <a:solidFill>
                  <a:schemeClr val="tx1"/>
                </a:solidFill>
              </a:rPr>
              <a:t>?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521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0.31888 -0.2446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37" y="-12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7 L 0.31628 -0.0817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7" y="-4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0.31498 0.0833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42" y="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4.81481E-6 L 0.31041 0.2460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21" y="1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3.33333E-6 L -0.07826 -0.0819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9" y="-409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7037E-6 L -0.31667 -0.1083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33" y="-5417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56626" y="829747"/>
            <a:ext cx="1053230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Tx/>
              <a:buChar char="-"/>
            </a:pPr>
            <a:r>
              <a:rPr lang="cs-CZ" sz="2400" b="1" dirty="0" err="1" smtClean="0"/>
              <a:t>Oye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Paca</a:t>
            </a:r>
            <a:r>
              <a:rPr lang="cs-CZ" sz="2400" b="1" dirty="0" smtClean="0"/>
              <a:t>, ¿                  </a:t>
            </a:r>
            <a:r>
              <a:rPr lang="cs-CZ" sz="2400" b="1" dirty="0" err="1" smtClean="0"/>
              <a:t>me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queda</a:t>
            </a:r>
            <a:r>
              <a:rPr lang="cs-CZ" sz="2400" b="1" dirty="0" smtClean="0"/>
              <a:t>              </a:t>
            </a:r>
            <a:r>
              <a:rPr lang="cs-CZ" sz="2400" b="1" dirty="0" err="1" smtClean="0"/>
              <a:t>traje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negro</a:t>
            </a:r>
            <a:r>
              <a:rPr lang="cs-CZ" sz="2400" b="1" dirty="0" smtClean="0"/>
              <a:t>? ¿Te                   </a:t>
            </a:r>
            <a:r>
              <a:rPr lang="cs-CZ" sz="2400" b="1" dirty="0" err="1" smtClean="0"/>
              <a:t>bien</a:t>
            </a:r>
            <a:r>
              <a:rPr lang="cs-CZ" sz="2400" b="1" dirty="0" smtClean="0"/>
              <a:t>?</a:t>
            </a:r>
          </a:p>
          <a:p>
            <a:endParaRPr lang="cs-CZ" sz="2400" b="1" dirty="0"/>
          </a:p>
          <a:p>
            <a:r>
              <a:rPr lang="cs-CZ" sz="2400" b="1" dirty="0" smtClean="0"/>
              <a:t>-    </a:t>
            </a:r>
            <a:r>
              <a:rPr lang="cs-CZ" sz="2400" b="1" dirty="0"/>
              <a:t>¡</a:t>
            </a:r>
            <a:r>
              <a:rPr lang="cs-CZ" sz="2400" b="1" dirty="0" err="1" smtClean="0"/>
              <a:t>Absolutamente</a:t>
            </a:r>
            <a:r>
              <a:rPr lang="cs-CZ" sz="2400" b="1" dirty="0" smtClean="0"/>
              <a:t> no, </a:t>
            </a:r>
            <a:r>
              <a:rPr lang="cs-CZ" sz="2400" b="1" dirty="0" err="1" smtClean="0"/>
              <a:t>cariňo</a:t>
            </a:r>
            <a:r>
              <a:rPr lang="cs-CZ" sz="2400" b="1" dirty="0" smtClean="0"/>
              <a:t>! Mira las                  , es </a:t>
            </a:r>
            <a:r>
              <a:rPr lang="cs-CZ" sz="2400" b="1" dirty="0" err="1" smtClean="0"/>
              <a:t>que</a:t>
            </a:r>
            <a:r>
              <a:rPr lang="cs-CZ" sz="2400" b="1" dirty="0" smtClean="0"/>
              <a:t>           </a:t>
            </a:r>
            <a:r>
              <a:rPr lang="cs-CZ" sz="2400" b="1" dirty="0" err="1" smtClean="0"/>
              <a:t>muy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largas</a:t>
            </a:r>
            <a:r>
              <a:rPr lang="cs-CZ" sz="2400" b="1" dirty="0" smtClean="0"/>
              <a:t>.</a:t>
            </a:r>
          </a:p>
          <a:p>
            <a:endParaRPr lang="cs-CZ" sz="2400" b="1" dirty="0"/>
          </a:p>
          <a:p>
            <a:endParaRPr lang="cs-CZ" sz="2400" b="1" dirty="0" smtClean="0"/>
          </a:p>
        </p:txBody>
      </p:sp>
      <p:pic>
        <p:nvPicPr>
          <p:cNvPr id="3" name="Obrázek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87640" y="1492926"/>
            <a:ext cx="627062" cy="1335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prava 3"/>
          <p:cNvSpPr/>
          <p:nvPr/>
        </p:nvSpPr>
        <p:spPr>
          <a:xfrm rot="20194810">
            <a:off x="6094638" y="2036925"/>
            <a:ext cx="287490" cy="1127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3140556" y="829747"/>
            <a:ext cx="1202844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757831" y="798942"/>
            <a:ext cx="1000157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8930304" y="798942"/>
            <a:ext cx="1356695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8551271" y="1607945"/>
            <a:ext cx="736301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130724" y="819914"/>
            <a:ext cx="1202844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Cómo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760853" y="810081"/>
            <a:ext cx="979160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este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8931756" y="810083"/>
            <a:ext cx="1347870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parece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6163975" y="1611411"/>
            <a:ext cx="1342955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mangas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8539316" y="1606495"/>
            <a:ext cx="811161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son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1032386" y="2817985"/>
            <a:ext cx="10235381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/>
          </a:p>
          <a:p>
            <a:r>
              <a:rPr lang="cs-CZ" sz="2400" b="1" dirty="0" smtClean="0"/>
              <a:t>-     </a:t>
            </a:r>
            <a:r>
              <a:rPr lang="cs-CZ" sz="2400" b="1" dirty="0" err="1" smtClean="0"/>
              <a:t>Bueno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Paca</a:t>
            </a:r>
            <a:r>
              <a:rPr lang="cs-CZ" sz="2400" b="1" dirty="0" smtClean="0"/>
              <a:t>, ¿y </a:t>
            </a:r>
            <a:r>
              <a:rPr lang="cs-CZ" sz="2400" b="1" dirty="0" err="1" smtClean="0"/>
              <a:t>qué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tal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estos</a:t>
            </a:r>
            <a:r>
              <a:rPr lang="cs-CZ" sz="2400" b="1" dirty="0" smtClean="0"/>
              <a:t>                   ? ¿          los </a:t>
            </a:r>
            <a:r>
              <a:rPr lang="cs-CZ" sz="2400" b="1" dirty="0" err="1" smtClean="0"/>
              <a:t>llevo</a:t>
            </a:r>
            <a:r>
              <a:rPr lang="cs-CZ" sz="2400" b="1" dirty="0" smtClean="0"/>
              <a:t>?        </a:t>
            </a:r>
          </a:p>
          <a:p>
            <a:endParaRPr lang="cs-CZ" sz="2400" b="1" dirty="0" smtClean="0"/>
          </a:p>
          <a:p>
            <a:pPr marL="342900" indent="-342900">
              <a:buFontTx/>
              <a:buChar char="-"/>
            </a:pPr>
            <a:r>
              <a:rPr lang="cs-CZ" sz="2400" b="1" dirty="0" err="1" smtClean="0"/>
              <a:t>Radamel</a:t>
            </a:r>
            <a:r>
              <a:rPr lang="cs-CZ" sz="2400" b="1" dirty="0" smtClean="0"/>
              <a:t>, no </a:t>
            </a:r>
            <a:r>
              <a:rPr lang="cs-CZ" sz="2400" b="1" dirty="0" err="1" smtClean="0"/>
              <a:t>te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entiendo</a:t>
            </a:r>
            <a:r>
              <a:rPr lang="cs-CZ" sz="2400" b="1" dirty="0" smtClean="0"/>
              <a:t>. ¡</a:t>
            </a:r>
            <a:r>
              <a:rPr lang="cs-CZ" sz="2400" b="1" dirty="0" err="1" smtClean="0"/>
              <a:t>Te</a:t>
            </a:r>
            <a:r>
              <a:rPr lang="cs-CZ" sz="2400" b="1" dirty="0" smtClean="0"/>
              <a:t>          </a:t>
            </a:r>
            <a:r>
              <a:rPr lang="cs-CZ" sz="2400" b="1" dirty="0" err="1" smtClean="0"/>
              <a:t>dicho</a:t>
            </a:r>
            <a:r>
              <a:rPr lang="cs-CZ" sz="2400" b="1" dirty="0" smtClean="0"/>
              <a:t> mil </a:t>
            </a:r>
            <a:r>
              <a:rPr lang="cs-CZ" sz="2400" b="1" dirty="0" err="1" smtClean="0"/>
              <a:t>veces</a:t>
            </a:r>
            <a:r>
              <a:rPr lang="cs-CZ" sz="2400" b="1" dirty="0" smtClean="0"/>
              <a:t>            es tu                  !</a:t>
            </a:r>
          </a:p>
          <a:p>
            <a:pPr marL="342900" indent="-342900">
              <a:buFontTx/>
              <a:buChar char="-"/>
            </a:pPr>
            <a:endParaRPr lang="cs-CZ" sz="2400" b="1" dirty="0" smtClean="0"/>
          </a:p>
          <a:p>
            <a:pPr marL="342900" indent="-342900">
              <a:buFontTx/>
              <a:buChar char="-"/>
            </a:pPr>
            <a:r>
              <a:rPr lang="cs-CZ" sz="2400" b="1" dirty="0" err="1" smtClean="0"/>
              <a:t>Sí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cariňo</a:t>
            </a:r>
            <a:r>
              <a:rPr lang="cs-CZ" sz="2400" b="1" dirty="0" smtClean="0"/>
              <a:t>. La 43, </a:t>
            </a:r>
            <a:r>
              <a:rPr lang="cs-CZ" sz="2400" b="1" dirty="0" err="1" smtClean="0"/>
              <a:t>creo</a:t>
            </a:r>
            <a:r>
              <a:rPr lang="cs-CZ" sz="2400" b="1" dirty="0" smtClean="0"/>
              <a:t>. </a:t>
            </a:r>
          </a:p>
          <a:p>
            <a:pPr marL="342900" indent="-342900">
              <a:buFontTx/>
              <a:buChar char="-"/>
            </a:pPr>
            <a:endParaRPr lang="cs-CZ" sz="2400" b="1" dirty="0" smtClean="0"/>
          </a:p>
          <a:p>
            <a:pPr marL="342900" indent="-342900">
              <a:buFontTx/>
              <a:buChar char="-"/>
            </a:pPr>
            <a:r>
              <a:rPr lang="cs-CZ" sz="2400" b="1" dirty="0" err="1" smtClean="0"/>
              <a:t>Sabes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Radamel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eres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un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inútil</a:t>
            </a:r>
            <a:r>
              <a:rPr lang="cs-CZ" sz="2400" b="1" dirty="0" smtClean="0"/>
              <a:t>. Ni </a:t>
            </a:r>
            <a:r>
              <a:rPr lang="cs-CZ" sz="2400" b="1" dirty="0" err="1" smtClean="0"/>
              <a:t>te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acuerdas</a:t>
            </a:r>
            <a:r>
              <a:rPr lang="cs-CZ" sz="2400" b="1" dirty="0" smtClean="0"/>
              <a:t> de           </a:t>
            </a:r>
            <a:r>
              <a:rPr lang="cs-CZ" sz="2400" b="1" dirty="0" err="1" smtClean="0"/>
              <a:t>talla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pic>
        <p:nvPicPr>
          <p:cNvPr id="26" name="Obrázek 19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75818" y="2914158"/>
            <a:ext cx="495300" cy="95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Zaoblený obdélník 27"/>
          <p:cNvSpPr/>
          <p:nvPr/>
        </p:nvSpPr>
        <p:spPr>
          <a:xfrm>
            <a:off x="5305384" y="3135247"/>
            <a:ext cx="1378862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pantalones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7185021" y="3143657"/>
            <a:ext cx="688748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068965" y="3957929"/>
            <a:ext cx="688748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7870525" y="3957929"/>
            <a:ext cx="875242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9502666" y="3957929"/>
            <a:ext cx="1241073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7160439" y="3148573"/>
            <a:ext cx="744695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me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5071084" y="3935153"/>
            <a:ext cx="695535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h</a:t>
            </a:r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7892942" y="3940069"/>
            <a:ext cx="911845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cuál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9492834" y="3948097"/>
            <a:ext cx="1241073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talla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103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7" grpId="0" animBg="1"/>
      <p:bldP spid="8" grpId="0" animBg="1"/>
      <p:bldP spid="9" grpId="0" animBg="1"/>
      <p:bldP spid="11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5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90822" y="231515"/>
            <a:ext cx="5744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/>
              <a:t>Zájmena a rozkazy: z následujících sloves vytvoř rozkazy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686610" y="1758434"/>
            <a:ext cx="1519070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2000" b="1" dirty="0"/>
              <a:t>PROBAR</a:t>
            </a:r>
          </a:p>
          <a:p>
            <a:pPr algn="r"/>
            <a:endParaRPr lang="cs-CZ" sz="2000" b="1" dirty="0" smtClean="0"/>
          </a:p>
          <a:p>
            <a:pPr algn="r"/>
            <a:r>
              <a:rPr lang="cs-CZ" sz="2000" b="1" dirty="0" smtClean="0"/>
              <a:t>ESCOGER</a:t>
            </a:r>
          </a:p>
          <a:p>
            <a:pPr algn="r"/>
            <a:endParaRPr lang="cs-CZ" sz="2000" b="1" dirty="0"/>
          </a:p>
          <a:p>
            <a:pPr algn="r"/>
            <a:r>
              <a:rPr lang="cs-CZ" sz="2000" b="1" dirty="0" smtClean="0"/>
              <a:t>LLEVAR</a:t>
            </a:r>
          </a:p>
          <a:p>
            <a:pPr algn="r"/>
            <a:endParaRPr lang="cs-CZ" sz="2000" b="1" dirty="0"/>
          </a:p>
          <a:p>
            <a:pPr algn="r"/>
            <a:r>
              <a:rPr lang="cs-CZ" sz="2000" b="1" dirty="0" smtClean="0"/>
              <a:t>VESTIR</a:t>
            </a:r>
          </a:p>
          <a:p>
            <a:pPr algn="r"/>
            <a:endParaRPr lang="cs-CZ" sz="2000" b="1" dirty="0"/>
          </a:p>
          <a:p>
            <a:pPr algn="r"/>
            <a:r>
              <a:rPr lang="cs-CZ" sz="2000" b="1" dirty="0" smtClean="0"/>
              <a:t>PONER</a:t>
            </a:r>
          </a:p>
          <a:p>
            <a:endParaRPr lang="cs-CZ" sz="2000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2205680" y="1758434"/>
            <a:ext cx="528948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205680" y="2931359"/>
            <a:ext cx="528948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205680" y="3517822"/>
            <a:ext cx="528948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205680" y="4151946"/>
            <a:ext cx="528948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734628" y="1758433"/>
            <a:ext cx="1871923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la </a:t>
            </a:r>
            <a:r>
              <a:rPr lang="cs-CZ" sz="2000" b="1" dirty="0" err="1" smtClean="0"/>
              <a:t>chaqueta</a:t>
            </a:r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b="1" dirty="0" err="1" smtClean="0"/>
              <a:t>un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vestido</a:t>
            </a:r>
            <a:endParaRPr lang="cs-CZ" sz="2000" b="1" dirty="0" smtClean="0"/>
          </a:p>
          <a:p>
            <a:endParaRPr lang="cs-CZ" sz="2000" b="1" dirty="0"/>
          </a:p>
          <a:p>
            <a:r>
              <a:rPr lang="cs-CZ" sz="2000" b="1" dirty="0" smtClean="0"/>
              <a:t>los </a:t>
            </a:r>
            <a:r>
              <a:rPr lang="cs-CZ" sz="2000" b="1" dirty="0" err="1" smtClean="0"/>
              <a:t>zapatos</a:t>
            </a:r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endParaRPr lang="cs-CZ" sz="2000" b="1" dirty="0"/>
          </a:p>
          <a:p>
            <a:r>
              <a:rPr lang="cs-CZ" sz="2000" b="1" dirty="0" smtClean="0"/>
              <a:t>las </a:t>
            </a:r>
            <a:r>
              <a:rPr lang="cs-CZ" sz="2000" b="1" dirty="0" err="1" smtClean="0"/>
              <a:t>gafas</a:t>
            </a:r>
            <a:r>
              <a:rPr lang="cs-CZ" sz="2000" b="1" dirty="0" smtClean="0"/>
              <a:t> de sol</a:t>
            </a:r>
            <a:endParaRPr lang="cs-CZ" sz="2000" b="1" dirty="0"/>
          </a:p>
        </p:txBody>
      </p:sp>
      <p:sp>
        <p:nvSpPr>
          <p:cNvPr id="10" name="Obdélník 9"/>
          <p:cNvSpPr/>
          <p:nvPr/>
        </p:nvSpPr>
        <p:spPr>
          <a:xfrm>
            <a:off x="5778219" y="750033"/>
            <a:ext cx="44518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2000" b="1" dirty="0" err="1" smtClean="0"/>
              <a:t>tú</a:t>
            </a:r>
            <a:r>
              <a:rPr lang="cs-CZ" sz="2000" b="1" dirty="0" smtClean="0"/>
              <a:t>                                          </a:t>
            </a:r>
            <a:r>
              <a:rPr lang="cs-CZ" sz="2000" b="1" dirty="0" err="1" smtClean="0"/>
              <a:t>Usted</a:t>
            </a:r>
            <a:r>
              <a:rPr lang="cs-CZ" sz="2000" b="1" dirty="0" smtClean="0"/>
              <a:t> (</a:t>
            </a:r>
            <a:r>
              <a:rPr lang="cs-CZ" sz="2000" b="1" dirty="0" err="1" smtClean="0"/>
              <a:t>vd</a:t>
            </a:r>
            <a:r>
              <a:rPr lang="cs-CZ" sz="2000" b="1" dirty="0" smtClean="0"/>
              <a:t>.)</a:t>
            </a:r>
            <a:endParaRPr lang="cs-CZ" sz="2000" b="1" dirty="0"/>
          </a:p>
        </p:txBody>
      </p:sp>
      <p:sp>
        <p:nvSpPr>
          <p:cNvPr id="11" name="Obdélník 10"/>
          <p:cNvSpPr/>
          <p:nvPr/>
        </p:nvSpPr>
        <p:spPr>
          <a:xfrm>
            <a:off x="5335615" y="1771517"/>
            <a:ext cx="10541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PRUÉBA</a:t>
            </a:r>
            <a:endParaRPr lang="cs-CZ" sz="2000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6286500" y="1758433"/>
            <a:ext cx="471494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T</a:t>
            </a:r>
            <a:r>
              <a:rPr lang="cs-CZ" sz="2000" b="1" dirty="0" smtClean="0">
                <a:solidFill>
                  <a:schemeClr val="tx1"/>
                </a:solidFill>
              </a:rPr>
              <a:t>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8967102" y="1757126"/>
            <a:ext cx="14888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2000" b="1" smtClean="0"/>
              <a:t>PRUÉBE       </a:t>
            </a:r>
            <a:endParaRPr lang="cs-CZ" sz="2000" b="1" dirty="0"/>
          </a:p>
        </p:txBody>
      </p:sp>
      <p:sp>
        <p:nvSpPr>
          <p:cNvPr id="14" name="Zaoblený obdélník 13"/>
          <p:cNvSpPr/>
          <p:nvPr/>
        </p:nvSpPr>
        <p:spPr>
          <a:xfrm>
            <a:off x="9825687" y="1758433"/>
            <a:ext cx="471494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5335615" y="2361719"/>
            <a:ext cx="1067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2000" b="1" dirty="0" smtClean="0"/>
              <a:t>ESCÓGE</a:t>
            </a:r>
            <a:endParaRPr lang="cs-CZ" sz="2000" b="1" dirty="0"/>
          </a:p>
        </p:txBody>
      </p:sp>
      <p:sp>
        <p:nvSpPr>
          <p:cNvPr id="17" name="Obdélník 16"/>
          <p:cNvSpPr/>
          <p:nvPr/>
        </p:nvSpPr>
        <p:spPr>
          <a:xfrm>
            <a:off x="5335615" y="2968702"/>
            <a:ext cx="13968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LLÉVA        </a:t>
            </a:r>
            <a:endParaRPr lang="cs-CZ" sz="2000" b="1" dirty="0"/>
          </a:p>
        </p:txBody>
      </p:sp>
      <p:sp>
        <p:nvSpPr>
          <p:cNvPr id="18" name="Zaoblený obdélník 17"/>
          <p:cNvSpPr/>
          <p:nvPr/>
        </p:nvSpPr>
        <p:spPr>
          <a:xfrm>
            <a:off x="6765187" y="1757126"/>
            <a:ext cx="550043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10297181" y="1758433"/>
            <a:ext cx="533400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6322964" y="2349705"/>
            <a:ext cx="550043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6119298" y="2932666"/>
            <a:ext cx="471494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T</a:t>
            </a:r>
            <a:r>
              <a:rPr lang="cs-CZ" sz="2000" b="1" dirty="0" smtClean="0">
                <a:solidFill>
                  <a:schemeClr val="tx1"/>
                </a:solidFill>
              </a:rPr>
              <a:t>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6597985" y="2931359"/>
            <a:ext cx="717245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5335615" y="3596315"/>
            <a:ext cx="12666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VÍSTE       </a:t>
            </a:r>
            <a:endParaRPr lang="cs-CZ" sz="2000" b="1" dirty="0"/>
          </a:p>
        </p:txBody>
      </p:sp>
      <p:sp>
        <p:nvSpPr>
          <p:cNvPr id="24" name="Zaoblený obdélník 23"/>
          <p:cNvSpPr/>
          <p:nvPr/>
        </p:nvSpPr>
        <p:spPr>
          <a:xfrm>
            <a:off x="6119298" y="3560279"/>
            <a:ext cx="471494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T</a:t>
            </a:r>
            <a:r>
              <a:rPr lang="cs-CZ" sz="2000" b="1" dirty="0" smtClean="0">
                <a:solidFill>
                  <a:schemeClr val="tx1"/>
                </a:solidFill>
              </a:rPr>
              <a:t>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5384506" y="4163870"/>
            <a:ext cx="11689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PÓN       </a:t>
            </a:r>
            <a:endParaRPr lang="cs-CZ" sz="2000" b="1" dirty="0"/>
          </a:p>
        </p:txBody>
      </p:sp>
      <p:sp>
        <p:nvSpPr>
          <p:cNvPr id="27" name="Zaoblený obdélník 26"/>
          <p:cNvSpPr/>
          <p:nvPr/>
        </p:nvSpPr>
        <p:spPr>
          <a:xfrm>
            <a:off x="6029020" y="4149242"/>
            <a:ext cx="471494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T</a:t>
            </a:r>
            <a:r>
              <a:rPr lang="cs-CZ" sz="2000" b="1" dirty="0" smtClean="0">
                <a:solidFill>
                  <a:schemeClr val="tx1"/>
                </a:solidFill>
              </a:rPr>
              <a:t>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6522246" y="4149242"/>
            <a:ext cx="675683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LAS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8917729" y="2361526"/>
            <a:ext cx="10483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2000" b="1" dirty="0" smtClean="0"/>
              <a:t>ESCÓJA</a:t>
            </a:r>
            <a:endParaRPr lang="cs-CZ" sz="2000" b="1" dirty="0"/>
          </a:p>
        </p:txBody>
      </p:sp>
      <p:sp>
        <p:nvSpPr>
          <p:cNvPr id="30" name="Obdélník 29"/>
          <p:cNvSpPr/>
          <p:nvPr/>
        </p:nvSpPr>
        <p:spPr>
          <a:xfrm>
            <a:off x="8898173" y="2968509"/>
            <a:ext cx="13644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LLÉVE        </a:t>
            </a:r>
            <a:endParaRPr lang="cs-CZ" sz="2000" b="1" dirty="0"/>
          </a:p>
        </p:txBody>
      </p:sp>
      <p:sp>
        <p:nvSpPr>
          <p:cNvPr id="31" name="Zaoblený obdélník 30"/>
          <p:cNvSpPr/>
          <p:nvPr/>
        </p:nvSpPr>
        <p:spPr>
          <a:xfrm>
            <a:off x="9885522" y="2349512"/>
            <a:ext cx="550043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9681856" y="2932473"/>
            <a:ext cx="471494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10160543" y="2931166"/>
            <a:ext cx="717245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8898173" y="3596122"/>
            <a:ext cx="13017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VÍSTA       </a:t>
            </a:r>
            <a:endParaRPr lang="cs-CZ" sz="2000" b="1" dirty="0"/>
          </a:p>
        </p:txBody>
      </p:sp>
      <p:sp>
        <p:nvSpPr>
          <p:cNvPr id="35" name="Zaoblený obdélník 34"/>
          <p:cNvSpPr/>
          <p:nvPr/>
        </p:nvSpPr>
        <p:spPr>
          <a:xfrm>
            <a:off x="9681856" y="3560086"/>
            <a:ext cx="471494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8947064" y="4163677"/>
            <a:ext cx="15215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PÓNGA       </a:t>
            </a:r>
            <a:endParaRPr lang="cs-CZ" sz="2000" b="1" dirty="0"/>
          </a:p>
        </p:txBody>
      </p:sp>
      <p:sp>
        <p:nvSpPr>
          <p:cNvPr id="38" name="Zaoblený obdélník 37"/>
          <p:cNvSpPr/>
          <p:nvPr/>
        </p:nvSpPr>
        <p:spPr>
          <a:xfrm>
            <a:off x="9917603" y="4162370"/>
            <a:ext cx="471494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10410829" y="4162370"/>
            <a:ext cx="675683" cy="41212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LAS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220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7" grpId="0" animBg="1"/>
      <p:bldP spid="8" grpId="0" animBg="1"/>
      <p:bldP spid="9" grpId="0"/>
      <p:bldP spid="12" grpId="0" animBg="1"/>
      <p:bldP spid="14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7" grpId="0" animBg="1"/>
      <p:bldP spid="28" grpId="0" animBg="1"/>
      <p:bldP spid="31" grpId="0" animBg="1"/>
      <p:bldP spid="32" grpId="0" animBg="1"/>
      <p:bldP spid="33" grpId="0" animBg="1"/>
      <p:bldP spid="35" grpId="0" animBg="1"/>
      <p:bldP spid="38" grpId="0" animBg="1"/>
      <p:bldP spid="39" grpId="0" animBg="1"/>
    </p:bldLst>
  </p:timing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ka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TC104033925[[fn=Kapka]]</Template>
  <TotalTime>546</TotalTime>
  <Words>460</Words>
  <Application>Microsoft Office PowerPoint</Application>
  <PresentationFormat>Vlastní</PresentationFormat>
  <Paragraphs>170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Kapka</vt:lpstr>
      <vt:lpstr>En el butique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Fiestas familiares</dc:title>
  <dc:creator>uživatel16</dc:creator>
  <cp:lastModifiedBy>dittrich</cp:lastModifiedBy>
  <cp:revision>41</cp:revision>
  <dcterms:created xsi:type="dcterms:W3CDTF">2014-04-27T12:04:42Z</dcterms:created>
  <dcterms:modified xsi:type="dcterms:W3CDTF">2016-12-06T12:47:17Z</dcterms:modified>
</cp:coreProperties>
</file>