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19395-D0C2-4EB4-A790-7E2C44B1B1D0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44191-74C9-4A64-B8BE-BA71C03477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2967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44191-74C9-4A64-B8BE-BA71C03477D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8177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44191-74C9-4A64-B8BE-BA71C03477D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2308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5989F4-B701-44CD-A264-A5921BDC2608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23B382-5661-4357-9FB7-BD7E840D6D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//upload.wikimedia.org/wikipedia/commons/d/d0/Joker_black_02.svg" TargetMode="External"/><Relationship Id="rId3" Type="http://schemas.openxmlformats.org/officeDocument/2006/relationships/image" Target="../media/image5.png"/><Relationship Id="rId7" Type="http://schemas.openxmlformats.org/officeDocument/2006/relationships/hyperlink" Target="//upload.wikimedia.org/wikipedia/commons/7/77/As_corazones.PNG" TargetMode="External"/><Relationship Id="rId12" Type="http://schemas.openxmlformats.org/officeDocument/2006/relationships/image" Target="../media/image12.jpeg"/><Relationship Id="rId2" Type="http://schemas.openxmlformats.org/officeDocument/2006/relationships/hyperlink" Target="//upload.wikimedia.org/wikipedia/commons/1/13/As_trebol.PNG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jpeg"/><Relationship Id="rId5" Type="http://schemas.openxmlformats.org/officeDocument/2006/relationships/image" Target="../media/image6.png"/><Relationship Id="rId15" Type="http://schemas.openxmlformats.org/officeDocument/2006/relationships/hyperlink" Target="//upload.wikimedia.org/wikipedia/commons/a/a1/Svg-cards-2.0.svg" TargetMode="External"/><Relationship Id="rId10" Type="http://schemas.openxmlformats.org/officeDocument/2006/relationships/image" Target="../media/image10.jpeg"/><Relationship Id="rId4" Type="http://schemas.openxmlformats.org/officeDocument/2006/relationships/hyperlink" Target="//upload.wikimedia.org/wikipedia/commons/6/6f/As_rombos.PNG" TargetMode="External"/><Relationship Id="rId9" Type="http://schemas.openxmlformats.org/officeDocument/2006/relationships/image" Target="../media/image9.jpe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Naip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19872" y="2420888"/>
            <a:ext cx="2304256" cy="1222375"/>
          </a:xfrm>
        </p:spPr>
        <p:txBody>
          <a:bodyPr/>
          <a:lstStyle/>
          <a:p>
            <a:r>
              <a:rPr lang="cs-CZ" dirty="0" err="1" smtClean="0"/>
              <a:t>juegos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43608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11560" y="548680"/>
            <a:ext cx="2520280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Deportes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611560" y="1772816"/>
            <a:ext cx="2520280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Juegos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>
            <a:hlinkClick r:id="rId3" action="ppaction://hlinksldjump"/>
          </p:cNvPr>
          <p:cNvSpPr/>
          <p:nvPr/>
        </p:nvSpPr>
        <p:spPr>
          <a:xfrm>
            <a:off x="611560" y="332656"/>
            <a:ext cx="208823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Parchís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51520" y="3931510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51520" y="2347334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51520" y="3139422"/>
            <a:ext cx="648072" cy="504056"/>
          </a:xfrm>
          <a:prstGeom prst="roundRect">
            <a:avLst>
              <a:gd name="adj" fmla="val 1387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1555246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1520" y="4723598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51520" y="5515686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115616" y="3139422"/>
            <a:ext cx="7294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principio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todos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jugadores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tiran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dado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Cada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jugador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tiene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tres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turnos</a:t>
            </a:r>
            <a:r>
              <a:rPr lang="cs-CZ" sz="2000" b="1" dirty="0" smtClean="0"/>
              <a:t>. Si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seis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empieza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carrera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la tabla.</a:t>
            </a:r>
            <a:endParaRPr lang="cs-CZ" sz="20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1627254"/>
            <a:ext cx="6691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Los </a:t>
            </a:r>
            <a:r>
              <a:rPr lang="cs-CZ" sz="2000" b="1" dirty="0" err="1" smtClean="0"/>
              <a:t>jugadores</a:t>
            </a:r>
            <a:r>
              <a:rPr lang="cs-CZ" sz="2000" b="1" dirty="0" smtClean="0"/>
              <a:t> se </a:t>
            </a:r>
            <a:r>
              <a:rPr lang="cs-CZ" sz="2000" b="1" dirty="0" err="1" smtClean="0"/>
              <a:t>turnan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Con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seis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puedes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repetir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turno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115616" y="4003518"/>
            <a:ext cx="4668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juego</a:t>
            </a:r>
            <a:r>
              <a:rPr lang="cs-CZ" sz="2000" b="1" dirty="0" smtClean="0"/>
              <a:t> para </a:t>
            </a:r>
            <a:r>
              <a:rPr lang="cs-CZ" sz="2000" b="1" dirty="0" err="1" smtClean="0"/>
              <a:t>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seis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jugadores</a:t>
            </a:r>
            <a:endParaRPr lang="cs-CZ" sz="20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043608" y="5515686"/>
            <a:ext cx="7447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Necesitamos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dado</a:t>
            </a:r>
            <a:r>
              <a:rPr lang="cs-CZ" sz="2000" b="1" dirty="0" smtClean="0"/>
              <a:t>, 4 </a:t>
            </a:r>
            <a:r>
              <a:rPr lang="cs-CZ" sz="2000" b="1" dirty="0" err="1" smtClean="0"/>
              <a:t>figuras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mismo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color</a:t>
            </a:r>
            <a:r>
              <a:rPr lang="cs-CZ" sz="2000" b="1" dirty="0" smtClean="0"/>
              <a:t> para </a:t>
            </a:r>
            <a:r>
              <a:rPr lang="cs-CZ" sz="2000" b="1" dirty="0" err="1" smtClean="0"/>
              <a:t>cada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jugador</a:t>
            </a:r>
            <a:endParaRPr lang="cs-CZ" sz="2000" b="1" dirty="0" smtClean="0"/>
          </a:p>
          <a:p>
            <a:r>
              <a:rPr lang="cs-CZ" sz="2000" b="1" dirty="0" smtClean="0"/>
              <a:t>y la tabla de </a:t>
            </a:r>
            <a:r>
              <a:rPr lang="cs-CZ" sz="2000" b="1" dirty="0" err="1" smtClean="0"/>
              <a:t>juego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1043608" y="2244549"/>
            <a:ext cx="73423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Cuando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una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figura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llega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punto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donde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ya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está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la figura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del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rival,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dirty="0" smtClean="0">
                <a:ea typeface="Times New Roman" pitchFamily="18" charset="0"/>
                <a:cs typeface="Arial" pitchFamily="34" charset="0"/>
              </a:rPr>
              <a:t>la </a:t>
            </a:r>
            <a:r>
              <a:rPr lang="cs-CZ" sz="2000" b="1" dirty="0" err="1" smtClean="0">
                <a:ea typeface="Times New Roman" pitchFamily="18" charset="0"/>
                <a:cs typeface="Arial" pitchFamily="34" charset="0"/>
              </a:rPr>
              <a:t>puede</a:t>
            </a:r>
            <a:r>
              <a:rPr lang="cs-CZ" sz="2000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cs-CZ" sz="2000" b="1" dirty="0" err="1" smtClean="0">
                <a:ea typeface="Times New Roman" pitchFamily="18" charset="0"/>
                <a:cs typeface="Arial" pitchFamily="34" charset="0"/>
              </a:rPr>
              <a:t>echar</a:t>
            </a:r>
            <a:r>
              <a:rPr lang="cs-CZ" sz="2000" b="1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ésta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queda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atrapada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y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tiene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que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volver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inicio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1115616" y="4723598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quien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primero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consigue</a:t>
            </a:r>
            <a:r>
              <a:rPr lang="cs-CZ" sz="2000" b="1" dirty="0" smtClean="0"/>
              <a:t> meter </a:t>
            </a:r>
            <a:r>
              <a:rPr lang="cs-CZ" sz="2000" b="1" dirty="0" err="1" smtClean="0"/>
              <a:t>sus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cuatro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figuras</a:t>
            </a:r>
            <a:r>
              <a:rPr lang="cs-CZ" sz="2000" b="1" dirty="0" smtClean="0"/>
              <a:t> a la </a:t>
            </a:r>
            <a:r>
              <a:rPr lang="cs-CZ" sz="2000" b="1" dirty="0" err="1" smtClean="0"/>
              <a:t>casilla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final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gana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partido</a:t>
            </a:r>
            <a:r>
              <a:rPr lang="cs-CZ" sz="2000" b="1" dirty="0" smtClean="0"/>
              <a:t>.</a:t>
            </a:r>
            <a:endParaRPr lang="cs-CZ" sz="2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987824" y="476672"/>
            <a:ext cx="455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Ordena</a:t>
            </a:r>
            <a:r>
              <a:rPr lang="cs-CZ" sz="2000" b="1" dirty="0" smtClean="0"/>
              <a:t> las </a:t>
            </a:r>
            <a:r>
              <a:rPr lang="cs-CZ" sz="2000" b="1" dirty="0" err="1" smtClean="0"/>
              <a:t>frases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según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lógica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juego</a:t>
            </a:r>
            <a:endParaRPr lang="cs-CZ" sz="20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251271" y="3931510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1.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51271" y="5515686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2.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51271" y="3139422"/>
            <a:ext cx="648072" cy="504056"/>
          </a:xfrm>
          <a:prstGeom prst="roundRect">
            <a:avLst>
              <a:gd name="adj" fmla="val 1387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3.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51520" y="1556792"/>
            <a:ext cx="648072" cy="504056"/>
          </a:xfrm>
          <a:prstGeom prst="roundRect">
            <a:avLst>
              <a:gd name="adj" fmla="val 1387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4.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51271" y="2346464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5.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51271" y="4723598"/>
            <a:ext cx="64807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6.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a 2"/>
          <p:cNvSpPr/>
          <p:nvPr/>
        </p:nvSpPr>
        <p:spPr>
          <a:xfrm>
            <a:off x="7020272" y="1340768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7740352" y="1340768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7020272" y="692696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740352" y="692696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7452320" y="602128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876256" y="602128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6804248" y="537321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7452320" y="530120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683568" y="6021288"/>
            <a:ext cx="36004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611560" y="5445224"/>
            <a:ext cx="36004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1259632" y="5445224"/>
            <a:ext cx="36004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1259632" y="6021288"/>
            <a:ext cx="36004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1115616" y="1340768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67544" y="1340768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1115616" y="692696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467544" y="692696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75856" y="404664"/>
            <a:ext cx="208823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Naipes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1700808"/>
            <a:ext cx="864096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1.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03648" y="1772816"/>
            <a:ext cx="3627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Clasifica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palos</a:t>
            </a:r>
            <a:r>
              <a:rPr lang="cs-CZ" sz="2000" b="1" dirty="0" smtClean="0"/>
              <a:t> de las </a:t>
            </a:r>
            <a:r>
              <a:rPr lang="cs-CZ" sz="2000" b="1" dirty="0" err="1" smtClean="0"/>
              <a:t>naipes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23528" y="2564904"/>
            <a:ext cx="129614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tréboles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860032" y="2564904"/>
            <a:ext cx="165618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corazones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75856" y="2564904"/>
            <a:ext cx="1512168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diamantes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835696" y="2564904"/>
            <a:ext cx="1224136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picas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3528" y="4797152"/>
            <a:ext cx="864096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2.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004048" y="5085184"/>
            <a:ext cx="129614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rey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419872" y="5085184"/>
            <a:ext cx="129614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caballo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763688" y="5085184"/>
            <a:ext cx="129614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sota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763688" y="5805264"/>
            <a:ext cx="1440160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comodín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588224" y="5085184"/>
            <a:ext cx="1368152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23528" y="3645024"/>
            <a:ext cx="1368152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oros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907704" y="3645024"/>
            <a:ext cx="129614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copas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491880" y="3645024"/>
            <a:ext cx="129614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bastos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076056" y="3645024"/>
            <a:ext cx="1512168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espadas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pic>
        <p:nvPicPr>
          <p:cNvPr id="20" name="Picture 12" descr="File:As trebo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1868105" cy="2564904"/>
          </a:xfrm>
          <a:prstGeom prst="rect">
            <a:avLst/>
          </a:prstGeom>
          <a:noFill/>
        </p:spPr>
      </p:pic>
      <p:pic>
        <p:nvPicPr>
          <p:cNvPr id="21" name="Picture 14" descr="File:As rombos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04664"/>
            <a:ext cx="1815659" cy="2492896"/>
          </a:xfrm>
          <a:prstGeom prst="rect">
            <a:avLst/>
          </a:prstGeom>
          <a:noFill/>
        </p:spPr>
      </p:pic>
      <p:pic>
        <p:nvPicPr>
          <p:cNvPr id="22" name="Picture 2" descr="http://upload.wikimedia.org/wikipedia/commons/a/ab/As_pic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404664"/>
            <a:ext cx="1763688" cy="2554451"/>
          </a:xfrm>
          <a:prstGeom prst="rect">
            <a:avLst/>
          </a:prstGeom>
          <a:noFill/>
        </p:spPr>
      </p:pic>
      <p:pic>
        <p:nvPicPr>
          <p:cNvPr id="23" name="Picture 10" descr="File:As corazones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404664"/>
            <a:ext cx="1872208" cy="2570537"/>
          </a:xfrm>
          <a:prstGeom prst="rect">
            <a:avLst/>
          </a:prstGeom>
          <a:noFill/>
        </p:spPr>
      </p:pic>
      <p:pic>
        <p:nvPicPr>
          <p:cNvPr id="24" name="Picture 6" descr="Caballo de Copa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332656"/>
            <a:ext cx="1914525" cy="2657476"/>
          </a:xfrm>
          <a:prstGeom prst="rect">
            <a:avLst/>
          </a:prstGeom>
          <a:noFill/>
        </p:spPr>
      </p:pic>
      <p:pic>
        <p:nvPicPr>
          <p:cNvPr id="25" name="Picture 4" descr="Caballo de Bast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404664"/>
            <a:ext cx="1682449" cy="2568624"/>
          </a:xfrm>
          <a:prstGeom prst="rect">
            <a:avLst/>
          </a:prstGeom>
          <a:noFill/>
        </p:spPr>
      </p:pic>
      <p:pic>
        <p:nvPicPr>
          <p:cNvPr id="26" name="Picture 2" descr="baraja española caballo de oros"/>
          <p:cNvPicPr>
            <a:picLocks noChangeAspect="1" noChangeArrowheads="1"/>
          </p:cNvPicPr>
          <p:nvPr/>
        </p:nvPicPr>
        <p:blipFill>
          <a:blip r:embed="rId11" cstate="print"/>
          <a:srcRect r="75591" b="48103"/>
          <a:stretch>
            <a:fillRect/>
          </a:stretch>
        </p:blipFill>
        <p:spPr bwMode="auto">
          <a:xfrm>
            <a:off x="6876256" y="332656"/>
            <a:ext cx="1598148" cy="2636912"/>
          </a:xfrm>
          <a:prstGeom prst="rect">
            <a:avLst/>
          </a:prstGeom>
          <a:noFill/>
        </p:spPr>
      </p:pic>
      <p:pic>
        <p:nvPicPr>
          <p:cNvPr id="27" name="Picture 8" descr="BARAJA ESPAÑOLA CABALLO DE ESPADA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32240" y="332656"/>
            <a:ext cx="1914525" cy="2657476"/>
          </a:xfrm>
          <a:prstGeom prst="rect">
            <a:avLst/>
          </a:prstGeom>
          <a:noFill/>
        </p:spPr>
      </p:pic>
      <p:pic>
        <p:nvPicPr>
          <p:cNvPr id="34" name="Picture 16" descr="File:Joker black 02.sv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76256" y="476672"/>
            <a:ext cx="1656184" cy="2401072"/>
          </a:xfrm>
          <a:prstGeom prst="rect">
            <a:avLst/>
          </a:prstGeom>
          <a:noFill/>
        </p:spPr>
      </p:pic>
      <p:pic>
        <p:nvPicPr>
          <p:cNvPr id="35" name="Picture 6" descr="Soubor:Svg-cards-2.0.sv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l="76535" t="19447" r="15118" b="60033"/>
          <a:stretch>
            <a:fillRect/>
          </a:stretch>
        </p:blipFill>
        <p:spPr bwMode="auto">
          <a:xfrm>
            <a:off x="6804248" y="476672"/>
            <a:ext cx="1755340" cy="2411723"/>
          </a:xfrm>
          <a:prstGeom prst="rect">
            <a:avLst/>
          </a:prstGeom>
          <a:noFill/>
        </p:spPr>
      </p:pic>
      <p:pic>
        <p:nvPicPr>
          <p:cNvPr id="36" name="Picture 8" descr="Soubor:Svg-cards-2.0.sv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t="19447" r="92598" b="60033"/>
          <a:stretch>
            <a:fillRect/>
          </a:stretch>
        </p:blipFill>
        <p:spPr bwMode="auto">
          <a:xfrm>
            <a:off x="6948264" y="404664"/>
            <a:ext cx="1573116" cy="2437771"/>
          </a:xfrm>
          <a:prstGeom prst="rect">
            <a:avLst/>
          </a:prstGeom>
          <a:noFill/>
        </p:spPr>
      </p:pic>
      <p:pic>
        <p:nvPicPr>
          <p:cNvPr id="37" name="Picture 6" descr="Soubor:Svg-cards-2.0.sv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l="84567" t="19447" r="8031" b="60033"/>
          <a:stretch>
            <a:fillRect/>
          </a:stretch>
        </p:blipFill>
        <p:spPr bwMode="auto">
          <a:xfrm>
            <a:off x="6876256" y="476672"/>
            <a:ext cx="1556268" cy="2411724"/>
          </a:xfrm>
          <a:prstGeom prst="rect">
            <a:avLst/>
          </a:prstGeom>
          <a:noFill/>
        </p:spPr>
      </p:pic>
      <p:pic>
        <p:nvPicPr>
          <p:cNvPr id="38" name="Picture 6" descr="Soubor:Svg-cards-2.0.sv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l="92126" t="19447" b="60033"/>
          <a:stretch>
            <a:fillRect/>
          </a:stretch>
        </p:blipFill>
        <p:spPr bwMode="auto">
          <a:xfrm>
            <a:off x="6876256" y="476672"/>
            <a:ext cx="1655911" cy="2411723"/>
          </a:xfrm>
          <a:prstGeom prst="rect">
            <a:avLst/>
          </a:prstGeom>
          <a:noFill/>
        </p:spPr>
      </p:pic>
      <p:sp>
        <p:nvSpPr>
          <p:cNvPr id="39" name="TextovéPole 38"/>
          <p:cNvSpPr txBox="1"/>
          <p:nvPr/>
        </p:nvSpPr>
        <p:spPr>
          <a:xfrm>
            <a:off x="1691680" y="4509120"/>
            <a:ext cx="263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…y </a:t>
            </a:r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tal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valores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75856" y="188640"/>
            <a:ext cx="208823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Ajedrez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5536" y="5229200"/>
            <a:ext cx="1224136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Rey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8750" y="980728"/>
            <a:ext cx="775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Describe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movimiento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tablero</a:t>
            </a:r>
            <a:r>
              <a:rPr lang="cs-CZ" sz="2000" b="1" dirty="0" smtClean="0"/>
              <a:t> de las </a:t>
            </a:r>
            <a:r>
              <a:rPr lang="cs-CZ" sz="2000" b="1" dirty="0" err="1" smtClean="0"/>
              <a:t>figuras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ajedrez</a:t>
            </a:r>
            <a:r>
              <a:rPr lang="cs-CZ" sz="2000" b="1" dirty="0" smtClean="0"/>
              <a:t> </a:t>
            </a:r>
            <a:endParaRPr lang="cs-CZ" sz="2000" b="1" dirty="0" smtClean="0"/>
          </a:p>
          <a:p>
            <a:r>
              <a:rPr lang="cs-CZ" sz="2000" b="1" dirty="0" err="1" smtClean="0"/>
              <a:t>usando</a:t>
            </a:r>
            <a:r>
              <a:rPr lang="cs-CZ" sz="2000" b="1" dirty="0" smtClean="0"/>
              <a:t> </a:t>
            </a:r>
            <a:r>
              <a:rPr lang="cs-CZ" sz="2000" b="1" dirty="0" smtClean="0"/>
              <a:t>los </a:t>
            </a:r>
            <a:r>
              <a:rPr lang="cs-CZ" sz="2000" b="1" dirty="0" err="1" smtClean="0"/>
              <a:t>verbos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95536" y="1988840"/>
            <a:ext cx="1440160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Dama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79512" y="2636912"/>
            <a:ext cx="1656184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Caballos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3284984"/>
            <a:ext cx="1440160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Alfiles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95536" y="3933056"/>
            <a:ext cx="1440160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Torres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4581128"/>
            <a:ext cx="1440160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Peones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 flipH="1">
            <a:off x="2771800" y="2852936"/>
            <a:ext cx="5544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Se </a:t>
            </a:r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mover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cualquier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dirección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avanzando</a:t>
            </a:r>
            <a:r>
              <a:rPr lang="cs-CZ" sz="2400" b="1" dirty="0" smtClean="0"/>
              <a:t> o </a:t>
            </a:r>
            <a:r>
              <a:rPr lang="cs-CZ" sz="2400" b="1" dirty="0" err="1" smtClean="0"/>
              <a:t>retrocediendo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siempre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casilla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exepto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el</a:t>
            </a:r>
            <a:r>
              <a:rPr lang="cs-CZ" sz="2400" b="1" dirty="0" smtClean="0"/>
              <a:t> </a:t>
            </a:r>
            <a:r>
              <a:rPr lang="cs-CZ" sz="2400" b="1" u="sng" dirty="0" err="1" smtClean="0"/>
              <a:t>enroque</a:t>
            </a:r>
            <a:r>
              <a:rPr lang="cs-CZ" sz="2400" b="1" dirty="0" smtClean="0"/>
              <a:t> 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cual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mueve</a:t>
            </a:r>
            <a:r>
              <a:rPr lang="cs-CZ" sz="2400" b="1" dirty="0" smtClean="0"/>
              <a:t> 2.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2771800" y="2996952"/>
            <a:ext cx="5544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Sólo se </a:t>
            </a:r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mover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dirección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diagonal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tantas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casillas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como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desee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topar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otra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pieza</a:t>
            </a:r>
            <a:r>
              <a:rPr lang="cs-CZ" sz="2400" b="1" dirty="0" smtClean="0"/>
              <a:t> o </a:t>
            </a:r>
            <a:r>
              <a:rPr lang="cs-CZ" sz="2400" b="1" dirty="0" err="1" smtClean="0"/>
              <a:t>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borde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 flipH="1">
            <a:off x="2771800" y="2924944"/>
            <a:ext cx="5544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avanzar</a:t>
            </a:r>
            <a:r>
              <a:rPr lang="cs-CZ" sz="2400" b="1" dirty="0" smtClean="0"/>
              <a:t> 1 o 2 </a:t>
            </a:r>
            <a:r>
              <a:rPr lang="cs-CZ" sz="2400" b="1" dirty="0" err="1" smtClean="0"/>
              <a:t>casillas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primer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movimiento</a:t>
            </a:r>
            <a:r>
              <a:rPr lang="cs-CZ" sz="2400" b="1" dirty="0" smtClean="0"/>
              <a:t>, no </a:t>
            </a:r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hacia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atrás</a:t>
            </a:r>
            <a:r>
              <a:rPr lang="cs-CZ" sz="2400" b="1" dirty="0" smtClean="0"/>
              <a:t>, no </a:t>
            </a:r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capturar</a:t>
            </a:r>
            <a:r>
              <a:rPr lang="cs-CZ" sz="2400" b="1" dirty="0" smtClean="0"/>
              <a:t> las </a:t>
            </a:r>
            <a:r>
              <a:rPr lang="cs-CZ" sz="2400" b="1" dirty="0" err="1" smtClean="0"/>
              <a:t>piezas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contrarias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encuentran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misma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dirección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mueve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 flipH="1">
            <a:off x="2843808" y="2996952"/>
            <a:ext cx="5544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Sólo se </a:t>
            </a:r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mover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dirección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horizontal</a:t>
            </a:r>
            <a:r>
              <a:rPr lang="cs-CZ" sz="2400" b="1" dirty="0" smtClean="0"/>
              <a:t> o </a:t>
            </a:r>
            <a:r>
              <a:rPr lang="cs-CZ" sz="2400" b="1" dirty="0" err="1" smtClean="0"/>
              <a:t>vertical</a:t>
            </a:r>
            <a:r>
              <a:rPr lang="cs-CZ" sz="2400" b="1" dirty="0" smtClean="0"/>
              <a:t>, no la </a:t>
            </a:r>
            <a:r>
              <a:rPr lang="cs-CZ" sz="2400" b="1" dirty="0" err="1" smtClean="0"/>
              <a:t>diagonal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topar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otra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pieza</a:t>
            </a:r>
            <a:r>
              <a:rPr lang="cs-CZ" sz="2400" b="1" dirty="0" smtClean="0"/>
              <a:t> o </a:t>
            </a:r>
            <a:r>
              <a:rPr lang="cs-CZ" sz="2400" b="1" dirty="0" err="1" smtClean="0"/>
              <a:t>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borde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tablero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 flipH="1">
            <a:off x="2843808" y="2996952"/>
            <a:ext cx="5544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Se </a:t>
            </a:r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mover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cualquier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dirección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avanzando</a:t>
            </a:r>
            <a:r>
              <a:rPr lang="cs-CZ" sz="2400" b="1" dirty="0" smtClean="0"/>
              <a:t> o </a:t>
            </a:r>
            <a:r>
              <a:rPr lang="cs-CZ" sz="2400" b="1" dirty="0" err="1" smtClean="0"/>
              <a:t>retrocediendo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tantas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casillas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desee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topar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otra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pieza</a:t>
            </a:r>
            <a:r>
              <a:rPr lang="cs-CZ" sz="2400" b="1" dirty="0" smtClean="0"/>
              <a:t> o </a:t>
            </a:r>
            <a:r>
              <a:rPr lang="cs-CZ" sz="2400" b="1" dirty="0" err="1" smtClean="0"/>
              <a:t>con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borde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tablero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 flipH="1">
            <a:off x="2843808" y="2996952"/>
            <a:ext cx="5544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Se </a:t>
            </a:r>
            <a:r>
              <a:rPr lang="cs-CZ" sz="2400" b="1" dirty="0" err="1" smtClean="0"/>
              <a:t>mueve</a:t>
            </a:r>
            <a:r>
              <a:rPr lang="cs-CZ" sz="2400" b="1" dirty="0" smtClean="0"/>
              <a:t> 2 </a:t>
            </a:r>
            <a:r>
              <a:rPr lang="cs-CZ" sz="2400" b="1" dirty="0" err="1" smtClean="0"/>
              <a:t>casillas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horizontal</a:t>
            </a:r>
            <a:r>
              <a:rPr lang="cs-CZ" sz="2400" b="1" dirty="0" smtClean="0"/>
              <a:t> y 1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vertical</a:t>
            </a:r>
            <a:r>
              <a:rPr lang="cs-CZ" sz="2400" b="1" dirty="0" smtClean="0"/>
              <a:t> o </a:t>
            </a:r>
            <a:r>
              <a:rPr lang="cs-CZ" sz="2400" b="1" dirty="0" err="1" smtClean="0"/>
              <a:t>viceversa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saltanto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encima</a:t>
            </a:r>
            <a:r>
              <a:rPr lang="cs-CZ" sz="2400" b="1" dirty="0" smtClean="0"/>
              <a:t> de las </a:t>
            </a:r>
            <a:r>
              <a:rPr lang="cs-CZ" sz="2400" b="1" dirty="0" err="1" smtClean="0"/>
              <a:t>demás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figuras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1979712" y="1628800"/>
            <a:ext cx="165618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moverse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236296" y="1628800"/>
            <a:ext cx="1656184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capturar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652120" y="1628800"/>
            <a:ext cx="1440160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avanzar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923928" y="1628800"/>
            <a:ext cx="1440160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saltar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95736" y="2204864"/>
            <a:ext cx="1800200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retroceder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283968" y="2204864"/>
            <a:ext cx="1440160" cy="4320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topar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83568" y="764704"/>
            <a:ext cx="3816424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Conoces</a:t>
            </a:r>
            <a:r>
              <a:rPr lang="cs-CZ" sz="2400" b="1" dirty="0" smtClean="0">
                <a:solidFill>
                  <a:srgbClr val="FFFF00"/>
                </a:solidFill>
              </a:rPr>
              <a:t> los </a:t>
            </a:r>
            <a:r>
              <a:rPr lang="cs-CZ" sz="2400" b="1" dirty="0" err="1" smtClean="0">
                <a:solidFill>
                  <a:srgbClr val="FFFF00"/>
                </a:solidFill>
              </a:rPr>
              <a:t>sinónimos</a:t>
            </a:r>
            <a:r>
              <a:rPr lang="cs-CZ" sz="2400" b="1" dirty="0" smtClean="0">
                <a:solidFill>
                  <a:srgbClr val="FFFF00"/>
                </a:solidFill>
              </a:rPr>
              <a:t>?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2132856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11560" y="4149080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solidFill>
                  <a:srgbClr val="FFFF00"/>
                </a:solidFill>
              </a:rPr>
              <a:t>seguir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11560" y="3429000"/>
            <a:ext cx="2232248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chocar</a:t>
            </a:r>
            <a:r>
              <a:rPr lang="cs-CZ" sz="2400" b="1" dirty="0" smtClean="0">
                <a:solidFill>
                  <a:srgbClr val="FFFF00"/>
                </a:solidFill>
              </a:rPr>
              <a:t>(se)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11560" y="2780928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comerse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90872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Baraja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In: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Wikipedia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la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enciclopedia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libre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[online]. San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Francisco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(CA):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Wikimedia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Foundation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2001-,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última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modificación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</a:t>
            </a:r>
            <a:r>
              <a:rPr lang="cs-CZ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12</a:t>
            </a:r>
            <a:r>
              <a:rPr lang="cs-CZ" dirty="0" smtClean="0"/>
              <a:t> nov 2013, a las 23:24 [cit. 2013-11-10]. Dostupný pod licencí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na WWW: </a:t>
            </a:r>
            <a:r>
              <a:rPr lang="cs-CZ" dirty="0" smtClean="0">
                <a:hlinkClick r:id="rId2"/>
              </a:rPr>
              <a:t>http://es.</a:t>
            </a:r>
            <a:r>
              <a:rPr lang="cs-CZ" dirty="0" err="1" smtClean="0">
                <a:hlinkClick r:id="rId2"/>
              </a:rPr>
              <a:t>wikipedia.org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wiki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Naipes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598</TotalTime>
  <Words>410</Words>
  <Application>Microsoft Office PowerPoint</Application>
  <PresentationFormat>Předvádění na obrazovce (4:3)</PresentationFormat>
  <Paragraphs>70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juegos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Deportes y juegos</dc:title>
  <dc:creator>smoldasova</dc:creator>
  <cp:lastModifiedBy>dittrich</cp:lastModifiedBy>
  <cp:revision>38</cp:revision>
  <dcterms:created xsi:type="dcterms:W3CDTF">2013-06-06T06:53:27Z</dcterms:created>
  <dcterms:modified xsi:type="dcterms:W3CDTF">2017-11-23T11:32:46Z</dcterms:modified>
</cp:coreProperties>
</file>