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123DB-C209-4A11-AB82-5843C2A8622F}" type="datetimeFigureOut">
              <a:rPr lang="cs-CZ" smtClean="0"/>
              <a:pPr/>
              <a:t>4. 5. 2014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73E06-B8AB-497D-A423-F496F852D5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58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73E06-B8AB-497D-A423-F496F852D54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36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A1C081A-81DD-4820-BCB5-891350E833D6}" type="datetimeFigureOut">
              <a:rPr lang="cs-CZ" smtClean="0"/>
              <a:pPr/>
              <a:t>4. 5. 2014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44884D-CC5B-4887-8850-38F5C06E83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081A-81DD-4820-BCB5-891350E833D6}" type="datetimeFigureOut">
              <a:rPr lang="cs-CZ" smtClean="0"/>
              <a:pPr/>
              <a:t>4. 5. 2014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884D-CC5B-4887-8850-38F5C06E83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081A-81DD-4820-BCB5-891350E833D6}" type="datetimeFigureOut">
              <a:rPr lang="cs-CZ" smtClean="0"/>
              <a:pPr/>
              <a:t>4. 5. 2014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884D-CC5B-4887-8850-38F5C06E83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1C081A-81DD-4820-BCB5-891350E833D6}" type="datetimeFigureOut">
              <a:rPr lang="cs-CZ" smtClean="0"/>
              <a:pPr/>
              <a:t>4. 5. 2014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44884D-CC5B-4887-8850-38F5C06E83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A1C081A-81DD-4820-BCB5-891350E833D6}" type="datetimeFigureOut">
              <a:rPr lang="cs-CZ" smtClean="0"/>
              <a:pPr/>
              <a:t>4. 5. 2014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44884D-CC5B-4887-8850-38F5C06E83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081A-81DD-4820-BCB5-891350E833D6}" type="datetimeFigureOut">
              <a:rPr lang="cs-CZ" smtClean="0"/>
              <a:pPr/>
              <a:t>4. 5. 2014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884D-CC5B-4887-8850-38F5C06E83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081A-81DD-4820-BCB5-891350E833D6}" type="datetimeFigureOut">
              <a:rPr lang="cs-CZ" smtClean="0"/>
              <a:pPr/>
              <a:t>4. 5. 2014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884D-CC5B-4887-8850-38F5C06E83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1C081A-81DD-4820-BCB5-891350E833D6}" type="datetimeFigureOut">
              <a:rPr lang="cs-CZ" smtClean="0"/>
              <a:pPr/>
              <a:t>4. 5. 2014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44884D-CC5B-4887-8850-38F5C06E83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081A-81DD-4820-BCB5-891350E833D6}" type="datetimeFigureOut">
              <a:rPr lang="cs-CZ" smtClean="0"/>
              <a:pPr/>
              <a:t>4. 5. 2014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884D-CC5B-4887-8850-38F5C06E83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1C081A-81DD-4820-BCB5-891350E833D6}" type="datetimeFigureOut">
              <a:rPr lang="cs-CZ" smtClean="0"/>
              <a:pPr/>
              <a:t>4. 5. 2014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44884D-CC5B-4887-8850-38F5C06E83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1C081A-81DD-4820-BCB5-891350E833D6}" type="datetimeFigureOut">
              <a:rPr lang="cs-CZ" smtClean="0"/>
              <a:pPr/>
              <a:t>4. 5. 2014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44884D-CC5B-4887-8850-38F5C06E83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1C081A-81DD-4820-BCB5-891350E833D6}" type="datetimeFigureOut">
              <a:rPr lang="cs-CZ" smtClean="0"/>
              <a:pPr/>
              <a:t>4. 5. 2014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44884D-CC5B-4887-8850-38F5C06E83C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1916832"/>
            <a:ext cx="6172200" cy="1894362"/>
          </a:xfrm>
        </p:spPr>
        <p:txBody>
          <a:bodyPr/>
          <a:lstStyle/>
          <a:p>
            <a:r>
              <a:rPr lang="cs-CZ" dirty="0" smtClean="0"/>
              <a:t>El </a:t>
            </a:r>
            <a:r>
              <a:rPr lang="cs-CZ" dirty="0" err="1" smtClean="0"/>
              <a:t>mundo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espectáculo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1187624" y="5229200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827584" y="404664"/>
            <a:ext cx="2448272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7030A0"/>
                </a:solidFill>
              </a:rPr>
              <a:t>vocabulario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3" name="Zaoblený obdélník 2">
            <a:hlinkClick r:id="rId3" action="ppaction://hlinksldjump"/>
          </p:cNvPr>
          <p:cNvSpPr/>
          <p:nvPr/>
        </p:nvSpPr>
        <p:spPr>
          <a:xfrm>
            <a:off x="827584" y="1772816"/>
            <a:ext cx="2448272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7030A0"/>
                </a:solidFill>
              </a:rPr>
              <a:t>gramática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827584" y="3284984"/>
            <a:ext cx="2448272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7030A0"/>
                </a:solidFill>
              </a:rPr>
              <a:t>conversación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5" name="Zaoblený obdélník 4">
            <a:hlinkClick r:id="rId4" action="ppaction://hlinksldjump"/>
          </p:cNvPr>
          <p:cNvSpPr/>
          <p:nvPr/>
        </p:nvSpPr>
        <p:spPr>
          <a:xfrm>
            <a:off x="899592" y="4653136"/>
            <a:ext cx="2448272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7030A0"/>
                </a:solidFill>
              </a:rPr>
              <a:t>interacción</a:t>
            </a:r>
            <a:endParaRPr lang="cs-CZ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332656"/>
            <a:ext cx="7592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Escribe</a:t>
            </a:r>
            <a:r>
              <a:rPr lang="cs-CZ" b="1" dirty="0" smtClean="0"/>
              <a:t> 5 </a:t>
            </a:r>
            <a:r>
              <a:rPr lang="cs-CZ" b="1" dirty="0" err="1" smtClean="0"/>
              <a:t>palabras</a:t>
            </a:r>
            <a:r>
              <a:rPr lang="cs-CZ" b="1" dirty="0" smtClean="0"/>
              <a:t> </a:t>
            </a:r>
            <a:r>
              <a:rPr lang="cs-CZ" b="1" dirty="0" err="1" smtClean="0"/>
              <a:t>relacionadas</a:t>
            </a:r>
            <a:r>
              <a:rPr lang="cs-CZ" b="1" dirty="0" smtClean="0"/>
              <a:t> </a:t>
            </a:r>
            <a:r>
              <a:rPr lang="cs-CZ" b="1" dirty="0" err="1" smtClean="0"/>
              <a:t>con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mundo</a:t>
            </a:r>
            <a:r>
              <a:rPr lang="cs-CZ" b="1" dirty="0" smtClean="0"/>
              <a:t>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espectáculo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179512" y="188640"/>
            <a:ext cx="648072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1.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67544" y="1196752"/>
            <a:ext cx="2448272" cy="7920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programas</a:t>
            </a:r>
            <a:r>
              <a:rPr lang="cs-CZ" sz="2000" b="1" dirty="0" smtClean="0">
                <a:solidFill>
                  <a:srgbClr val="7030A0"/>
                </a:solidFill>
              </a:rPr>
              <a:t> de la </a:t>
            </a:r>
            <a:r>
              <a:rPr lang="cs-CZ" sz="2000" b="1" dirty="0" err="1" smtClean="0">
                <a:solidFill>
                  <a:srgbClr val="7030A0"/>
                </a:solidFill>
              </a:rPr>
              <a:t>televisión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203848" y="1196752"/>
            <a:ext cx="2448272" cy="100811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personas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que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trabajan</a:t>
            </a:r>
            <a:r>
              <a:rPr lang="cs-CZ" sz="2000" b="1" dirty="0" smtClean="0">
                <a:solidFill>
                  <a:srgbClr val="7030A0"/>
                </a:solidFill>
              </a:rPr>
              <a:t> para la </a:t>
            </a:r>
            <a:r>
              <a:rPr lang="cs-CZ" sz="2000" b="1" dirty="0" err="1" smtClean="0">
                <a:solidFill>
                  <a:srgbClr val="7030A0"/>
                </a:solidFill>
              </a:rPr>
              <a:t>televisión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012160" y="1196752"/>
            <a:ext cx="24482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tipos</a:t>
            </a:r>
            <a:r>
              <a:rPr lang="cs-CZ" sz="2000" b="1" dirty="0" smtClean="0">
                <a:solidFill>
                  <a:srgbClr val="7030A0"/>
                </a:solidFill>
              </a:rPr>
              <a:t> de </a:t>
            </a:r>
            <a:r>
              <a:rPr lang="cs-CZ" sz="2000" b="1" dirty="0" err="1" smtClean="0">
                <a:solidFill>
                  <a:srgbClr val="7030A0"/>
                </a:solidFill>
              </a:rPr>
              <a:t>películas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67544" y="2492896"/>
            <a:ext cx="237626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documentales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7544" y="3284984"/>
            <a:ext cx="237626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telediarios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67544" y="4077072"/>
            <a:ext cx="237626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series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67544" y="4869160"/>
            <a:ext cx="237626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concursos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67544" y="5661248"/>
            <a:ext cx="237626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publicidades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275856" y="2492896"/>
            <a:ext cx="237626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locutor</a:t>
            </a:r>
            <a:r>
              <a:rPr lang="cs-CZ" sz="2000" b="1" dirty="0" smtClean="0">
                <a:solidFill>
                  <a:srgbClr val="7030A0"/>
                </a:solidFill>
              </a:rPr>
              <a:t>/a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275856" y="3284984"/>
            <a:ext cx="237626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director</a:t>
            </a:r>
            <a:r>
              <a:rPr lang="cs-CZ" sz="2000" b="1" dirty="0" smtClean="0">
                <a:solidFill>
                  <a:srgbClr val="7030A0"/>
                </a:solidFill>
              </a:rPr>
              <a:t>/a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275856" y="4077072"/>
            <a:ext cx="237626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actor</a:t>
            </a:r>
            <a:r>
              <a:rPr lang="cs-CZ" sz="2000" b="1" dirty="0" smtClean="0">
                <a:solidFill>
                  <a:srgbClr val="7030A0"/>
                </a:solidFill>
              </a:rPr>
              <a:t>/</a:t>
            </a:r>
            <a:r>
              <a:rPr lang="cs-CZ" sz="2000" b="1" dirty="0" err="1" smtClean="0">
                <a:solidFill>
                  <a:srgbClr val="7030A0"/>
                </a:solidFill>
              </a:rPr>
              <a:t>actriz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275856" y="4869160"/>
            <a:ext cx="237626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guionista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275856" y="5661248"/>
            <a:ext cx="237626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corresponsal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012160" y="2492896"/>
            <a:ext cx="237626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de </a:t>
            </a:r>
            <a:r>
              <a:rPr lang="cs-CZ" sz="2000" b="1" dirty="0" err="1" smtClean="0">
                <a:solidFill>
                  <a:srgbClr val="7030A0"/>
                </a:solidFill>
              </a:rPr>
              <a:t>acción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012160" y="3284984"/>
            <a:ext cx="237626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de </a:t>
            </a:r>
            <a:r>
              <a:rPr lang="cs-CZ" sz="2000" b="1" dirty="0" err="1" smtClean="0">
                <a:solidFill>
                  <a:srgbClr val="7030A0"/>
                </a:solidFill>
              </a:rPr>
              <a:t>aventuras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012160" y="4077072"/>
            <a:ext cx="237626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históricas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012160" y="5661248"/>
            <a:ext cx="2376264" cy="72008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de </a:t>
            </a:r>
            <a:r>
              <a:rPr lang="cs-CZ" sz="2000" b="1" dirty="0" err="1" smtClean="0">
                <a:solidFill>
                  <a:srgbClr val="7030A0"/>
                </a:solidFill>
              </a:rPr>
              <a:t>risa</a:t>
            </a:r>
            <a:r>
              <a:rPr lang="cs-CZ" sz="2000" b="1" dirty="0" smtClean="0">
                <a:solidFill>
                  <a:srgbClr val="7030A0"/>
                </a:solidFill>
              </a:rPr>
              <a:t>/</a:t>
            </a:r>
            <a:r>
              <a:rPr lang="cs-CZ" sz="2000" b="1" dirty="0" err="1" smtClean="0">
                <a:solidFill>
                  <a:srgbClr val="7030A0"/>
                </a:solidFill>
              </a:rPr>
              <a:t>comedias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012160" y="4869160"/>
            <a:ext cx="237626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de suspense</a:t>
            </a:r>
            <a:endParaRPr lang="cs-CZ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79512" y="188640"/>
            <a:ext cx="648072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7030A0"/>
                </a:solidFill>
              </a:rPr>
              <a:t>2</a:t>
            </a:r>
            <a:r>
              <a:rPr lang="cs-CZ" sz="2400" b="1" dirty="0" smtClean="0">
                <a:solidFill>
                  <a:srgbClr val="7030A0"/>
                </a:solidFill>
              </a:rPr>
              <a:t>.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43608" y="260648"/>
            <a:ext cx="452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Cuál</a:t>
            </a:r>
            <a:r>
              <a:rPr lang="cs-CZ" b="1" dirty="0" smtClean="0"/>
              <a:t> es la </a:t>
            </a:r>
            <a:r>
              <a:rPr lang="cs-CZ" b="1" dirty="0" err="1" smtClean="0"/>
              <a:t>palabra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corresponde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395536" y="1196752"/>
            <a:ext cx="1800200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del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oeste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948264" y="1196752"/>
            <a:ext cx="1800200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comedia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572000" y="1196752"/>
            <a:ext cx="2016224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cortometraje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483768" y="1196752"/>
            <a:ext cx="1800200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infantil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44008" y="1772816"/>
            <a:ext cx="1944216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de suspense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555776" y="1772816"/>
            <a:ext cx="1800200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de </a:t>
            </a:r>
            <a:r>
              <a:rPr lang="cs-CZ" sz="2000" b="1" dirty="0" err="1" smtClean="0">
                <a:solidFill>
                  <a:srgbClr val="7030A0"/>
                </a:solidFill>
              </a:rPr>
              <a:t>ciencia</a:t>
            </a:r>
            <a:r>
              <a:rPr lang="cs-CZ" sz="2000" b="1" dirty="0" smtClean="0">
                <a:solidFill>
                  <a:srgbClr val="7030A0"/>
                </a:solidFill>
              </a:rPr>
              <a:t>-</a:t>
            </a:r>
            <a:r>
              <a:rPr lang="cs-CZ" sz="2000" b="1" dirty="0" err="1" smtClean="0">
                <a:solidFill>
                  <a:srgbClr val="7030A0"/>
                </a:solidFill>
              </a:rPr>
              <a:t>ficción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95536" y="1772816"/>
            <a:ext cx="1800200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policiaca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948264" y="1772816"/>
            <a:ext cx="1800200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de </a:t>
            </a:r>
            <a:r>
              <a:rPr lang="cs-CZ" sz="2000" b="1" dirty="0" err="1" smtClean="0">
                <a:solidFill>
                  <a:srgbClr val="7030A0"/>
                </a:solidFill>
              </a:rPr>
              <a:t>terror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 flipH="1">
            <a:off x="251520" y="2636912"/>
            <a:ext cx="83072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cs-CZ" sz="2400" b="1" dirty="0" err="1" smtClean="0"/>
              <a:t>Película</a:t>
            </a:r>
            <a:r>
              <a:rPr lang="cs-CZ" sz="2400" b="1" dirty="0" smtClean="0"/>
              <a:t> de </a:t>
            </a:r>
            <a:r>
              <a:rPr lang="cs-CZ" sz="2400" b="1" dirty="0" err="1" smtClean="0"/>
              <a:t>poca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duración</a:t>
            </a:r>
            <a:endParaRPr lang="cs-CZ" sz="2400" b="1" dirty="0" smtClean="0"/>
          </a:p>
          <a:p>
            <a:pPr marL="342900" indent="-342900">
              <a:buAutoNum type="alphaLcPeriod"/>
            </a:pPr>
            <a:r>
              <a:rPr lang="cs-CZ" sz="2400" b="1" dirty="0" smtClean="0"/>
              <a:t>P.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hace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reír</a:t>
            </a:r>
            <a:endParaRPr lang="cs-CZ" sz="2400" b="1" dirty="0" smtClean="0"/>
          </a:p>
          <a:p>
            <a:pPr marL="342900" indent="-342900">
              <a:buAutoNum type="alphaLcPeriod"/>
            </a:pPr>
            <a:r>
              <a:rPr lang="cs-CZ" sz="2400" b="1" dirty="0" smtClean="0"/>
              <a:t>P. </a:t>
            </a:r>
            <a:r>
              <a:rPr lang="cs-CZ" sz="2400" b="1" dirty="0" err="1" smtClean="0"/>
              <a:t>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intervienen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policías</a:t>
            </a:r>
            <a:r>
              <a:rPr lang="cs-CZ" sz="2400" b="1" dirty="0" smtClean="0"/>
              <a:t> y </a:t>
            </a:r>
            <a:r>
              <a:rPr lang="cs-CZ" sz="2400" b="1" dirty="0" err="1" smtClean="0"/>
              <a:t>ladrones</a:t>
            </a:r>
            <a:endParaRPr lang="cs-CZ" sz="2400" b="1" dirty="0" smtClean="0"/>
          </a:p>
          <a:p>
            <a:pPr marL="342900" indent="-342900">
              <a:buAutoNum type="alphaLcPeriod"/>
            </a:pPr>
            <a:r>
              <a:rPr lang="cs-CZ" sz="2400" b="1" dirty="0" smtClean="0"/>
              <a:t>P. para </a:t>
            </a:r>
            <a:r>
              <a:rPr lang="cs-CZ" sz="2400" b="1" dirty="0" err="1" smtClean="0"/>
              <a:t>niňos</a:t>
            </a:r>
            <a:endParaRPr lang="cs-CZ" sz="2400" b="1" dirty="0" smtClean="0"/>
          </a:p>
          <a:p>
            <a:pPr marL="342900" indent="-342900">
              <a:buAutoNum type="alphaLcPeriod"/>
            </a:pPr>
            <a:r>
              <a:rPr lang="cs-CZ" sz="2400" b="1" dirty="0" err="1" smtClean="0"/>
              <a:t>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hay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muchos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vaqueros</a:t>
            </a:r>
            <a:endParaRPr lang="cs-CZ" sz="2400" b="1" dirty="0" smtClean="0"/>
          </a:p>
          <a:p>
            <a:pPr marL="342900" indent="-342900">
              <a:buAutoNum type="alphaLcPeriod"/>
            </a:pPr>
            <a:r>
              <a:rPr lang="cs-CZ" sz="2400" b="1" dirty="0" smtClean="0"/>
              <a:t>P.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mezcla</a:t>
            </a:r>
            <a:r>
              <a:rPr lang="cs-CZ" sz="2400" b="1" dirty="0" smtClean="0"/>
              <a:t> la </a:t>
            </a:r>
            <a:r>
              <a:rPr lang="cs-CZ" sz="2400" b="1" dirty="0" err="1" smtClean="0"/>
              <a:t>fantasía</a:t>
            </a:r>
            <a:r>
              <a:rPr lang="cs-CZ" sz="2400" b="1" dirty="0" smtClean="0"/>
              <a:t> y la </a:t>
            </a:r>
            <a:r>
              <a:rPr lang="cs-CZ" sz="2400" b="1" dirty="0" err="1" smtClean="0"/>
              <a:t>ciencia</a:t>
            </a:r>
            <a:endParaRPr lang="cs-CZ" sz="2400" b="1" dirty="0" smtClean="0"/>
          </a:p>
          <a:p>
            <a:pPr marL="342900" indent="-342900">
              <a:buAutoNum type="alphaLcPeriod"/>
            </a:pPr>
            <a:r>
              <a:rPr lang="cs-CZ" sz="2400" b="1" dirty="0" smtClean="0"/>
              <a:t>P. </a:t>
            </a:r>
            <a:r>
              <a:rPr lang="cs-CZ" sz="2400" b="1" dirty="0" err="1" smtClean="0"/>
              <a:t>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donde</a:t>
            </a:r>
            <a:r>
              <a:rPr lang="cs-CZ" sz="2400" b="1" dirty="0" smtClean="0"/>
              <a:t> se pasa </a:t>
            </a:r>
            <a:r>
              <a:rPr lang="cs-CZ" sz="2400" b="1" dirty="0" err="1" smtClean="0"/>
              <a:t>mucho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miedo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intenso</a:t>
            </a:r>
            <a:endParaRPr lang="cs-CZ" sz="2400" b="1" dirty="0" smtClean="0"/>
          </a:p>
          <a:p>
            <a:pPr marL="342900" indent="-342900">
              <a:buAutoNum type="alphaLcPeriod"/>
            </a:pPr>
            <a:r>
              <a:rPr lang="cs-CZ" sz="2400" b="1" dirty="0" smtClean="0"/>
              <a:t>P. </a:t>
            </a:r>
            <a:r>
              <a:rPr lang="cs-CZ" sz="2400" b="1" dirty="0" err="1" smtClean="0"/>
              <a:t>en</a:t>
            </a:r>
            <a:r>
              <a:rPr lang="cs-CZ" sz="2400" b="1" dirty="0" smtClean="0"/>
              <a:t> la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hay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intriga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no se </a:t>
            </a:r>
            <a:r>
              <a:rPr lang="cs-CZ" sz="2400" b="1" dirty="0" err="1" smtClean="0"/>
              <a:t>resuelve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hasta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final</a:t>
            </a:r>
            <a:endParaRPr lang="cs-CZ" sz="2400" b="1" dirty="0" smtClean="0"/>
          </a:p>
          <a:p>
            <a:pPr marL="342900" indent="-342900">
              <a:buAutoNum type="alphaLcPeriod"/>
            </a:pP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5004048" y="2564904"/>
            <a:ext cx="2016224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cortometraje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347864" y="3068960"/>
            <a:ext cx="1800200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comedia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164288" y="3356992"/>
            <a:ext cx="1800200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policiaca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915816" y="3789040"/>
            <a:ext cx="1800200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infantil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364088" y="4077072"/>
            <a:ext cx="1800200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del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oeste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7164288" y="4365104"/>
            <a:ext cx="1800200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de </a:t>
            </a:r>
            <a:r>
              <a:rPr lang="cs-CZ" sz="2000" b="1" dirty="0" err="1" smtClean="0">
                <a:solidFill>
                  <a:srgbClr val="7030A0"/>
                </a:solidFill>
              </a:rPr>
              <a:t>ciencia</a:t>
            </a:r>
            <a:r>
              <a:rPr lang="cs-CZ" sz="2000" b="1" dirty="0" smtClean="0">
                <a:solidFill>
                  <a:srgbClr val="7030A0"/>
                </a:solidFill>
              </a:rPr>
              <a:t>-</a:t>
            </a:r>
            <a:r>
              <a:rPr lang="cs-CZ" sz="2000" b="1" dirty="0" err="1" smtClean="0">
                <a:solidFill>
                  <a:srgbClr val="7030A0"/>
                </a:solidFill>
              </a:rPr>
              <a:t>ficción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7343800" y="4941168"/>
            <a:ext cx="1800200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de </a:t>
            </a:r>
            <a:r>
              <a:rPr lang="cs-CZ" sz="2000" b="1" dirty="0" err="1" smtClean="0">
                <a:solidFill>
                  <a:srgbClr val="7030A0"/>
                </a:solidFill>
              </a:rPr>
              <a:t>terror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059832" y="5661248"/>
            <a:ext cx="1944216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de suspense</a:t>
            </a:r>
            <a:endParaRPr lang="cs-CZ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79512" y="188640"/>
            <a:ext cx="648072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3.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43608" y="332656"/>
            <a:ext cx="298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Conoces</a:t>
            </a:r>
            <a:r>
              <a:rPr lang="cs-CZ" b="1" dirty="0" smtClean="0"/>
              <a:t> los </a:t>
            </a:r>
            <a:r>
              <a:rPr lang="cs-CZ" b="1" dirty="0" err="1" smtClean="0"/>
              <a:t>sinónimos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395536" y="1124744"/>
            <a:ext cx="1728192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Capítulo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516216" y="1124744"/>
            <a:ext cx="1728192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Film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499992" y="1124744"/>
            <a:ext cx="1728192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Publicidad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483768" y="1124744"/>
            <a:ext cx="1728192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Trama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95536" y="1124744"/>
            <a:ext cx="1728192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Episodio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83768" y="1124744"/>
            <a:ext cx="1728192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Argumento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499992" y="1124744"/>
            <a:ext cx="1728192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An</a:t>
            </a:r>
            <a:r>
              <a:rPr lang="cs-CZ" sz="2000" b="1" dirty="0" err="1">
                <a:solidFill>
                  <a:srgbClr val="7030A0"/>
                </a:solidFill>
              </a:rPr>
              <a:t>u</a:t>
            </a:r>
            <a:r>
              <a:rPr lang="cs-CZ" sz="2000" b="1" dirty="0" err="1" smtClean="0">
                <a:solidFill>
                  <a:srgbClr val="7030A0"/>
                </a:solidFill>
              </a:rPr>
              <a:t>ncio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516216" y="1124744"/>
            <a:ext cx="1728192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Película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51520" y="2060848"/>
            <a:ext cx="648072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4. 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259632" y="2132856"/>
            <a:ext cx="3028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 smtClean="0"/>
              <a:t>Conoces</a:t>
            </a:r>
            <a:r>
              <a:rPr lang="cs-CZ" b="1" dirty="0" smtClean="0"/>
              <a:t> los </a:t>
            </a:r>
            <a:r>
              <a:rPr lang="cs-CZ" b="1" dirty="0" err="1" smtClean="0"/>
              <a:t>antónimos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2555776" y="2780928"/>
            <a:ext cx="2160240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cortometraje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076056" y="2780928"/>
            <a:ext cx="2232248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para </a:t>
            </a:r>
            <a:r>
              <a:rPr lang="cs-CZ" sz="2000" b="1" dirty="0" err="1" smtClean="0">
                <a:solidFill>
                  <a:srgbClr val="7030A0"/>
                </a:solidFill>
              </a:rPr>
              <a:t>adultos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95536" y="2780928"/>
            <a:ext cx="1872208" cy="72008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la </a:t>
            </a:r>
            <a:r>
              <a:rPr lang="cs-CZ" sz="2000" b="1" dirty="0" err="1" smtClean="0">
                <a:solidFill>
                  <a:srgbClr val="7030A0"/>
                </a:solidFill>
              </a:rPr>
              <a:t>última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proyección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555776" y="3645024"/>
            <a:ext cx="2376264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versión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original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95536" y="2780928"/>
            <a:ext cx="1872208" cy="72008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el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estreno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555776" y="2780928"/>
            <a:ext cx="2160240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largometraje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076056" y="2780928"/>
            <a:ext cx="2232248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infantil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555776" y="3645024"/>
            <a:ext cx="2376264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adaptación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5292080" y="3573016"/>
            <a:ext cx="2376264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en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diferido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5292080" y="3573016"/>
            <a:ext cx="2376264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en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directo</a:t>
            </a:r>
            <a:endParaRPr lang="cs-CZ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95536" y="404664"/>
            <a:ext cx="648072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7030A0"/>
                </a:solidFill>
              </a:rPr>
              <a:t>5</a:t>
            </a:r>
            <a:r>
              <a:rPr lang="cs-CZ" sz="2400" b="1" dirty="0" smtClean="0">
                <a:solidFill>
                  <a:srgbClr val="7030A0"/>
                </a:solidFill>
              </a:rPr>
              <a:t>. 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87624" y="476672"/>
            <a:ext cx="6856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Busca</a:t>
            </a:r>
            <a:r>
              <a:rPr lang="cs-CZ" b="1" dirty="0" smtClean="0"/>
              <a:t> </a:t>
            </a:r>
            <a:r>
              <a:rPr lang="cs-CZ" b="1" dirty="0" err="1" smtClean="0"/>
              <a:t>definiciones</a:t>
            </a:r>
            <a:r>
              <a:rPr lang="cs-CZ" b="1" dirty="0" smtClean="0"/>
              <a:t> y </a:t>
            </a:r>
            <a:r>
              <a:rPr lang="cs-CZ" b="1" dirty="0" err="1" smtClean="0"/>
              <a:t>luego</a:t>
            </a:r>
            <a:r>
              <a:rPr lang="cs-CZ" b="1" dirty="0" smtClean="0"/>
              <a:t> ve la </a:t>
            </a:r>
            <a:r>
              <a:rPr lang="cs-CZ" b="1" dirty="0" err="1" smtClean="0"/>
              <a:t>propuesta</a:t>
            </a:r>
            <a:r>
              <a:rPr lang="cs-CZ" b="1" dirty="0" smtClean="0"/>
              <a:t> </a:t>
            </a:r>
            <a:r>
              <a:rPr lang="cs-CZ" b="1" dirty="0" err="1" smtClean="0"/>
              <a:t>del</a:t>
            </a:r>
            <a:r>
              <a:rPr lang="cs-CZ" b="1" dirty="0" smtClean="0"/>
              <a:t> profesor: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556792"/>
            <a:ext cx="6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La </a:t>
            </a:r>
            <a:r>
              <a:rPr lang="cs-CZ" b="1" dirty="0" err="1" smtClean="0"/>
              <a:t>historia</a:t>
            </a:r>
            <a:r>
              <a:rPr lang="cs-CZ" b="1" dirty="0" smtClean="0"/>
              <a:t> de </a:t>
            </a:r>
            <a:r>
              <a:rPr lang="cs-CZ" b="1" dirty="0" err="1" smtClean="0"/>
              <a:t>una</a:t>
            </a:r>
            <a:r>
              <a:rPr lang="cs-CZ" b="1" dirty="0" smtClean="0"/>
              <a:t> </a:t>
            </a:r>
            <a:r>
              <a:rPr lang="cs-CZ" b="1" dirty="0" err="1" smtClean="0"/>
              <a:t>película</a:t>
            </a:r>
            <a:r>
              <a:rPr lang="cs-CZ" b="1" dirty="0" smtClean="0"/>
              <a:t> es </a:t>
            </a:r>
            <a:r>
              <a:rPr lang="cs-CZ" b="1" dirty="0" err="1" smtClean="0"/>
              <a:t>el</a:t>
            </a:r>
            <a:r>
              <a:rPr lang="cs-CZ" b="1" dirty="0" smtClean="0"/>
              <a:t>                                   .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467544" y="2132856"/>
            <a:ext cx="2016224" cy="36004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El </a:t>
            </a:r>
            <a:r>
              <a:rPr lang="cs-CZ" sz="2000" b="1" dirty="0" err="1" smtClean="0">
                <a:solidFill>
                  <a:srgbClr val="7030A0"/>
                </a:solidFill>
              </a:rPr>
              <a:t>guión</a:t>
            </a:r>
            <a:r>
              <a:rPr lang="cs-CZ" sz="2000" b="1" dirty="0" smtClean="0">
                <a:solidFill>
                  <a:srgbClr val="7030A0"/>
                </a:solidFill>
              </a:rPr>
              <a:t> es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27784" y="2132856"/>
            <a:ext cx="407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……………………………………………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2924944"/>
            <a:ext cx="4204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programa</a:t>
            </a:r>
            <a:r>
              <a:rPr lang="cs-CZ" b="1" dirty="0" smtClean="0"/>
              <a:t> </a:t>
            </a:r>
            <a:r>
              <a:rPr lang="cs-CZ" b="1" dirty="0" err="1" smtClean="0"/>
              <a:t>emitido</a:t>
            </a:r>
            <a:r>
              <a:rPr lang="cs-CZ" b="1" dirty="0" smtClean="0"/>
              <a:t> „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vivo</a:t>
            </a:r>
            <a:r>
              <a:rPr lang="cs-CZ" b="1" dirty="0" smtClean="0"/>
              <a:t>“ es </a:t>
            </a:r>
            <a:endParaRPr lang="cs-CZ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4644008" y="2924944"/>
            <a:ext cx="1656184" cy="36004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e</a:t>
            </a:r>
            <a:r>
              <a:rPr lang="cs-CZ" sz="2000" b="1" dirty="0" smtClean="0">
                <a:solidFill>
                  <a:srgbClr val="7030A0"/>
                </a:solidFill>
              </a:rPr>
              <a:t>.. d……….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39552" y="3717032"/>
            <a:ext cx="2376264" cy="36004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El </a:t>
            </a:r>
            <a:r>
              <a:rPr lang="cs-CZ" sz="2000" b="1" dirty="0" err="1" smtClean="0">
                <a:solidFill>
                  <a:srgbClr val="7030A0"/>
                </a:solidFill>
              </a:rPr>
              <a:t>culebrón</a:t>
            </a:r>
            <a:r>
              <a:rPr lang="cs-CZ" sz="2000" b="1" dirty="0" smtClean="0">
                <a:solidFill>
                  <a:srgbClr val="7030A0"/>
                </a:solidFill>
              </a:rPr>
              <a:t> es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059832" y="3717032"/>
            <a:ext cx="423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……………………………………………..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4581128"/>
            <a:ext cx="6253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programa</a:t>
            </a:r>
            <a:r>
              <a:rPr lang="cs-CZ" b="1" dirty="0" smtClean="0"/>
              <a:t> </a:t>
            </a:r>
            <a:r>
              <a:rPr lang="cs-CZ" b="1" dirty="0" err="1" smtClean="0"/>
              <a:t>informativo</a:t>
            </a:r>
            <a:r>
              <a:rPr lang="cs-CZ" b="1" dirty="0" smtClean="0"/>
              <a:t> </a:t>
            </a:r>
            <a:r>
              <a:rPr lang="cs-CZ" b="1" dirty="0" err="1" smtClean="0"/>
              <a:t>sobre</a:t>
            </a:r>
            <a:r>
              <a:rPr lang="cs-CZ" b="1" dirty="0" smtClean="0"/>
              <a:t> </a:t>
            </a:r>
            <a:r>
              <a:rPr lang="cs-CZ" b="1" dirty="0" err="1" smtClean="0"/>
              <a:t>hechos</a:t>
            </a:r>
            <a:r>
              <a:rPr lang="cs-CZ" b="1" dirty="0" smtClean="0"/>
              <a:t> </a:t>
            </a:r>
            <a:r>
              <a:rPr lang="cs-CZ" b="1" dirty="0" err="1" smtClean="0"/>
              <a:t>reales</a:t>
            </a:r>
            <a:r>
              <a:rPr lang="cs-CZ" b="1" dirty="0" smtClean="0"/>
              <a:t> es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6660232" y="4581128"/>
            <a:ext cx="1872208" cy="36004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d………….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5445224"/>
            <a:ext cx="2016224" cy="36004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El </a:t>
            </a:r>
            <a:r>
              <a:rPr lang="cs-CZ" sz="2000" b="1" dirty="0" err="1" smtClean="0">
                <a:solidFill>
                  <a:srgbClr val="7030A0"/>
                </a:solidFill>
              </a:rPr>
              <a:t>doblaje</a:t>
            </a:r>
            <a:r>
              <a:rPr lang="cs-CZ" sz="2000" b="1" dirty="0" smtClean="0">
                <a:solidFill>
                  <a:srgbClr val="7030A0"/>
                </a:solidFill>
              </a:rPr>
              <a:t> es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 flipH="1">
            <a:off x="2771800" y="5445224"/>
            <a:ext cx="4994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………………………………………………..</a:t>
            </a:r>
            <a:endParaRPr lang="cs-CZ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4499992" y="1484784"/>
            <a:ext cx="2016224" cy="36004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a………..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499992" y="1484784"/>
            <a:ext cx="2016224" cy="36004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argumento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699792" y="2132856"/>
            <a:ext cx="4752528" cy="36004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la </a:t>
            </a:r>
            <a:r>
              <a:rPr lang="cs-CZ" sz="2000" b="1" dirty="0" err="1" smtClean="0">
                <a:solidFill>
                  <a:srgbClr val="7030A0"/>
                </a:solidFill>
              </a:rPr>
              <a:t>versión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escrita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del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argumento</a:t>
            </a:r>
            <a:r>
              <a:rPr lang="cs-CZ" sz="2000" b="1" dirty="0" smtClean="0">
                <a:solidFill>
                  <a:srgbClr val="7030A0"/>
                </a:solidFill>
              </a:rPr>
              <a:t>.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644008" y="2924944"/>
            <a:ext cx="1656184" cy="36004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en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directo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059832" y="3429000"/>
            <a:ext cx="5184576" cy="100811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una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serie</a:t>
            </a:r>
            <a:r>
              <a:rPr lang="cs-CZ" sz="2000" b="1" dirty="0" smtClean="0">
                <a:solidFill>
                  <a:srgbClr val="7030A0"/>
                </a:solidFill>
              </a:rPr>
              <a:t> de </a:t>
            </a:r>
            <a:r>
              <a:rPr lang="cs-CZ" sz="2000" b="1" dirty="0" err="1" smtClean="0">
                <a:solidFill>
                  <a:srgbClr val="7030A0"/>
                </a:solidFill>
              </a:rPr>
              <a:t>muchos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episodios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sobre</a:t>
            </a:r>
            <a:r>
              <a:rPr lang="cs-CZ" sz="2000" b="1" dirty="0" smtClean="0">
                <a:solidFill>
                  <a:srgbClr val="7030A0"/>
                </a:solidFill>
              </a:rPr>
              <a:t> los </a:t>
            </a:r>
            <a:r>
              <a:rPr lang="cs-CZ" sz="2000" b="1" dirty="0" err="1" smtClean="0">
                <a:solidFill>
                  <a:srgbClr val="7030A0"/>
                </a:solidFill>
              </a:rPr>
              <a:t>temas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amorosos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muy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preferido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en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Hispanoamérica</a:t>
            </a:r>
            <a:r>
              <a:rPr lang="cs-CZ" sz="2000" b="1" dirty="0" smtClean="0">
                <a:solidFill>
                  <a:srgbClr val="7030A0"/>
                </a:solidFill>
              </a:rPr>
              <a:t>.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660232" y="4581128"/>
            <a:ext cx="1872208" cy="36004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documental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771800" y="5301208"/>
            <a:ext cx="4320480" cy="72008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la </a:t>
            </a:r>
            <a:r>
              <a:rPr lang="cs-CZ" sz="2000" b="1" dirty="0" err="1" smtClean="0">
                <a:solidFill>
                  <a:srgbClr val="7030A0"/>
                </a:solidFill>
              </a:rPr>
              <a:t>versión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adaptada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original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adaptada</a:t>
            </a:r>
            <a:r>
              <a:rPr lang="cs-CZ" sz="2000" b="1" dirty="0" smtClean="0">
                <a:solidFill>
                  <a:srgbClr val="7030A0"/>
                </a:solidFill>
              </a:rPr>
              <a:t> a </a:t>
            </a:r>
            <a:r>
              <a:rPr lang="cs-CZ" sz="2000" b="1" dirty="0" err="1" smtClean="0">
                <a:solidFill>
                  <a:srgbClr val="7030A0"/>
                </a:solidFill>
              </a:rPr>
              <a:t>otra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lengua</a:t>
            </a:r>
            <a:endParaRPr lang="cs-CZ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059832" y="260648"/>
            <a:ext cx="2448272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7030A0"/>
                </a:solidFill>
              </a:rPr>
              <a:t>conversación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6" name="Oválný popisek 5"/>
          <p:cNvSpPr/>
          <p:nvPr/>
        </p:nvSpPr>
        <p:spPr>
          <a:xfrm>
            <a:off x="251520" y="908720"/>
            <a:ext cx="4032448" cy="1368152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1. </a:t>
            </a:r>
            <a:r>
              <a:rPr lang="cs-CZ" sz="2000" b="1" dirty="0" err="1" smtClean="0">
                <a:solidFill>
                  <a:srgbClr val="7030A0"/>
                </a:solidFill>
              </a:rPr>
              <a:t>Qué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programas</a:t>
            </a:r>
            <a:r>
              <a:rPr lang="cs-CZ" sz="2000" b="1" dirty="0" smtClean="0">
                <a:solidFill>
                  <a:srgbClr val="7030A0"/>
                </a:solidFill>
              </a:rPr>
              <a:t> de la </a:t>
            </a:r>
            <a:r>
              <a:rPr lang="cs-CZ" sz="2000" b="1" dirty="0" err="1" smtClean="0">
                <a:solidFill>
                  <a:srgbClr val="7030A0"/>
                </a:solidFill>
              </a:rPr>
              <a:t>televisión</a:t>
            </a:r>
            <a:r>
              <a:rPr lang="cs-CZ" sz="2000" b="1" dirty="0" smtClean="0">
                <a:solidFill>
                  <a:srgbClr val="7030A0"/>
                </a:solidFill>
              </a:rPr>
              <a:t> son </a:t>
            </a:r>
            <a:r>
              <a:rPr lang="cs-CZ" sz="2000" b="1" dirty="0" err="1" smtClean="0">
                <a:solidFill>
                  <a:srgbClr val="7030A0"/>
                </a:solidFill>
              </a:rPr>
              <a:t>tus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favóritos</a:t>
            </a:r>
            <a:r>
              <a:rPr lang="cs-CZ" sz="2000" b="1" dirty="0" smtClean="0">
                <a:solidFill>
                  <a:srgbClr val="7030A0"/>
                </a:solidFill>
              </a:rPr>
              <a:t>. </a:t>
            </a:r>
            <a:r>
              <a:rPr lang="cs-CZ" sz="2000" b="1" dirty="0" smtClean="0">
                <a:solidFill>
                  <a:srgbClr val="7030A0"/>
                </a:solidFill>
              </a:rPr>
              <a:t>¿</a:t>
            </a:r>
            <a:r>
              <a:rPr lang="cs-CZ" sz="2000" b="1" dirty="0" err="1" smtClean="0">
                <a:solidFill>
                  <a:srgbClr val="7030A0"/>
                </a:solidFill>
              </a:rPr>
              <a:t>Por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qué</a:t>
            </a:r>
            <a:r>
              <a:rPr lang="cs-CZ" sz="2000" b="1" dirty="0" smtClean="0">
                <a:solidFill>
                  <a:srgbClr val="7030A0"/>
                </a:solidFill>
              </a:rPr>
              <a:t>?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7" name="Oválný popisek 6"/>
          <p:cNvSpPr/>
          <p:nvPr/>
        </p:nvSpPr>
        <p:spPr>
          <a:xfrm>
            <a:off x="4572000" y="764704"/>
            <a:ext cx="4032448" cy="1368152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2</a:t>
            </a:r>
            <a:r>
              <a:rPr lang="cs-CZ" sz="2000" b="1" dirty="0">
                <a:solidFill>
                  <a:srgbClr val="7030A0"/>
                </a:solidFill>
              </a:rPr>
              <a:t>. </a:t>
            </a:r>
            <a:r>
              <a:rPr lang="cs-CZ" sz="2000" b="1" dirty="0" smtClean="0">
                <a:solidFill>
                  <a:srgbClr val="7030A0"/>
                </a:solidFill>
              </a:rPr>
              <a:t>¿Te </a:t>
            </a:r>
            <a:r>
              <a:rPr lang="cs-CZ" sz="2000" b="1" dirty="0" smtClean="0">
                <a:solidFill>
                  <a:srgbClr val="7030A0"/>
                </a:solidFill>
              </a:rPr>
              <a:t>gusta </a:t>
            </a:r>
            <a:r>
              <a:rPr lang="cs-CZ" sz="2000" b="1" dirty="0" err="1" smtClean="0">
                <a:solidFill>
                  <a:srgbClr val="7030A0"/>
                </a:solidFill>
              </a:rPr>
              <a:t>alguna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serie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que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ponen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cada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semana</a:t>
            </a:r>
            <a:r>
              <a:rPr lang="cs-CZ" sz="2000" b="1" dirty="0" smtClean="0">
                <a:solidFill>
                  <a:srgbClr val="7030A0"/>
                </a:solidFill>
              </a:rPr>
              <a:t>? </a:t>
            </a:r>
            <a:r>
              <a:rPr lang="cs-CZ" sz="2000" b="1" dirty="0" smtClean="0">
                <a:solidFill>
                  <a:srgbClr val="7030A0"/>
                </a:solidFill>
              </a:rPr>
              <a:t>¿De </a:t>
            </a:r>
            <a:r>
              <a:rPr lang="cs-CZ" sz="2000" b="1" dirty="0" err="1" smtClean="0">
                <a:solidFill>
                  <a:srgbClr val="7030A0"/>
                </a:solidFill>
              </a:rPr>
              <a:t>qué</a:t>
            </a:r>
            <a:r>
              <a:rPr lang="cs-CZ" sz="2000" b="1" dirty="0" smtClean="0">
                <a:solidFill>
                  <a:srgbClr val="7030A0"/>
                </a:solidFill>
              </a:rPr>
              <a:t> trata?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9" name="Oválný popisek 8"/>
          <p:cNvSpPr/>
          <p:nvPr/>
        </p:nvSpPr>
        <p:spPr>
          <a:xfrm>
            <a:off x="323528" y="2564904"/>
            <a:ext cx="3528392" cy="1152128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3. </a:t>
            </a:r>
            <a:r>
              <a:rPr lang="cs-CZ" sz="2000" b="1" dirty="0" err="1" smtClean="0">
                <a:solidFill>
                  <a:srgbClr val="7030A0"/>
                </a:solidFill>
              </a:rPr>
              <a:t>Prefieres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smtClean="0">
                <a:solidFill>
                  <a:srgbClr val="7030A0"/>
                </a:solidFill>
              </a:rPr>
              <a:t>ver la tele o </a:t>
            </a:r>
            <a:r>
              <a:rPr lang="cs-CZ" sz="2000" b="1" dirty="0" err="1" smtClean="0">
                <a:solidFill>
                  <a:srgbClr val="7030A0"/>
                </a:solidFill>
              </a:rPr>
              <a:t>ir</a:t>
            </a:r>
            <a:r>
              <a:rPr lang="cs-CZ" sz="2000" b="1" dirty="0" smtClean="0">
                <a:solidFill>
                  <a:srgbClr val="7030A0"/>
                </a:solidFill>
              </a:rPr>
              <a:t> al </a:t>
            </a:r>
            <a:r>
              <a:rPr lang="cs-CZ" sz="2000" b="1" dirty="0" err="1" smtClean="0">
                <a:solidFill>
                  <a:srgbClr val="7030A0"/>
                </a:solidFill>
              </a:rPr>
              <a:t>cine</a:t>
            </a:r>
            <a:r>
              <a:rPr lang="cs-CZ" sz="2000" b="1" dirty="0" smtClean="0">
                <a:solidFill>
                  <a:srgbClr val="7030A0"/>
                </a:solidFill>
              </a:rPr>
              <a:t>? </a:t>
            </a:r>
            <a:r>
              <a:rPr lang="cs-CZ" sz="2000" b="1" dirty="0" smtClean="0">
                <a:solidFill>
                  <a:srgbClr val="7030A0"/>
                </a:solidFill>
              </a:rPr>
              <a:t>¿</a:t>
            </a:r>
            <a:r>
              <a:rPr lang="cs-CZ" sz="2000" b="1" dirty="0" err="1" smtClean="0">
                <a:solidFill>
                  <a:srgbClr val="7030A0"/>
                </a:solidFill>
              </a:rPr>
              <a:t>Por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qué</a:t>
            </a:r>
            <a:r>
              <a:rPr lang="cs-CZ" sz="2000" b="1" dirty="0" smtClean="0">
                <a:solidFill>
                  <a:srgbClr val="7030A0"/>
                </a:solidFill>
              </a:rPr>
              <a:t>?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10" name="Oválný popisek 9"/>
          <p:cNvSpPr/>
          <p:nvPr/>
        </p:nvSpPr>
        <p:spPr>
          <a:xfrm>
            <a:off x="4027518" y="2384884"/>
            <a:ext cx="4536504" cy="2016224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4</a:t>
            </a:r>
            <a:r>
              <a:rPr lang="cs-CZ" sz="2000" b="1" dirty="0">
                <a:solidFill>
                  <a:srgbClr val="7030A0"/>
                </a:solidFill>
              </a:rPr>
              <a:t>. </a:t>
            </a:r>
            <a:r>
              <a:rPr lang="cs-CZ" sz="2000" b="1" dirty="0" smtClean="0">
                <a:solidFill>
                  <a:srgbClr val="7030A0"/>
                </a:solidFill>
              </a:rPr>
              <a:t>¿</a:t>
            </a:r>
            <a:r>
              <a:rPr lang="cs-CZ" sz="2000" b="1" dirty="0" err="1" smtClean="0">
                <a:solidFill>
                  <a:srgbClr val="7030A0"/>
                </a:solidFill>
              </a:rPr>
              <a:t>Cuál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smtClean="0">
                <a:solidFill>
                  <a:srgbClr val="7030A0"/>
                </a:solidFill>
              </a:rPr>
              <a:t>es la </a:t>
            </a:r>
            <a:r>
              <a:rPr lang="cs-CZ" sz="2000" b="1" dirty="0" err="1" smtClean="0">
                <a:solidFill>
                  <a:srgbClr val="7030A0"/>
                </a:solidFill>
              </a:rPr>
              <a:t>película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que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más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te</a:t>
            </a:r>
            <a:r>
              <a:rPr lang="cs-CZ" sz="2000" b="1" dirty="0" smtClean="0">
                <a:solidFill>
                  <a:srgbClr val="7030A0"/>
                </a:solidFill>
              </a:rPr>
              <a:t> ha </a:t>
            </a:r>
            <a:r>
              <a:rPr lang="cs-CZ" sz="2000" b="1" dirty="0" err="1" smtClean="0">
                <a:solidFill>
                  <a:srgbClr val="7030A0"/>
                </a:solidFill>
              </a:rPr>
              <a:t>gustado</a:t>
            </a:r>
            <a:r>
              <a:rPr lang="cs-CZ" sz="2000" b="1" dirty="0" smtClean="0">
                <a:solidFill>
                  <a:srgbClr val="7030A0"/>
                </a:solidFill>
              </a:rPr>
              <a:t>? </a:t>
            </a:r>
            <a:r>
              <a:rPr lang="cs-CZ" sz="2000" b="1" dirty="0" smtClean="0">
                <a:solidFill>
                  <a:srgbClr val="7030A0"/>
                </a:solidFill>
              </a:rPr>
              <a:t>¿</a:t>
            </a:r>
            <a:r>
              <a:rPr lang="cs-CZ" sz="2000" b="1" dirty="0" err="1" smtClean="0">
                <a:solidFill>
                  <a:srgbClr val="7030A0"/>
                </a:solidFill>
              </a:rPr>
              <a:t>Quiénes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eran</a:t>
            </a:r>
            <a:r>
              <a:rPr lang="cs-CZ" sz="2000" b="1" dirty="0" smtClean="0">
                <a:solidFill>
                  <a:srgbClr val="7030A0"/>
                </a:solidFill>
              </a:rPr>
              <a:t> los </a:t>
            </a:r>
            <a:r>
              <a:rPr lang="cs-CZ" sz="2000" b="1" dirty="0" err="1" smtClean="0">
                <a:solidFill>
                  <a:srgbClr val="7030A0"/>
                </a:solidFill>
              </a:rPr>
              <a:t>actores</a:t>
            </a:r>
            <a:r>
              <a:rPr lang="cs-CZ" sz="2000" b="1" dirty="0" smtClean="0">
                <a:solidFill>
                  <a:srgbClr val="7030A0"/>
                </a:solidFill>
              </a:rPr>
              <a:t>? </a:t>
            </a:r>
            <a:r>
              <a:rPr lang="cs-CZ" sz="2000" b="1" dirty="0" smtClean="0">
                <a:solidFill>
                  <a:srgbClr val="7030A0"/>
                </a:solidFill>
              </a:rPr>
              <a:t>¿</a:t>
            </a:r>
            <a:r>
              <a:rPr lang="cs-CZ" sz="2000" b="1" dirty="0" err="1" smtClean="0">
                <a:solidFill>
                  <a:srgbClr val="7030A0"/>
                </a:solidFill>
              </a:rPr>
              <a:t>Cuál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era</a:t>
            </a:r>
            <a:r>
              <a:rPr lang="cs-CZ" sz="2000" b="1" dirty="0" smtClean="0">
                <a:solidFill>
                  <a:srgbClr val="7030A0"/>
                </a:solidFill>
              </a:rPr>
              <a:t> el </a:t>
            </a:r>
            <a:r>
              <a:rPr lang="cs-CZ" sz="2000" b="1" dirty="0" err="1" smtClean="0">
                <a:solidFill>
                  <a:srgbClr val="7030A0"/>
                </a:solidFill>
              </a:rPr>
              <a:t>argumento</a:t>
            </a:r>
            <a:r>
              <a:rPr lang="cs-CZ" sz="2000" b="1" dirty="0" smtClean="0">
                <a:solidFill>
                  <a:srgbClr val="7030A0"/>
                </a:solidFill>
              </a:rPr>
              <a:t>?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11" name="Oválný popisek 10"/>
          <p:cNvSpPr/>
          <p:nvPr/>
        </p:nvSpPr>
        <p:spPr>
          <a:xfrm>
            <a:off x="323528" y="4005064"/>
            <a:ext cx="4032448" cy="1368152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rgbClr val="7030A0"/>
                </a:solidFill>
              </a:rPr>
              <a:t>5</a:t>
            </a:r>
            <a:r>
              <a:rPr lang="cs-CZ" sz="2000" b="1" dirty="0" smtClean="0">
                <a:solidFill>
                  <a:srgbClr val="7030A0"/>
                </a:solidFill>
              </a:rPr>
              <a:t>. ¿</a:t>
            </a:r>
            <a:r>
              <a:rPr lang="cs-CZ" sz="2000" b="1" dirty="0" err="1" smtClean="0">
                <a:solidFill>
                  <a:srgbClr val="7030A0"/>
                </a:solidFill>
              </a:rPr>
              <a:t>Crees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que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está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bien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cortar</a:t>
            </a:r>
            <a:r>
              <a:rPr lang="cs-CZ" sz="2000" b="1" dirty="0" smtClean="0">
                <a:solidFill>
                  <a:srgbClr val="7030A0"/>
                </a:solidFill>
              </a:rPr>
              <a:t> una </a:t>
            </a:r>
            <a:r>
              <a:rPr lang="cs-CZ" sz="2000" b="1" dirty="0" err="1" smtClean="0">
                <a:solidFill>
                  <a:srgbClr val="7030A0"/>
                </a:solidFill>
              </a:rPr>
              <a:t>película</a:t>
            </a:r>
            <a:r>
              <a:rPr lang="cs-CZ" sz="2000" b="1" dirty="0" smtClean="0">
                <a:solidFill>
                  <a:srgbClr val="7030A0"/>
                </a:solidFill>
              </a:rPr>
              <a:t> para </a:t>
            </a:r>
            <a:r>
              <a:rPr lang="cs-CZ" sz="2000" b="1" dirty="0" err="1" smtClean="0">
                <a:solidFill>
                  <a:srgbClr val="7030A0"/>
                </a:solidFill>
              </a:rPr>
              <a:t>poner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anuncios</a:t>
            </a:r>
            <a:r>
              <a:rPr lang="cs-CZ" sz="2000" b="1" dirty="0" smtClean="0">
                <a:solidFill>
                  <a:srgbClr val="7030A0"/>
                </a:solidFill>
              </a:rPr>
              <a:t>?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12" name="Oválný popisek 11"/>
          <p:cNvSpPr/>
          <p:nvPr/>
        </p:nvSpPr>
        <p:spPr>
          <a:xfrm>
            <a:off x="3769122" y="4797152"/>
            <a:ext cx="4824536" cy="1728192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6</a:t>
            </a:r>
            <a:r>
              <a:rPr lang="cs-CZ" sz="2000" b="1" dirty="0">
                <a:solidFill>
                  <a:srgbClr val="7030A0"/>
                </a:solidFill>
              </a:rPr>
              <a:t>. </a:t>
            </a:r>
            <a:r>
              <a:rPr lang="cs-CZ" sz="2000" b="1" dirty="0" smtClean="0">
                <a:solidFill>
                  <a:srgbClr val="7030A0"/>
                </a:solidFill>
              </a:rPr>
              <a:t>¿</a:t>
            </a:r>
            <a:r>
              <a:rPr lang="cs-CZ" sz="2000" b="1" dirty="0" err="1" smtClean="0">
                <a:solidFill>
                  <a:srgbClr val="7030A0"/>
                </a:solidFill>
              </a:rPr>
              <a:t>Crees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que</a:t>
            </a:r>
            <a:r>
              <a:rPr lang="cs-CZ" sz="2000" b="1" dirty="0" smtClean="0">
                <a:solidFill>
                  <a:srgbClr val="7030A0"/>
                </a:solidFill>
              </a:rPr>
              <a:t> la </a:t>
            </a:r>
            <a:r>
              <a:rPr lang="cs-CZ" sz="2000" b="1" dirty="0" err="1" smtClean="0">
                <a:solidFill>
                  <a:srgbClr val="7030A0"/>
                </a:solidFill>
              </a:rPr>
              <a:t>televisión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tiene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alguna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influencia</a:t>
            </a:r>
            <a:r>
              <a:rPr lang="cs-CZ" sz="2000" b="1" dirty="0" smtClean="0">
                <a:solidFill>
                  <a:srgbClr val="7030A0"/>
                </a:solidFill>
              </a:rPr>
              <a:t> en los </a:t>
            </a:r>
            <a:r>
              <a:rPr lang="cs-CZ" sz="2000" b="1" dirty="0" err="1" smtClean="0">
                <a:solidFill>
                  <a:srgbClr val="7030A0"/>
                </a:solidFill>
              </a:rPr>
              <a:t>jóvenes</a:t>
            </a:r>
            <a:r>
              <a:rPr lang="cs-CZ" sz="2000" b="1" dirty="0" smtClean="0">
                <a:solidFill>
                  <a:srgbClr val="7030A0"/>
                </a:solidFill>
              </a:rPr>
              <a:t>? </a:t>
            </a:r>
            <a:r>
              <a:rPr lang="cs-CZ" sz="2000" b="1" dirty="0" err="1" smtClean="0">
                <a:solidFill>
                  <a:srgbClr val="7030A0"/>
                </a:solidFill>
              </a:rPr>
              <a:t>Buena</a:t>
            </a:r>
            <a:r>
              <a:rPr lang="cs-CZ" sz="2000" b="1" dirty="0" smtClean="0">
                <a:solidFill>
                  <a:srgbClr val="7030A0"/>
                </a:solidFill>
              </a:rPr>
              <a:t> o mala?</a:t>
            </a:r>
            <a:endParaRPr lang="cs-CZ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059832" y="260648"/>
            <a:ext cx="2448272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7030A0"/>
                </a:solidFill>
              </a:rPr>
              <a:t>interacción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67544" y="1052736"/>
            <a:ext cx="7416824" cy="86409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Estás</a:t>
            </a:r>
            <a:r>
              <a:rPr lang="cs-CZ" sz="2000" b="1" dirty="0" smtClean="0">
                <a:solidFill>
                  <a:srgbClr val="7030A0"/>
                </a:solidFill>
              </a:rPr>
              <a:t> en </a:t>
            </a:r>
            <a:r>
              <a:rPr lang="cs-CZ" sz="2000" b="1" dirty="0" err="1" smtClean="0">
                <a:solidFill>
                  <a:srgbClr val="7030A0"/>
                </a:solidFill>
              </a:rPr>
              <a:t>casa</a:t>
            </a:r>
            <a:r>
              <a:rPr lang="cs-CZ" sz="2000" b="1" dirty="0" smtClean="0">
                <a:solidFill>
                  <a:srgbClr val="7030A0"/>
                </a:solidFill>
              </a:rPr>
              <a:t> de unos </a:t>
            </a:r>
            <a:r>
              <a:rPr lang="cs-CZ" sz="2000" b="1" dirty="0" err="1" smtClean="0">
                <a:solidFill>
                  <a:srgbClr val="7030A0"/>
                </a:solidFill>
              </a:rPr>
              <a:t>amigos</a:t>
            </a:r>
            <a:r>
              <a:rPr lang="cs-CZ" sz="2000" b="1" dirty="0" smtClean="0">
                <a:solidFill>
                  <a:srgbClr val="7030A0"/>
                </a:solidFill>
              </a:rPr>
              <a:t> y </a:t>
            </a:r>
            <a:r>
              <a:rPr lang="cs-CZ" sz="2000" b="1" dirty="0" err="1" smtClean="0">
                <a:solidFill>
                  <a:srgbClr val="7030A0"/>
                </a:solidFill>
              </a:rPr>
              <a:t>proponen</a:t>
            </a:r>
            <a:r>
              <a:rPr lang="cs-CZ" sz="2000" b="1" dirty="0" smtClean="0">
                <a:solidFill>
                  <a:srgbClr val="7030A0"/>
                </a:solidFill>
              </a:rPr>
              <a:t> ver la tele. </a:t>
            </a:r>
            <a:r>
              <a:rPr lang="cs-CZ" sz="2000" b="1" dirty="0" smtClean="0">
                <a:solidFill>
                  <a:srgbClr val="7030A0"/>
                </a:solidFill>
              </a:rPr>
              <a:t>¿</a:t>
            </a:r>
            <a:r>
              <a:rPr lang="cs-CZ" sz="2000" b="1" dirty="0" err="1" smtClean="0">
                <a:solidFill>
                  <a:srgbClr val="7030A0"/>
                </a:solidFill>
              </a:rPr>
              <a:t>Qué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opinas</a:t>
            </a:r>
            <a:r>
              <a:rPr lang="cs-CZ" sz="2000" b="1" dirty="0" smtClean="0">
                <a:solidFill>
                  <a:srgbClr val="7030A0"/>
                </a:solidFill>
              </a:rPr>
              <a:t>? </a:t>
            </a:r>
            <a:r>
              <a:rPr lang="cs-CZ" sz="2000" b="1" dirty="0" smtClean="0">
                <a:solidFill>
                  <a:srgbClr val="7030A0"/>
                </a:solidFill>
              </a:rPr>
              <a:t>¿</a:t>
            </a:r>
            <a:r>
              <a:rPr lang="cs-CZ" sz="2000" b="1" dirty="0" err="1" smtClean="0">
                <a:solidFill>
                  <a:srgbClr val="7030A0"/>
                </a:solidFill>
              </a:rPr>
              <a:t>Prefieres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verla</a:t>
            </a:r>
            <a:r>
              <a:rPr lang="cs-CZ" sz="2000" b="1" dirty="0" smtClean="0">
                <a:solidFill>
                  <a:srgbClr val="7030A0"/>
                </a:solidFill>
              </a:rPr>
              <a:t> o </a:t>
            </a:r>
            <a:r>
              <a:rPr lang="cs-CZ" sz="2000" b="1" dirty="0" err="1" smtClean="0">
                <a:solidFill>
                  <a:srgbClr val="7030A0"/>
                </a:solidFill>
              </a:rPr>
              <a:t>hablar</a:t>
            </a:r>
            <a:r>
              <a:rPr lang="cs-CZ" sz="2000" b="1" dirty="0" smtClean="0">
                <a:solidFill>
                  <a:srgbClr val="7030A0"/>
                </a:solidFill>
              </a:rPr>
              <a:t> con </a:t>
            </a:r>
            <a:r>
              <a:rPr lang="cs-CZ" sz="2000" b="1" dirty="0" err="1" smtClean="0">
                <a:solidFill>
                  <a:srgbClr val="7030A0"/>
                </a:solidFill>
              </a:rPr>
              <a:t>ellos</a:t>
            </a:r>
            <a:r>
              <a:rPr lang="cs-CZ" sz="2000" b="1" dirty="0" smtClean="0">
                <a:solidFill>
                  <a:srgbClr val="7030A0"/>
                </a:solidFill>
              </a:rPr>
              <a:t>?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39552" y="2420888"/>
            <a:ext cx="7416824" cy="86409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7030A0"/>
                </a:solidFill>
              </a:rPr>
              <a:t>Se </a:t>
            </a:r>
            <a:r>
              <a:rPr lang="cs-CZ" sz="2000" b="1" dirty="0" err="1" smtClean="0">
                <a:solidFill>
                  <a:srgbClr val="7030A0"/>
                </a:solidFill>
              </a:rPr>
              <a:t>te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estropea</a:t>
            </a:r>
            <a:r>
              <a:rPr lang="cs-CZ" sz="2000" b="1" dirty="0" smtClean="0">
                <a:solidFill>
                  <a:srgbClr val="7030A0"/>
                </a:solidFill>
              </a:rPr>
              <a:t> la </a:t>
            </a:r>
            <a:r>
              <a:rPr lang="cs-CZ" sz="2000" b="1" dirty="0" err="1" smtClean="0">
                <a:solidFill>
                  <a:srgbClr val="7030A0"/>
                </a:solidFill>
              </a:rPr>
              <a:t>televisión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cuando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estás</a:t>
            </a:r>
            <a:r>
              <a:rPr lang="cs-CZ" sz="2000" b="1" dirty="0" smtClean="0">
                <a:solidFill>
                  <a:srgbClr val="7030A0"/>
                </a:solidFill>
              </a:rPr>
              <a:t> en la parte </a:t>
            </a:r>
            <a:r>
              <a:rPr lang="cs-CZ" sz="2000" b="1" dirty="0" err="1" smtClean="0">
                <a:solidFill>
                  <a:srgbClr val="7030A0"/>
                </a:solidFill>
              </a:rPr>
              <a:t>más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emocionante</a:t>
            </a:r>
            <a:r>
              <a:rPr lang="cs-CZ" sz="2000" b="1" dirty="0" smtClean="0">
                <a:solidFill>
                  <a:srgbClr val="7030A0"/>
                </a:solidFill>
              </a:rPr>
              <a:t> de una </a:t>
            </a:r>
            <a:r>
              <a:rPr lang="cs-CZ" sz="2000" b="1" dirty="0" err="1" smtClean="0">
                <a:solidFill>
                  <a:srgbClr val="7030A0"/>
                </a:solidFill>
              </a:rPr>
              <a:t>película</a:t>
            </a:r>
            <a:r>
              <a:rPr lang="cs-CZ" sz="2000" b="1" dirty="0" smtClean="0">
                <a:solidFill>
                  <a:srgbClr val="7030A0"/>
                </a:solidFill>
              </a:rPr>
              <a:t>. </a:t>
            </a:r>
            <a:r>
              <a:rPr lang="cs-CZ" sz="2000" b="1" dirty="0" smtClean="0">
                <a:solidFill>
                  <a:srgbClr val="7030A0"/>
                </a:solidFill>
              </a:rPr>
              <a:t>¿</a:t>
            </a:r>
            <a:r>
              <a:rPr lang="cs-CZ" sz="2000" b="1" dirty="0" err="1" smtClean="0">
                <a:solidFill>
                  <a:srgbClr val="7030A0"/>
                </a:solidFill>
              </a:rPr>
              <a:t>Qué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haces</a:t>
            </a:r>
            <a:r>
              <a:rPr lang="cs-CZ" sz="2000" b="1" dirty="0" smtClean="0">
                <a:solidFill>
                  <a:srgbClr val="7030A0"/>
                </a:solidFill>
              </a:rPr>
              <a:t>?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11560" y="3717032"/>
            <a:ext cx="7416824" cy="86409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7030A0"/>
                </a:solidFill>
              </a:rPr>
              <a:t>Estás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viendo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un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programa</a:t>
            </a:r>
            <a:r>
              <a:rPr lang="cs-CZ" sz="2000" b="1" dirty="0" smtClean="0">
                <a:solidFill>
                  <a:srgbClr val="7030A0"/>
                </a:solidFill>
              </a:rPr>
              <a:t> en </a:t>
            </a:r>
            <a:r>
              <a:rPr lang="cs-CZ" sz="2000" b="1" dirty="0" err="1" smtClean="0">
                <a:solidFill>
                  <a:srgbClr val="7030A0"/>
                </a:solidFill>
              </a:rPr>
              <a:t>que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hay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demasiada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violencia</a:t>
            </a:r>
            <a:r>
              <a:rPr lang="cs-CZ" sz="2000" b="1" dirty="0" smtClean="0">
                <a:solidFill>
                  <a:srgbClr val="7030A0"/>
                </a:solidFill>
              </a:rPr>
              <a:t>. </a:t>
            </a:r>
            <a:r>
              <a:rPr lang="cs-CZ" sz="2000" b="1" dirty="0" smtClean="0">
                <a:solidFill>
                  <a:srgbClr val="7030A0"/>
                </a:solidFill>
              </a:rPr>
              <a:t>¿</a:t>
            </a:r>
            <a:r>
              <a:rPr lang="cs-CZ" sz="2000" b="1" dirty="0" err="1" smtClean="0">
                <a:solidFill>
                  <a:srgbClr val="7030A0"/>
                </a:solidFill>
              </a:rPr>
              <a:t>Cómo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7030A0"/>
                </a:solidFill>
              </a:rPr>
              <a:t>actúas</a:t>
            </a:r>
            <a:r>
              <a:rPr lang="cs-CZ" sz="2000" b="1" dirty="0" smtClean="0">
                <a:solidFill>
                  <a:srgbClr val="7030A0"/>
                </a:solidFill>
              </a:rPr>
              <a:t>?</a:t>
            </a:r>
            <a:endParaRPr lang="cs-CZ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563888" y="260648"/>
            <a:ext cx="1584176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7030A0"/>
                </a:solidFill>
              </a:rPr>
              <a:t>zdroje: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1124744"/>
            <a:ext cx="792088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ENCINAR, Á. </a:t>
            </a:r>
            <a:r>
              <a:rPr lang="cs-CZ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Uso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interactivo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vocabulario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7.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reimp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1.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Madrid :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Edelsa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2000. ISBN 978-84-7711-550-2.</a:t>
            </a:r>
            <a:endParaRPr lang="cs-CZ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37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</TotalTime>
  <Words>468</Words>
  <Application>Microsoft Office PowerPoint</Application>
  <PresentationFormat>Předvádění na obrazovce (4:3)</PresentationFormat>
  <Paragraphs>110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Calibri</vt:lpstr>
      <vt:lpstr>Century Schoolbook</vt:lpstr>
      <vt:lpstr>Times New Roman</vt:lpstr>
      <vt:lpstr>Wingdings</vt:lpstr>
      <vt:lpstr>Wingdings 2</vt:lpstr>
      <vt:lpstr>Arkýř</vt:lpstr>
      <vt:lpstr>El mundo del espectáculo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Medios de comunicación</dc:title>
  <dc:creator>smoldasova</dc:creator>
  <cp:lastModifiedBy>uživatel16</cp:lastModifiedBy>
  <cp:revision>22</cp:revision>
  <dcterms:created xsi:type="dcterms:W3CDTF">2013-06-04T11:35:38Z</dcterms:created>
  <dcterms:modified xsi:type="dcterms:W3CDTF">2014-05-04T13:48:01Z</dcterms:modified>
</cp:coreProperties>
</file>