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3" r:id="rId5"/>
    <p:sldId id="260" r:id="rId6"/>
    <p:sldId id="262" r:id="rId7"/>
    <p:sldId id="261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434" autoAdjust="0"/>
  </p:normalViewPr>
  <p:slideViewPr>
    <p:cSldViewPr>
      <p:cViewPr varScale="1">
        <p:scale>
          <a:sx n="70" d="100"/>
          <a:sy n="70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9409D-61CE-4FBC-9B2C-ECC4E6BAFB98}" type="datetimeFigureOut">
              <a:rPr lang="cs-CZ" smtClean="0"/>
              <a:pPr/>
              <a:t>20.5.2014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27FBA-251A-49BE-A1BF-5D354B1E99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73458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Připomenout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por</a:t>
            </a:r>
            <a:r>
              <a:rPr lang="cs-CZ" baseline="0" dirty="0" smtClean="0"/>
              <a:t> la </a:t>
            </a:r>
            <a:r>
              <a:rPr lang="cs-CZ" baseline="0" dirty="0" err="1" smtClean="0"/>
              <a:t>tarde</a:t>
            </a:r>
            <a:r>
              <a:rPr lang="cs-CZ" baseline="0" dirty="0" smtClean="0"/>
              <a:t>, a las 8 de la </a:t>
            </a:r>
            <a:r>
              <a:rPr lang="cs-CZ" baseline="0" dirty="0" err="1" smtClean="0"/>
              <a:t>tarde</a:t>
            </a:r>
            <a:r>
              <a:rPr lang="cs-CZ" baseline="0" smtClean="0"/>
              <a:t>.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27FBA-251A-49BE-A1BF-5D354B1E99B5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83127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F6F91D7-49EE-4A00-9DEC-6C8789BCC11C}" type="datetimeFigureOut">
              <a:rPr lang="cs-CZ" smtClean="0"/>
              <a:pPr/>
              <a:t>20.5.2014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B707A2A-AE25-4E65-A079-D3966824A3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6F91D7-49EE-4A00-9DEC-6C8789BCC11C}" type="datetimeFigureOut">
              <a:rPr lang="cs-CZ" smtClean="0"/>
              <a:pPr/>
              <a:t>20.5.2014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707A2A-AE25-4E65-A079-D3966824A3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F6F91D7-49EE-4A00-9DEC-6C8789BCC11C}" type="datetimeFigureOut">
              <a:rPr lang="cs-CZ" smtClean="0"/>
              <a:pPr/>
              <a:t>20.5.2014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B707A2A-AE25-4E65-A079-D3966824A3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6F91D7-49EE-4A00-9DEC-6C8789BCC11C}" type="datetimeFigureOut">
              <a:rPr lang="cs-CZ" smtClean="0"/>
              <a:pPr/>
              <a:t>20.5.2014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707A2A-AE25-4E65-A079-D3966824A3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F6F91D7-49EE-4A00-9DEC-6C8789BCC11C}" type="datetimeFigureOut">
              <a:rPr lang="cs-CZ" smtClean="0"/>
              <a:pPr/>
              <a:t>20.5.2014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B707A2A-AE25-4E65-A079-D3966824A3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6F91D7-49EE-4A00-9DEC-6C8789BCC11C}" type="datetimeFigureOut">
              <a:rPr lang="cs-CZ" smtClean="0"/>
              <a:pPr/>
              <a:t>20.5.2014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707A2A-AE25-4E65-A079-D3966824A3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6F91D7-49EE-4A00-9DEC-6C8789BCC11C}" type="datetimeFigureOut">
              <a:rPr lang="cs-CZ" smtClean="0"/>
              <a:pPr/>
              <a:t>20.5.2014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707A2A-AE25-4E65-A079-D3966824A3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6F91D7-49EE-4A00-9DEC-6C8789BCC11C}" type="datetimeFigureOut">
              <a:rPr lang="cs-CZ" smtClean="0"/>
              <a:pPr/>
              <a:t>20.5.2014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707A2A-AE25-4E65-A079-D3966824A3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F6F91D7-49EE-4A00-9DEC-6C8789BCC11C}" type="datetimeFigureOut">
              <a:rPr lang="cs-CZ" smtClean="0"/>
              <a:pPr/>
              <a:t>20.5.2014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707A2A-AE25-4E65-A079-D3966824A3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6F91D7-49EE-4A00-9DEC-6C8789BCC11C}" type="datetimeFigureOut">
              <a:rPr lang="cs-CZ" smtClean="0"/>
              <a:pPr/>
              <a:t>20.5.2014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707A2A-AE25-4E65-A079-D3966824A3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6F91D7-49EE-4A00-9DEC-6C8789BCC11C}" type="datetimeFigureOut">
              <a:rPr lang="cs-CZ" smtClean="0"/>
              <a:pPr/>
              <a:t>20.5.2014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707A2A-AE25-4E65-A079-D3966824A3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F6F91D7-49EE-4A00-9DEC-6C8789BCC11C}" type="datetimeFigureOut">
              <a:rPr lang="cs-CZ" smtClean="0"/>
              <a:pPr/>
              <a:t>20.5.2014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B707A2A-AE25-4E65-A079-D3966824A34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Turismo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5" name="Obrázek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32656"/>
            <a:ext cx="5124450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Podnadpis 2"/>
          <p:cNvSpPr txBox="1">
            <a:spLocks/>
          </p:cNvSpPr>
          <p:nvPr/>
        </p:nvSpPr>
        <p:spPr>
          <a:xfrm>
            <a:off x="1619672" y="5229200"/>
            <a:ext cx="6217728" cy="1152128"/>
          </a:xfrm>
          <a:prstGeom prst="rect">
            <a:avLst/>
          </a:prstGeom>
        </p:spPr>
        <p:txBody>
          <a:bodyPr tIns="0">
            <a:normAutofit fontScale="92500"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Digitální učební materiál byl vytvořen v rámci projektu 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Inovace a zkvalitnění výuky na Slovanském gymnáziu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CZ.1.07/1.5.00/34.1088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611560" y="476672"/>
            <a:ext cx="2304256" cy="61432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hoteles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>
            <a:hlinkClick r:id="rId3" action="ppaction://hlinksldjump"/>
          </p:cNvPr>
          <p:cNvSpPr/>
          <p:nvPr/>
        </p:nvSpPr>
        <p:spPr>
          <a:xfrm>
            <a:off x="611560" y="1340768"/>
            <a:ext cx="2304256" cy="61432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para - </a:t>
            </a:r>
            <a:r>
              <a:rPr lang="cs-CZ" sz="2400" b="1" dirty="0" err="1" smtClean="0">
                <a:solidFill>
                  <a:schemeClr val="tx1"/>
                </a:solidFill>
              </a:rPr>
              <a:t>por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>
            <a:hlinkClick r:id="rId4" action="ppaction://hlinksldjump"/>
          </p:cNvPr>
          <p:cNvSpPr/>
          <p:nvPr/>
        </p:nvSpPr>
        <p:spPr>
          <a:xfrm>
            <a:off x="611560" y="2204864"/>
            <a:ext cx="2304256" cy="61432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vocabulario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>
            <a:hlinkClick r:id="rId5" action="ppaction://hlinksldjump"/>
          </p:cNvPr>
          <p:cNvSpPr/>
          <p:nvPr/>
        </p:nvSpPr>
        <p:spPr>
          <a:xfrm>
            <a:off x="631586" y="3068960"/>
            <a:ext cx="3148326" cy="61432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Turismo</a:t>
            </a:r>
            <a:r>
              <a:rPr lang="cs-CZ" sz="2400" b="1" dirty="0" smtClean="0">
                <a:solidFill>
                  <a:schemeClr val="tx1"/>
                </a:solidFill>
              </a:rPr>
              <a:t> en </a:t>
            </a:r>
            <a:r>
              <a:rPr lang="cs-CZ" sz="2400" b="1" dirty="0" err="1" smtClean="0">
                <a:solidFill>
                  <a:schemeClr val="tx1"/>
                </a:solidFill>
              </a:rPr>
              <a:t>Espaňa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>
            <a:hlinkClick r:id="rId6" action="ppaction://hlinksldjump"/>
          </p:cNvPr>
          <p:cNvSpPr/>
          <p:nvPr/>
        </p:nvSpPr>
        <p:spPr>
          <a:xfrm>
            <a:off x="611560" y="3933056"/>
            <a:ext cx="2304256" cy="61432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verbos</a:t>
            </a:r>
            <a:endParaRPr lang="cs-CZ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2915816" y="260648"/>
            <a:ext cx="2376264" cy="64807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accent1"/>
                </a:solidFill>
              </a:rPr>
              <a:t>Hoteles</a:t>
            </a:r>
            <a:endParaRPr lang="cs-CZ" sz="2400" b="1" dirty="0">
              <a:solidFill>
                <a:schemeClr val="accent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323528" y="1268760"/>
            <a:ext cx="1944216" cy="79208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Tipo</a:t>
            </a:r>
            <a:r>
              <a:rPr lang="cs-CZ" sz="2000" b="1" dirty="0" smtClean="0">
                <a:solidFill>
                  <a:schemeClr val="accent1"/>
                </a:solidFill>
              </a:rPr>
              <a:t> de </a:t>
            </a:r>
            <a:r>
              <a:rPr lang="cs-CZ" sz="2000" b="1" dirty="0" err="1" smtClean="0">
                <a:solidFill>
                  <a:schemeClr val="accent1"/>
                </a:solidFill>
              </a:rPr>
              <a:t>habitación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2555776" y="1268760"/>
            <a:ext cx="1944216" cy="79208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Alojamiento</a:t>
            </a:r>
            <a:r>
              <a:rPr lang="cs-CZ" sz="2000" b="1" dirty="0" smtClean="0">
                <a:solidFill>
                  <a:schemeClr val="accent1"/>
                </a:solidFill>
              </a:rPr>
              <a:t> </a:t>
            </a:r>
            <a:r>
              <a:rPr lang="cs-CZ" sz="2000" b="1" dirty="0" err="1" smtClean="0">
                <a:solidFill>
                  <a:schemeClr val="accent1"/>
                </a:solidFill>
              </a:rPr>
              <a:t>con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716016" y="1268760"/>
            <a:ext cx="1944216" cy="79208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Habitaciones</a:t>
            </a:r>
            <a:r>
              <a:rPr lang="cs-CZ" sz="2000" b="1" dirty="0" smtClean="0">
                <a:solidFill>
                  <a:schemeClr val="accent1"/>
                </a:solidFill>
              </a:rPr>
              <a:t> </a:t>
            </a:r>
            <a:r>
              <a:rPr lang="cs-CZ" sz="2000" b="1" dirty="0" err="1" smtClean="0">
                <a:solidFill>
                  <a:schemeClr val="accent1"/>
                </a:solidFill>
              </a:rPr>
              <a:t>con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6876256" y="1268760"/>
            <a:ext cx="1944216" cy="79208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Servicios</a:t>
            </a:r>
            <a:r>
              <a:rPr lang="cs-CZ" sz="2000" b="1" dirty="0" smtClean="0">
                <a:solidFill>
                  <a:schemeClr val="accent1"/>
                </a:solidFill>
              </a:rPr>
              <a:t> de hotel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635896" y="6165304"/>
            <a:ext cx="1944216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dobles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635896" y="6165304"/>
            <a:ext cx="1944216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wi</a:t>
            </a:r>
            <a:r>
              <a:rPr lang="cs-CZ" sz="2000" b="1" dirty="0" smtClean="0">
                <a:solidFill>
                  <a:schemeClr val="accent1"/>
                </a:solidFill>
              </a:rPr>
              <a:t>-</a:t>
            </a:r>
            <a:r>
              <a:rPr lang="cs-CZ" sz="2000" b="1" dirty="0" err="1" smtClean="0">
                <a:solidFill>
                  <a:schemeClr val="accent1"/>
                </a:solidFill>
              </a:rPr>
              <a:t>fi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3635896" y="6093296"/>
            <a:ext cx="1944216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niňeras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3635896" y="6021288"/>
            <a:ext cx="2195736" cy="64807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aire</a:t>
            </a:r>
            <a:r>
              <a:rPr lang="cs-CZ" sz="2000" b="1" dirty="0" smtClean="0">
                <a:solidFill>
                  <a:schemeClr val="accent1"/>
                </a:solidFill>
              </a:rPr>
              <a:t> </a:t>
            </a:r>
            <a:r>
              <a:rPr lang="cs-CZ" sz="2000" b="1" dirty="0" err="1" smtClean="0">
                <a:solidFill>
                  <a:schemeClr val="accent1"/>
                </a:solidFill>
              </a:rPr>
              <a:t>acondicionado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3707904" y="6021288"/>
            <a:ext cx="1944216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caja</a:t>
            </a:r>
            <a:r>
              <a:rPr lang="cs-CZ" sz="2000" b="1" dirty="0" smtClean="0">
                <a:solidFill>
                  <a:schemeClr val="accent1"/>
                </a:solidFill>
              </a:rPr>
              <a:t> </a:t>
            </a:r>
            <a:r>
              <a:rPr lang="cs-CZ" sz="2000" b="1" dirty="0" err="1" smtClean="0">
                <a:solidFill>
                  <a:schemeClr val="accent1"/>
                </a:solidFill>
              </a:rPr>
              <a:t>fuerte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3635896" y="6165304"/>
            <a:ext cx="1944216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aparcamiento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3635896" y="6021288"/>
            <a:ext cx="1944216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lavandería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3635896" y="6021288"/>
            <a:ext cx="1944216" cy="64807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pensión</a:t>
            </a:r>
            <a:r>
              <a:rPr lang="cs-CZ" sz="2000" b="1" dirty="0" smtClean="0">
                <a:solidFill>
                  <a:schemeClr val="accent1"/>
                </a:solidFill>
              </a:rPr>
              <a:t> </a:t>
            </a:r>
            <a:r>
              <a:rPr lang="cs-CZ" sz="2000" b="1" dirty="0" err="1" smtClean="0">
                <a:solidFill>
                  <a:schemeClr val="accent1"/>
                </a:solidFill>
              </a:rPr>
              <a:t>completa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3707904" y="6021288"/>
            <a:ext cx="1944216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individual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3779912" y="6093296"/>
            <a:ext cx="1944216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vistas</a:t>
            </a:r>
            <a:r>
              <a:rPr lang="cs-CZ" sz="2000" b="1" dirty="0" smtClean="0">
                <a:solidFill>
                  <a:schemeClr val="accent1"/>
                </a:solidFill>
              </a:rPr>
              <a:t> </a:t>
            </a:r>
            <a:r>
              <a:rPr lang="cs-CZ" sz="2000" b="1" dirty="0" err="1" smtClean="0">
                <a:solidFill>
                  <a:schemeClr val="accent1"/>
                </a:solidFill>
              </a:rPr>
              <a:t>al</a:t>
            </a:r>
            <a:r>
              <a:rPr lang="cs-CZ" sz="2000" b="1" dirty="0" smtClean="0">
                <a:solidFill>
                  <a:schemeClr val="accent1"/>
                </a:solidFill>
              </a:rPr>
              <a:t> </a:t>
            </a:r>
            <a:r>
              <a:rPr lang="cs-CZ" sz="2000" b="1" dirty="0" err="1" smtClean="0">
                <a:solidFill>
                  <a:schemeClr val="accent1"/>
                </a:solidFill>
              </a:rPr>
              <a:t>mar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851920" y="6093296"/>
            <a:ext cx="1944216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accent1"/>
                </a:solidFill>
              </a:rPr>
              <a:t>triple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3707904" y="6093296"/>
            <a:ext cx="1944216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animales</a:t>
            </a:r>
            <a:r>
              <a:rPr lang="cs-CZ" sz="2000" b="1" dirty="0" smtClean="0">
                <a:solidFill>
                  <a:schemeClr val="accent1"/>
                </a:solidFill>
              </a:rPr>
              <a:t> </a:t>
            </a:r>
            <a:r>
              <a:rPr lang="cs-CZ" sz="2000" b="1" dirty="0" err="1" smtClean="0">
                <a:solidFill>
                  <a:schemeClr val="accent1"/>
                </a:solidFill>
              </a:rPr>
              <a:t>sí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3707904" y="6021288"/>
            <a:ext cx="1944216" cy="5760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accent1"/>
                </a:solidFill>
              </a:rPr>
              <a:t>media </a:t>
            </a:r>
            <a:r>
              <a:rPr lang="cs-CZ" sz="2000" b="1" dirty="0" err="1" smtClean="0">
                <a:solidFill>
                  <a:schemeClr val="accent1"/>
                </a:solidFill>
              </a:rPr>
              <a:t>pensión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3779912" y="6021288"/>
            <a:ext cx="1944216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campo</a:t>
            </a:r>
            <a:r>
              <a:rPr lang="cs-CZ" sz="2000" b="1" dirty="0" smtClean="0">
                <a:solidFill>
                  <a:schemeClr val="accent1"/>
                </a:solidFill>
              </a:rPr>
              <a:t> de golf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3779912" y="6093296"/>
            <a:ext cx="1944216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desayuno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3851920" y="6093296"/>
            <a:ext cx="1944216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masajes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3779912" y="6021288"/>
            <a:ext cx="1944216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accent1"/>
                </a:solidFill>
              </a:rPr>
              <a:t>ducha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3779912" y="6021288"/>
            <a:ext cx="1944216" cy="50405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accent1"/>
                </a:solidFill>
              </a:rPr>
              <a:t>minibar</a:t>
            </a:r>
            <a:endParaRPr lang="cs-CZ" sz="2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6087E-6 L 0.12222 -0.5821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00" y="-29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6233 -0.55597 " pathEditMode="relative" ptsTypes="AA">
                                      <p:cBhvr>
                                        <p:cTn id="3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6215 -0.55596 " pathEditMode="relative" ptsTypes="AA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1025 -0.48243 " pathEditMode="relative" ptsTypes="AA">
                                      <p:cBhvr>
                                        <p:cTn id="5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3385 -0.54533 " pathEditMode="relative" ptsTypes="AA">
                                      <p:cBhvr>
                                        <p:cTn id="6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4653 -0.47201 " pathEditMode="relative" ptsTypes="AA">
                                      <p:cBhvr>
                                        <p:cTn id="7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6215 -0.38829 " pathEditMode="relative" ptsTypes="AA">
                                      <p:cBhvr>
                                        <p:cTn id="7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0226 -0.3987 " pathEditMode="relative" ptsTypes="AA">
                                      <p:cBhvr>
                                        <p:cTn id="8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4167 -0.4616 " pathEditMode="relative" ptsTypes="AA">
                                      <p:cBhvr>
                                        <p:cTn id="9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45976E-6 L -0.36215 -0.45097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00" y="-2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7014 -0.30434 " pathEditMode="relative" ptsTypes="AA">
                                      <p:cBhvr>
                                        <p:cTn id="11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0226 -0.30434 " pathEditMode="relative" ptsTypes="AA">
                                      <p:cBhvr>
                                        <p:cTn id="12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5434 -0.32516 " pathEditMode="relative" ptsTypes="AA">
                                      <p:cBhvr>
                                        <p:cTn id="13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2604 -0.36725 " pathEditMode="relative" ptsTypes="AA">
                                      <p:cBhvr>
                                        <p:cTn id="14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6215 -0.19912 " pathEditMode="relative" ptsTypes="AA">
                                      <p:cBhvr>
                                        <p:cTn id="15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1024 -0.19935 " pathEditMode="relative" ptsTypes="AA">
                                      <p:cBhvr>
                                        <p:cTn id="16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7014 -0.09436 " pathEditMode="relative" ptsTypes="AA">
                                      <p:cBhvr>
                                        <p:cTn id="16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8663 -0.1154 " pathEditMode="relative" ptsTypes="AA">
                                      <p:cBhvr>
                                        <p:cTn id="17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9" grpId="0" animBg="1"/>
      <p:bldP spid="29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>
          <a:xfrm>
            <a:off x="1043608" y="260648"/>
            <a:ext cx="1944216" cy="5760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accent1"/>
                </a:solidFill>
              </a:rPr>
              <a:t>PARA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5724128" y="260648"/>
            <a:ext cx="1944216" cy="5760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accent1"/>
                </a:solidFill>
              </a:rPr>
              <a:t>POR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1907704" y="4869160"/>
            <a:ext cx="5328592" cy="5760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Llamo</a:t>
            </a:r>
            <a:r>
              <a:rPr lang="cs-CZ" sz="2000" b="1" dirty="0" smtClean="0">
                <a:solidFill>
                  <a:schemeClr val="accent1"/>
                </a:solidFill>
              </a:rPr>
              <a:t> …………… </a:t>
            </a:r>
            <a:r>
              <a:rPr lang="cs-CZ" sz="2000" b="1" dirty="0" err="1" smtClean="0">
                <a:solidFill>
                  <a:schemeClr val="accent1"/>
                </a:solidFill>
              </a:rPr>
              <a:t>reservar</a:t>
            </a:r>
            <a:r>
              <a:rPr lang="cs-CZ" sz="2000" b="1" dirty="0" smtClean="0">
                <a:solidFill>
                  <a:schemeClr val="accent1"/>
                </a:solidFill>
              </a:rPr>
              <a:t> la </a:t>
            </a:r>
            <a:r>
              <a:rPr lang="cs-CZ" sz="2000" b="1" dirty="0" err="1" smtClean="0">
                <a:solidFill>
                  <a:schemeClr val="accent1"/>
                </a:solidFill>
              </a:rPr>
              <a:t>habitación</a:t>
            </a:r>
            <a:r>
              <a:rPr lang="cs-CZ" sz="2000" b="1" dirty="0" smtClean="0">
                <a:solidFill>
                  <a:schemeClr val="accent1"/>
                </a:solidFill>
              </a:rPr>
              <a:t>.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07704" y="4869160"/>
            <a:ext cx="5328592" cy="5760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Llamo</a:t>
            </a:r>
            <a:r>
              <a:rPr lang="cs-CZ" sz="2000" b="1" dirty="0" smtClean="0">
                <a:solidFill>
                  <a:schemeClr val="accent1"/>
                </a:solidFill>
              </a:rPr>
              <a:t> para </a:t>
            </a:r>
            <a:r>
              <a:rPr lang="cs-CZ" sz="2000" b="1" dirty="0" err="1" smtClean="0">
                <a:solidFill>
                  <a:schemeClr val="accent1"/>
                </a:solidFill>
              </a:rPr>
              <a:t>reservar</a:t>
            </a:r>
            <a:r>
              <a:rPr lang="cs-CZ" sz="2000" b="1" dirty="0" smtClean="0">
                <a:solidFill>
                  <a:schemeClr val="accent1"/>
                </a:solidFill>
              </a:rPr>
              <a:t> la </a:t>
            </a:r>
            <a:r>
              <a:rPr lang="cs-CZ" sz="2000" b="1" dirty="0" err="1" smtClean="0">
                <a:solidFill>
                  <a:schemeClr val="accent1"/>
                </a:solidFill>
              </a:rPr>
              <a:t>habitación</a:t>
            </a:r>
            <a:r>
              <a:rPr lang="cs-CZ" sz="2000" b="1" dirty="0" smtClean="0">
                <a:solidFill>
                  <a:schemeClr val="accent1"/>
                </a:solidFill>
              </a:rPr>
              <a:t>.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11560" y="1556792"/>
            <a:ext cx="1314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Účel = aby</a:t>
            </a:r>
            <a:endParaRPr lang="cs-CZ" b="1" dirty="0"/>
          </a:p>
        </p:txBody>
      </p:sp>
      <p:sp>
        <p:nvSpPr>
          <p:cNvPr id="8" name="Zaoblený obdélník 7"/>
          <p:cNvSpPr/>
          <p:nvPr/>
        </p:nvSpPr>
        <p:spPr>
          <a:xfrm>
            <a:off x="1907704" y="4869160"/>
            <a:ext cx="5328592" cy="5760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accent1"/>
                </a:solidFill>
              </a:rPr>
              <a:t>La piscina </a:t>
            </a:r>
            <a:r>
              <a:rPr lang="cs-CZ" sz="2000" b="1" dirty="0" err="1" smtClean="0">
                <a:solidFill>
                  <a:schemeClr val="accent1"/>
                </a:solidFill>
              </a:rPr>
              <a:t>está</a:t>
            </a:r>
            <a:r>
              <a:rPr lang="cs-CZ" sz="2000" b="1" dirty="0" smtClean="0">
                <a:solidFill>
                  <a:schemeClr val="accent1"/>
                </a:solidFill>
              </a:rPr>
              <a:t> </a:t>
            </a:r>
            <a:r>
              <a:rPr lang="cs-CZ" sz="2000" b="1" dirty="0" err="1" smtClean="0">
                <a:solidFill>
                  <a:schemeClr val="accent1"/>
                </a:solidFill>
              </a:rPr>
              <a:t>cerrada</a:t>
            </a:r>
            <a:r>
              <a:rPr lang="cs-CZ" sz="2000" b="1" dirty="0" smtClean="0">
                <a:solidFill>
                  <a:schemeClr val="accent1"/>
                </a:solidFill>
              </a:rPr>
              <a:t> ……… </a:t>
            </a:r>
            <a:r>
              <a:rPr lang="cs-CZ" sz="2000" b="1" dirty="0" err="1" smtClean="0">
                <a:solidFill>
                  <a:schemeClr val="accent1"/>
                </a:solidFill>
              </a:rPr>
              <a:t>limpieza</a:t>
            </a:r>
            <a:r>
              <a:rPr lang="cs-CZ" sz="2000" b="1" dirty="0" smtClean="0">
                <a:solidFill>
                  <a:schemeClr val="accent1"/>
                </a:solidFill>
              </a:rPr>
              <a:t>.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1907704" y="4869160"/>
            <a:ext cx="5328592" cy="5760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accent1"/>
                </a:solidFill>
              </a:rPr>
              <a:t>La piscina </a:t>
            </a:r>
            <a:r>
              <a:rPr lang="cs-CZ" sz="2000" b="1" dirty="0" err="1" smtClean="0">
                <a:solidFill>
                  <a:schemeClr val="accent1"/>
                </a:solidFill>
              </a:rPr>
              <a:t>está</a:t>
            </a:r>
            <a:r>
              <a:rPr lang="cs-CZ" sz="2000" b="1" dirty="0" smtClean="0">
                <a:solidFill>
                  <a:schemeClr val="accent1"/>
                </a:solidFill>
              </a:rPr>
              <a:t> </a:t>
            </a:r>
            <a:r>
              <a:rPr lang="cs-CZ" sz="2000" b="1" dirty="0" err="1" smtClean="0">
                <a:solidFill>
                  <a:schemeClr val="accent1"/>
                </a:solidFill>
              </a:rPr>
              <a:t>cerrada</a:t>
            </a:r>
            <a:r>
              <a:rPr lang="cs-CZ" sz="2000" b="1" dirty="0" smtClean="0">
                <a:solidFill>
                  <a:schemeClr val="accent1"/>
                </a:solidFill>
              </a:rPr>
              <a:t> </a:t>
            </a:r>
            <a:r>
              <a:rPr lang="cs-CZ" sz="2000" b="1" dirty="0" err="1" smtClean="0">
                <a:solidFill>
                  <a:schemeClr val="accent1"/>
                </a:solidFill>
              </a:rPr>
              <a:t>por</a:t>
            </a:r>
            <a:r>
              <a:rPr lang="cs-CZ" sz="2000" b="1" dirty="0" smtClean="0">
                <a:solidFill>
                  <a:schemeClr val="accent1"/>
                </a:solidFill>
              </a:rPr>
              <a:t> </a:t>
            </a:r>
            <a:r>
              <a:rPr lang="cs-CZ" sz="2000" b="1" dirty="0" err="1" smtClean="0">
                <a:solidFill>
                  <a:schemeClr val="accent1"/>
                </a:solidFill>
              </a:rPr>
              <a:t>limpieza</a:t>
            </a:r>
            <a:r>
              <a:rPr lang="cs-CZ" sz="2000" b="1" dirty="0" smtClean="0">
                <a:solidFill>
                  <a:schemeClr val="accent1"/>
                </a:solidFill>
              </a:rPr>
              <a:t>.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652120" y="1556792"/>
            <a:ext cx="1729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Příčina = kvůli</a:t>
            </a:r>
            <a:endParaRPr lang="cs-CZ" b="1" dirty="0"/>
          </a:p>
        </p:txBody>
      </p:sp>
      <p:sp>
        <p:nvSpPr>
          <p:cNvPr id="11" name="Zaoblený obdélník 10"/>
          <p:cNvSpPr/>
          <p:nvPr/>
        </p:nvSpPr>
        <p:spPr>
          <a:xfrm>
            <a:off x="1907704" y="4869160"/>
            <a:ext cx="5328592" cy="5760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Toda</a:t>
            </a:r>
            <a:r>
              <a:rPr lang="cs-CZ" sz="2000" b="1" dirty="0" smtClean="0">
                <a:solidFill>
                  <a:schemeClr val="accent1"/>
                </a:solidFill>
              </a:rPr>
              <a:t> la </a:t>
            </a:r>
            <a:r>
              <a:rPr lang="cs-CZ" sz="2000" b="1" dirty="0" err="1" smtClean="0">
                <a:solidFill>
                  <a:schemeClr val="accent1"/>
                </a:solidFill>
              </a:rPr>
              <a:t>información</a:t>
            </a:r>
            <a:r>
              <a:rPr lang="cs-CZ" sz="2000" b="1" dirty="0" smtClean="0">
                <a:solidFill>
                  <a:schemeClr val="accent1"/>
                </a:solidFill>
              </a:rPr>
              <a:t> ………. </a:t>
            </a:r>
            <a:r>
              <a:rPr lang="cs-CZ" sz="2000" b="1" dirty="0" err="1" smtClean="0">
                <a:solidFill>
                  <a:schemeClr val="accent1"/>
                </a:solidFill>
              </a:rPr>
              <a:t>el</a:t>
            </a:r>
            <a:r>
              <a:rPr lang="cs-CZ" sz="2000" b="1" dirty="0" smtClean="0">
                <a:solidFill>
                  <a:schemeClr val="accent1"/>
                </a:solidFill>
              </a:rPr>
              <a:t> </a:t>
            </a:r>
            <a:r>
              <a:rPr lang="cs-CZ" sz="2000" b="1" dirty="0" err="1" smtClean="0">
                <a:solidFill>
                  <a:schemeClr val="accent1"/>
                </a:solidFill>
              </a:rPr>
              <a:t>cliente</a:t>
            </a:r>
            <a:r>
              <a:rPr lang="cs-CZ" sz="2000" b="1" dirty="0" smtClean="0">
                <a:solidFill>
                  <a:schemeClr val="accent1"/>
                </a:solidFill>
              </a:rPr>
              <a:t>.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1907704" y="4869160"/>
            <a:ext cx="5328592" cy="5760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Toda</a:t>
            </a:r>
            <a:r>
              <a:rPr lang="cs-CZ" sz="2000" b="1" dirty="0" smtClean="0">
                <a:solidFill>
                  <a:schemeClr val="accent1"/>
                </a:solidFill>
              </a:rPr>
              <a:t> la </a:t>
            </a:r>
            <a:r>
              <a:rPr lang="cs-CZ" sz="2000" b="1" dirty="0" err="1" smtClean="0">
                <a:solidFill>
                  <a:schemeClr val="accent1"/>
                </a:solidFill>
              </a:rPr>
              <a:t>información</a:t>
            </a:r>
            <a:r>
              <a:rPr lang="cs-CZ" sz="2000" b="1" dirty="0" smtClean="0">
                <a:solidFill>
                  <a:schemeClr val="accent1"/>
                </a:solidFill>
              </a:rPr>
              <a:t> para </a:t>
            </a:r>
            <a:r>
              <a:rPr lang="cs-CZ" sz="2000" b="1" dirty="0" err="1" smtClean="0">
                <a:solidFill>
                  <a:schemeClr val="accent1"/>
                </a:solidFill>
              </a:rPr>
              <a:t>el</a:t>
            </a:r>
            <a:r>
              <a:rPr lang="cs-CZ" sz="2000" b="1" dirty="0" smtClean="0">
                <a:solidFill>
                  <a:schemeClr val="accent1"/>
                </a:solidFill>
              </a:rPr>
              <a:t> </a:t>
            </a:r>
            <a:r>
              <a:rPr lang="cs-CZ" sz="2000" b="1" dirty="0" err="1" smtClean="0">
                <a:solidFill>
                  <a:schemeClr val="accent1"/>
                </a:solidFill>
              </a:rPr>
              <a:t>cliente</a:t>
            </a:r>
            <a:r>
              <a:rPr lang="cs-CZ" sz="2000" b="1" dirty="0" smtClean="0">
                <a:solidFill>
                  <a:schemeClr val="accent1"/>
                </a:solidFill>
              </a:rPr>
              <a:t>.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83568" y="2348880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Cílová osoba = pro</a:t>
            </a:r>
            <a:endParaRPr lang="cs-CZ" b="1" dirty="0"/>
          </a:p>
        </p:txBody>
      </p:sp>
      <p:sp>
        <p:nvSpPr>
          <p:cNvPr id="14" name="Zaoblený obdélník 13"/>
          <p:cNvSpPr/>
          <p:nvPr/>
        </p:nvSpPr>
        <p:spPr>
          <a:xfrm>
            <a:off x="1907704" y="4869160"/>
            <a:ext cx="5328592" cy="5760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Puede</a:t>
            </a:r>
            <a:r>
              <a:rPr lang="cs-CZ" sz="2000" b="1" dirty="0" smtClean="0">
                <a:solidFill>
                  <a:schemeClr val="accent1"/>
                </a:solidFill>
              </a:rPr>
              <a:t> </a:t>
            </a:r>
            <a:r>
              <a:rPr lang="cs-CZ" sz="2000" b="1" dirty="0" err="1" smtClean="0">
                <a:solidFill>
                  <a:schemeClr val="accent1"/>
                </a:solidFill>
              </a:rPr>
              <a:t>hacer</a:t>
            </a:r>
            <a:r>
              <a:rPr lang="cs-CZ" sz="2000" b="1" dirty="0" smtClean="0">
                <a:solidFill>
                  <a:schemeClr val="accent1"/>
                </a:solidFill>
              </a:rPr>
              <a:t> la reserva …….. internet.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1907704" y="4869160"/>
            <a:ext cx="5328592" cy="5760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Puede</a:t>
            </a:r>
            <a:r>
              <a:rPr lang="cs-CZ" sz="2000" b="1" dirty="0" smtClean="0">
                <a:solidFill>
                  <a:schemeClr val="accent1"/>
                </a:solidFill>
              </a:rPr>
              <a:t> </a:t>
            </a:r>
            <a:r>
              <a:rPr lang="cs-CZ" sz="2000" b="1" dirty="0" err="1" smtClean="0">
                <a:solidFill>
                  <a:schemeClr val="accent1"/>
                </a:solidFill>
              </a:rPr>
              <a:t>hacer</a:t>
            </a:r>
            <a:r>
              <a:rPr lang="cs-CZ" sz="2000" b="1" dirty="0" smtClean="0">
                <a:solidFill>
                  <a:schemeClr val="accent1"/>
                </a:solidFill>
              </a:rPr>
              <a:t> la reserva </a:t>
            </a:r>
            <a:r>
              <a:rPr lang="cs-CZ" sz="2000" b="1" dirty="0" err="1" smtClean="0">
                <a:solidFill>
                  <a:schemeClr val="accent1"/>
                </a:solidFill>
              </a:rPr>
              <a:t>por</a:t>
            </a:r>
            <a:r>
              <a:rPr lang="cs-CZ" sz="2000" b="1" dirty="0" smtClean="0">
                <a:solidFill>
                  <a:schemeClr val="accent1"/>
                </a:solidFill>
              </a:rPr>
              <a:t> internet.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 flipH="1">
            <a:off x="5724128" y="2348880"/>
            <a:ext cx="1538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Prostředek</a:t>
            </a:r>
            <a:endParaRPr lang="cs-CZ" b="1" dirty="0"/>
          </a:p>
        </p:txBody>
      </p:sp>
      <p:sp>
        <p:nvSpPr>
          <p:cNvPr id="17" name="Zaoblený obdélník 16"/>
          <p:cNvSpPr/>
          <p:nvPr/>
        </p:nvSpPr>
        <p:spPr>
          <a:xfrm>
            <a:off x="1907704" y="4869160"/>
            <a:ext cx="5328592" cy="72008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Voy</a:t>
            </a:r>
            <a:r>
              <a:rPr lang="cs-CZ" sz="2000" b="1" dirty="0" smtClean="0">
                <a:solidFill>
                  <a:schemeClr val="accent1"/>
                </a:solidFill>
              </a:rPr>
              <a:t> a </a:t>
            </a:r>
            <a:r>
              <a:rPr lang="cs-CZ" sz="2000" b="1" dirty="0" err="1" smtClean="0">
                <a:solidFill>
                  <a:schemeClr val="accent1"/>
                </a:solidFill>
              </a:rPr>
              <a:t>reservar</a:t>
            </a:r>
            <a:r>
              <a:rPr lang="cs-CZ" sz="2000" b="1" dirty="0" smtClean="0">
                <a:solidFill>
                  <a:schemeClr val="accent1"/>
                </a:solidFill>
              </a:rPr>
              <a:t> </a:t>
            </a:r>
            <a:r>
              <a:rPr lang="cs-CZ" sz="2000" b="1" dirty="0" err="1" smtClean="0">
                <a:solidFill>
                  <a:schemeClr val="accent1"/>
                </a:solidFill>
              </a:rPr>
              <a:t>una</a:t>
            </a:r>
            <a:r>
              <a:rPr lang="cs-CZ" sz="2000" b="1" dirty="0" smtClean="0">
                <a:solidFill>
                  <a:schemeClr val="accent1"/>
                </a:solidFill>
              </a:rPr>
              <a:t> </a:t>
            </a:r>
            <a:r>
              <a:rPr lang="cs-CZ" sz="2000" b="1" dirty="0" err="1" smtClean="0">
                <a:solidFill>
                  <a:schemeClr val="accent1"/>
                </a:solidFill>
              </a:rPr>
              <a:t>habitación</a:t>
            </a:r>
            <a:r>
              <a:rPr lang="cs-CZ" sz="2000" b="1" dirty="0" smtClean="0">
                <a:solidFill>
                  <a:schemeClr val="accent1"/>
                </a:solidFill>
              </a:rPr>
              <a:t> …….. </a:t>
            </a:r>
            <a:r>
              <a:rPr lang="cs-CZ" sz="2000" b="1" dirty="0" err="1" smtClean="0">
                <a:solidFill>
                  <a:schemeClr val="accent1"/>
                </a:solidFill>
              </a:rPr>
              <a:t>este</a:t>
            </a:r>
            <a:r>
              <a:rPr lang="cs-CZ" sz="2000" b="1" dirty="0" smtClean="0">
                <a:solidFill>
                  <a:schemeClr val="accent1"/>
                </a:solidFill>
              </a:rPr>
              <a:t> </a:t>
            </a:r>
            <a:r>
              <a:rPr lang="cs-CZ" sz="2000" b="1" dirty="0" err="1" smtClean="0">
                <a:solidFill>
                  <a:schemeClr val="accent1"/>
                </a:solidFill>
              </a:rPr>
              <a:t>fin</a:t>
            </a:r>
            <a:r>
              <a:rPr lang="cs-CZ" sz="2000" b="1" dirty="0" smtClean="0">
                <a:solidFill>
                  <a:schemeClr val="accent1"/>
                </a:solidFill>
              </a:rPr>
              <a:t> de </a:t>
            </a:r>
            <a:r>
              <a:rPr lang="cs-CZ" sz="2000" b="1" dirty="0" err="1" smtClean="0">
                <a:solidFill>
                  <a:schemeClr val="accent1"/>
                </a:solidFill>
              </a:rPr>
              <a:t>semana</a:t>
            </a:r>
            <a:r>
              <a:rPr lang="cs-CZ" sz="2000" b="1" dirty="0" smtClean="0">
                <a:solidFill>
                  <a:schemeClr val="accent1"/>
                </a:solidFill>
              </a:rPr>
              <a:t>.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1907704" y="4869160"/>
            <a:ext cx="5328592" cy="72008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Voy</a:t>
            </a:r>
            <a:r>
              <a:rPr lang="cs-CZ" sz="2000" b="1" dirty="0" smtClean="0">
                <a:solidFill>
                  <a:schemeClr val="accent1"/>
                </a:solidFill>
              </a:rPr>
              <a:t> a </a:t>
            </a:r>
            <a:r>
              <a:rPr lang="cs-CZ" sz="2000" b="1" dirty="0" err="1" smtClean="0">
                <a:solidFill>
                  <a:schemeClr val="accent1"/>
                </a:solidFill>
              </a:rPr>
              <a:t>reservar</a:t>
            </a:r>
            <a:r>
              <a:rPr lang="cs-CZ" sz="2000" b="1" dirty="0" smtClean="0">
                <a:solidFill>
                  <a:schemeClr val="accent1"/>
                </a:solidFill>
              </a:rPr>
              <a:t> </a:t>
            </a:r>
            <a:r>
              <a:rPr lang="cs-CZ" sz="2000" b="1" dirty="0" err="1" smtClean="0">
                <a:solidFill>
                  <a:schemeClr val="accent1"/>
                </a:solidFill>
              </a:rPr>
              <a:t>una</a:t>
            </a:r>
            <a:r>
              <a:rPr lang="cs-CZ" sz="2000" b="1" dirty="0" smtClean="0">
                <a:solidFill>
                  <a:schemeClr val="accent1"/>
                </a:solidFill>
              </a:rPr>
              <a:t> </a:t>
            </a:r>
            <a:r>
              <a:rPr lang="cs-CZ" sz="2000" b="1" dirty="0" err="1" smtClean="0">
                <a:solidFill>
                  <a:schemeClr val="accent1"/>
                </a:solidFill>
              </a:rPr>
              <a:t>habitación</a:t>
            </a:r>
            <a:r>
              <a:rPr lang="cs-CZ" sz="2000" b="1" dirty="0" smtClean="0">
                <a:solidFill>
                  <a:schemeClr val="accent1"/>
                </a:solidFill>
              </a:rPr>
              <a:t> para </a:t>
            </a:r>
            <a:r>
              <a:rPr lang="cs-CZ" sz="2000" b="1" dirty="0" err="1" smtClean="0">
                <a:solidFill>
                  <a:schemeClr val="accent1"/>
                </a:solidFill>
              </a:rPr>
              <a:t>este</a:t>
            </a:r>
            <a:r>
              <a:rPr lang="cs-CZ" sz="2000" b="1" dirty="0" smtClean="0">
                <a:solidFill>
                  <a:schemeClr val="accent1"/>
                </a:solidFill>
              </a:rPr>
              <a:t> </a:t>
            </a:r>
            <a:r>
              <a:rPr lang="cs-CZ" sz="2000" b="1" dirty="0" err="1" smtClean="0">
                <a:solidFill>
                  <a:schemeClr val="accent1"/>
                </a:solidFill>
              </a:rPr>
              <a:t>fin</a:t>
            </a:r>
            <a:r>
              <a:rPr lang="cs-CZ" sz="2000" b="1" dirty="0" smtClean="0">
                <a:solidFill>
                  <a:schemeClr val="accent1"/>
                </a:solidFill>
              </a:rPr>
              <a:t> de </a:t>
            </a:r>
            <a:r>
              <a:rPr lang="cs-CZ" sz="2000" b="1" dirty="0" err="1" smtClean="0">
                <a:solidFill>
                  <a:schemeClr val="accent1"/>
                </a:solidFill>
              </a:rPr>
              <a:t>semana</a:t>
            </a:r>
            <a:r>
              <a:rPr lang="cs-CZ" sz="2000" b="1" dirty="0" smtClean="0">
                <a:solidFill>
                  <a:schemeClr val="accent1"/>
                </a:solidFill>
              </a:rPr>
              <a:t>.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755576" y="3501008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Cílová doba</a:t>
            </a:r>
            <a:endParaRPr lang="cs-CZ" b="1" dirty="0"/>
          </a:p>
        </p:txBody>
      </p:sp>
      <p:sp>
        <p:nvSpPr>
          <p:cNvPr id="20" name="Zaoblený obdélník 19"/>
          <p:cNvSpPr/>
          <p:nvPr/>
        </p:nvSpPr>
        <p:spPr>
          <a:xfrm>
            <a:off x="1979712" y="5013176"/>
            <a:ext cx="5256584" cy="5760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Vamos</a:t>
            </a:r>
            <a:r>
              <a:rPr lang="cs-CZ" sz="2000" b="1" dirty="0" smtClean="0">
                <a:solidFill>
                  <a:schemeClr val="accent1"/>
                </a:solidFill>
              </a:rPr>
              <a:t> ……. Barcelona.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1979712" y="5013176"/>
            <a:ext cx="5256584" cy="5760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Vamos</a:t>
            </a:r>
            <a:r>
              <a:rPr lang="cs-CZ" sz="2000" b="1" dirty="0" smtClean="0">
                <a:solidFill>
                  <a:schemeClr val="accent1"/>
                </a:solidFill>
              </a:rPr>
              <a:t> para Barcelona.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827584" y="4365104"/>
            <a:ext cx="1503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Cílové místo</a:t>
            </a:r>
            <a:endParaRPr lang="cs-CZ" b="1" dirty="0"/>
          </a:p>
        </p:txBody>
      </p:sp>
      <p:sp>
        <p:nvSpPr>
          <p:cNvPr id="23" name="Zaoblený obdélník 22"/>
          <p:cNvSpPr/>
          <p:nvPr/>
        </p:nvSpPr>
        <p:spPr>
          <a:xfrm>
            <a:off x="1979712" y="4941168"/>
            <a:ext cx="5256584" cy="5760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Una</a:t>
            </a:r>
            <a:r>
              <a:rPr lang="cs-CZ" sz="2000" b="1" dirty="0" smtClean="0">
                <a:solidFill>
                  <a:schemeClr val="accent1"/>
                </a:solidFill>
              </a:rPr>
              <a:t> </a:t>
            </a:r>
            <a:r>
              <a:rPr lang="cs-CZ" sz="2000" b="1" dirty="0" err="1" smtClean="0">
                <a:solidFill>
                  <a:schemeClr val="accent1"/>
                </a:solidFill>
              </a:rPr>
              <a:t>noche</a:t>
            </a:r>
            <a:r>
              <a:rPr lang="cs-CZ" sz="2000" b="1" dirty="0" smtClean="0">
                <a:solidFill>
                  <a:schemeClr val="accent1"/>
                </a:solidFill>
              </a:rPr>
              <a:t> </a:t>
            </a:r>
            <a:r>
              <a:rPr lang="cs-CZ" sz="2000" b="1" dirty="0" err="1" smtClean="0">
                <a:solidFill>
                  <a:schemeClr val="accent1"/>
                </a:solidFill>
              </a:rPr>
              <a:t>sale</a:t>
            </a:r>
            <a:r>
              <a:rPr lang="cs-CZ" sz="2000" b="1" dirty="0" smtClean="0">
                <a:solidFill>
                  <a:schemeClr val="accent1"/>
                </a:solidFill>
              </a:rPr>
              <a:t> ……… 150 </a:t>
            </a:r>
            <a:r>
              <a:rPr lang="cs-CZ" sz="2000" b="1" dirty="0" err="1" smtClean="0">
                <a:solidFill>
                  <a:schemeClr val="accent1"/>
                </a:solidFill>
              </a:rPr>
              <a:t>euros</a:t>
            </a:r>
            <a:r>
              <a:rPr lang="cs-CZ" sz="2000" b="1" dirty="0" smtClean="0">
                <a:solidFill>
                  <a:schemeClr val="accent1"/>
                </a:solidFill>
              </a:rPr>
              <a:t>.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1979712" y="4941168"/>
            <a:ext cx="5256584" cy="5760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Una</a:t>
            </a:r>
            <a:r>
              <a:rPr lang="cs-CZ" sz="2000" b="1" dirty="0" smtClean="0">
                <a:solidFill>
                  <a:schemeClr val="accent1"/>
                </a:solidFill>
              </a:rPr>
              <a:t> </a:t>
            </a:r>
            <a:r>
              <a:rPr lang="cs-CZ" sz="2000" b="1" dirty="0" err="1" smtClean="0">
                <a:solidFill>
                  <a:schemeClr val="accent1"/>
                </a:solidFill>
              </a:rPr>
              <a:t>noche</a:t>
            </a:r>
            <a:r>
              <a:rPr lang="cs-CZ" sz="2000" b="1" dirty="0" smtClean="0">
                <a:solidFill>
                  <a:schemeClr val="accent1"/>
                </a:solidFill>
              </a:rPr>
              <a:t> </a:t>
            </a:r>
            <a:r>
              <a:rPr lang="cs-CZ" sz="2000" b="1" dirty="0" err="1" smtClean="0">
                <a:solidFill>
                  <a:schemeClr val="accent1"/>
                </a:solidFill>
              </a:rPr>
              <a:t>sale</a:t>
            </a:r>
            <a:r>
              <a:rPr lang="cs-CZ" sz="2000" b="1" dirty="0" smtClean="0">
                <a:solidFill>
                  <a:schemeClr val="accent1"/>
                </a:solidFill>
              </a:rPr>
              <a:t> ……… 150 </a:t>
            </a:r>
            <a:r>
              <a:rPr lang="cs-CZ" sz="2000" b="1" dirty="0" err="1" smtClean="0">
                <a:solidFill>
                  <a:schemeClr val="accent1"/>
                </a:solidFill>
              </a:rPr>
              <a:t>euros</a:t>
            </a:r>
            <a:r>
              <a:rPr lang="cs-CZ" sz="2000" b="1" dirty="0" smtClean="0">
                <a:solidFill>
                  <a:schemeClr val="accent1"/>
                </a:solidFill>
              </a:rPr>
              <a:t>.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5796136" y="3501008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Precio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66327E-6 L -0.23628 -0.5242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00" y="-2620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66327E-6 L -0.23628 -0.5242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00" y="-26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0469 -0.51411 " pathEditMode="relative" ptsTypes="AA">
                                      <p:cBhvr>
                                        <p:cTn id="4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66327E-6 L 0.19688 -0.51388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00" y="-25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66327E-6 L -0.25191 -0.40888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00" y="-20400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66327E-6 L -0.25191 -0.40888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00" y="-20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5747 -0.3883 " pathEditMode="relative" ptsTypes="AA">
                                      <p:cBhvr>
                                        <p:cTn id="9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5747 -0.3883 " pathEditMode="relative" ptsTypes="AA">
                                      <p:cBhvr>
                                        <p:cTn id="10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2847 -0.25185 " pathEditMode="relative" ptsTypes="AA">
                                      <p:cBhvr>
                                        <p:cTn id="12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2847 -0.25185 " pathEditMode="relative" ptsTypes="AA">
                                      <p:cBhvr>
                                        <p:cTn id="1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9687 -0.15726 " pathEditMode="relative" ptsTypes="AA">
                                      <p:cBhvr>
                                        <p:cTn id="14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9687 -0.15726 " pathEditMode="relative" ptsTypes="AA">
                                      <p:cBhvr>
                                        <p:cTn id="15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9688 -0.29371 " pathEditMode="relative" ptsTypes="AA">
                                      <p:cBhvr>
                                        <p:cTn id="17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9688 -0.29371 " pathEditMode="relative" ptsTypes="AA">
                                      <p:cBhvr>
                                        <p:cTn id="17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  <p:bldP spid="16" grpId="0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2" grpId="0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467544" y="332656"/>
            <a:ext cx="2232248" cy="5760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Población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467544" y="1124744"/>
            <a:ext cx="2232248" cy="5760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Yacimiento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467544" y="1916832"/>
            <a:ext cx="2232248" cy="5760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Monumento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67544" y="2708920"/>
            <a:ext cx="2232248" cy="5760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vinculado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67544" y="3501008"/>
            <a:ext cx="2232248" cy="5760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Artesanía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67544" y="4293096"/>
            <a:ext cx="2232248" cy="5760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ocio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67544" y="5085184"/>
            <a:ext cx="2232248" cy="5760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exclusivo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67544" y="5877272"/>
            <a:ext cx="2232248" cy="5760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distinto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3635896" y="332656"/>
            <a:ext cx="4248472" cy="5760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productos</a:t>
            </a:r>
            <a:r>
              <a:rPr lang="cs-CZ" sz="2000" b="1" dirty="0" smtClean="0">
                <a:solidFill>
                  <a:schemeClr val="accent1"/>
                </a:solidFill>
              </a:rPr>
              <a:t> </a:t>
            </a:r>
            <a:r>
              <a:rPr lang="cs-CZ" sz="2000" b="1" dirty="0" err="1" smtClean="0">
                <a:solidFill>
                  <a:schemeClr val="accent1"/>
                </a:solidFill>
              </a:rPr>
              <a:t>tradicionales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635896" y="1124744"/>
            <a:ext cx="4248472" cy="5760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actividades</a:t>
            </a:r>
            <a:r>
              <a:rPr lang="cs-CZ" sz="2000" b="1" dirty="0" smtClean="0">
                <a:solidFill>
                  <a:schemeClr val="accent1"/>
                </a:solidFill>
              </a:rPr>
              <a:t> de </a:t>
            </a:r>
            <a:r>
              <a:rPr lang="cs-CZ" sz="2000" b="1" dirty="0" err="1" smtClean="0">
                <a:solidFill>
                  <a:schemeClr val="accent1"/>
                </a:solidFill>
              </a:rPr>
              <a:t>tiempo</a:t>
            </a:r>
            <a:r>
              <a:rPr lang="cs-CZ" sz="2000" b="1" dirty="0" smtClean="0">
                <a:solidFill>
                  <a:schemeClr val="accent1"/>
                </a:solidFill>
              </a:rPr>
              <a:t> </a:t>
            </a:r>
            <a:r>
              <a:rPr lang="cs-CZ" sz="2000" b="1" dirty="0" err="1" smtClean="0">
                <a:solidFill>
                  <a:schemeClr val="accent1"/>
                </a:solidFill>
              </a:rPr>
              <a:t>libre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635896" y="1916832"/>
            <a:ext cx="4248472" cy="5760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diferente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3635896" y="2708920"/>
            <a:ext cx="4248472" cy="5760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edificio</a:t>
            </a:r>
            <a:r>
              <a:rPr lang="cs-CZ" sz="2000" b="1" dirty="0" smtClean="0">
                <a:solidFill>
                  <a:schemeClr val="accent1"/>
                </a:solidFill>
              </a:rPr>
              <a:t>, </a:t>
            </a:r>
            <a:r>
              <a:rPr lang="cs-CZ" sz="2000" b="1" dirty="0" err="1" smtClean="0">
                <a:solidFill>
                  <a:schemeClr val="accent1"/>
                </a:solidFill>
              </a:rPr>
              <a:t>estatua</a:t>
            </a:r>
            <a:r>
              <a:rPr lang="cs-CZ" sz="2000" b="1" dirty="0" smtClean="0">
                <a:solidFill>
                  <a:schemeClr val="accent1"/>
                </a:solidFill>
              </a:rPr>
              <a:t> de </a:t>
            </a:r>
            <a:r>
              <a:rPr lang="cs-CZ" sz="2000" b="1" dirty="0" err="1" smtClean="0">
                <a:solidFill>
                  <a:schemeClr val="accent1"/>
                </a:solidFill>
              </a:rPr>
              <a:t>mucho</a:t>
            </a:r>
            <a:r>
              <a:rPr lang="cs-CZ" sz="2000" b="1" dirty="0" smtClean="0">
                <a:solidFill>
                  <a:schemeClr val="accent1"/>
                </a:solidFill>
              </a:rPr>
              <a:t> </a:t>
            </a:r>
            <a:r>
              <a:rPr lang="cs-CZ" sz="2000" b="1" dirty="0" err="1" smtClean="0">
                <a:solidFill>
                  <a:schemeClr val="accent1"/>
                </a:solidFill>
              </a:rPr>
              <a:t>valor</a:t>
            </a:r>
            <a:r>
              <a:rPr lang="cs-CZ" sz="2000" b="1" dirty="0" smtClean="0">
                <a:solidFill>
                  <a:schemeClr val="accent1"/>
                </a:solidFill>
              </a:rPr>
              <a:t> </a:t>
            </a:r>
            <a:r>
              <a:rPr lang="cs-CZ" sz="2000" b="1" dirty="0" err="1" smtClean="0">
                <a:solidFill>
                  <a:schemeClr val="accent1"/>
                </a:solidFill>
              </a:rPr>
              <a:t>artístico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3635896" y="3429000"/>
            <a:ext cx="4248472" cy="72008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donde</a:t>
            </a:r>
            <a:r>
              <a:rPr lang="cs-CZ" sz="2000" b="1" dirty="0" smtClean="0">
                <a:solidFill>
                  <a:schemeClr val="accent1"/>
                </a:solidFill>
              </a:rPr>
              <a:t> se </a:t>
            </a:r>
            <a:r>
              <a:rPr lang="cs-CZ" sz="2000" b="1" dirty="0" err="1" smtClean="0">
                <a:solidFill>
                  <a:schemeClr val="accent1"/>
                </a:solidFill>
              </a:rPr>
              <a:t>encuenran</a:t>
            </a:r>
            <a:r>
              <a:rPr lang="cs-CZ" sz="2000" b="1" dirty="0" smtClean="0">
                <a:solidFill>
                  <a:schemeClr val="accent1"/>
                </a:solidFill>
              </a:rPr>
              <a:t> los </a:t>
            </a:r>
            <a:r>
              <a:rPr lang="cs-CZ" sz="2000" b="1" dirty="0" err="1" smtClean="0">
                <a:solidFill>
                  <a:schemeClr val="accent1"/>
                </a:solidFill>
              </a:rPr>
              <a:t>metales</a:t>
            </a:r>
            <a:r>
              <a:rPr lang="cs-CZ" sz="2000" b="1" dirty="0" smtClean="0">
                <a:solidFill>
                  <a:schemeClr val="accent1"/>
                </a:solidFill>
              </a:rPr>
              <a:t>, </a:t>
            </a:r>
            <a:r>
              <a:rPr lang="cs-CZ" sz="2000" b="1" dirty="0" err="1" smtClean="0">
                <a:solidFill>
                  <a:schemeClr val="accent1"/>
                </a:solidFill>
              </a:rPr>
              <a:t>carbón</a:t>
            </a:r>
            <a:r>
              <a:rPr lang="cs-CZ" sz="2000" b="1" dirty="0" smtClean="0">
                <a:solidFill>
                  <a:schemeClr val="accent1"/>
                </a:solidFill>
              </a:rPr>
              <a:t> o </a:t>
            </a:r>
            <a:r>
              <a:rPr lang="cs-CZ" sz="2000" b="1" dirty="0" err="1" smtClean="0">
                <a:solidFill>
                  <a:schemeClr val="accent1"/>
                </a:solidFill>
              </a:rPr>
              <a:t>tesoros</a:t>
            </a:r>
            <a:r>
              <a:rPr lang="cs-CZ" sz="2000" b="1" dirty="0" smtClean="0">
                <a:solidFill>
                  <a:schemeClr val="accent1"/>
                </a:solidFill>
              </a:rPr>
              <a:t> </a:t>
            </a:r>
            <a:r>
              <a:rPr lang="cs-CZ" sz="2000" b="1" dirty="0" err="1" smtClean="0">
                <a:solidFill>
                  <a:schemeClr val="accent1"/>
                </a:solidFill>
              </a:rPr>
              <a:t>arqueológicos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3635896" y="4293096"/>
            <a:ext cx="4248472" cy="5760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donde</a:t>
            </a:r>
            <a:r>
              <a:rPr lang="cs-CZ" sz="2000" b="1" dirty="0" smtClean="0">
                <a:solidFill>
                  <a:schemeClr val="accent1"/>
                </a:solidFill>
              </a:rPr>
              <a:t> </a:t>
            </a:r>
            <a:r>
              <a:rPr lang="cs-CZ" sz="2000" b="1" dirty="0" err="1" smtClean="0">
                <a:solidFill>
                  <a:schemeClr val="accent1"/>
                </a:solidFill>
              </a:rPr>
              <a:t>vive</a:t>
            </a:r>
            <a:r>
              <a:rPr lang="cs-CZ" sz="2000" b="1" dirty="0" smtClean="0">
                <a:solidFill>
                  <a:schemeClr val="accent1"/>
                </a:solidFill>
              </a:rPr>
              <a:t> la </a:t>
            </a:r>
            <a:r>
              <a:rPr lang="cs-CZ" sz="2000" b="1" dirty="0" err="1" smtClean="0">
                <a:solidFill>
                  <a:schemeClr val="accent1"/>
                </a:solidFill>
              </a:rPr>
              <a:t>gente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3635896" y="5085184"/>
            <a:ext cx="4248472" cy="5760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que</a:t>
            </a:r>
            <a:r>
              <a:rPr lang="cs-CZ" sz="2000" b="1" dirty="0" smtClean="0">
                <a:solidFill>
                  <a:schemeClr val="accent1"/>
                </a:solidFill>
              </a:rPr>
              <a:t> </a:t>
            </a:r>
            <a:r>
              <a:rPr lang="cs-CZ" sz="2000" b="1" dirty="0" err="1" smtClean="0">
                <a:solidFill>
                  <a:schemeClr val="accent1"/>
                </a:solidFill>
              </a:rPr>
              <a:t>tiene</a:t>
            </a:r>
            <a:r>
              <a:rPr lang="cs-CZ" sz="2000" b="1" dirty="0" smtClean="0">
                <a:solidFill>
                  <a:schemeClr val="accent1"/>
                </a:solidFill>
              </a:rPr>
              <a:t> </a:t>
            </a:r>
            <a:r>
              <a:rPr lang="cs-CZ" sz="2000" b="1" dirty="0" err="1" smtClean="0">
                <a:solidFill>
                  <a:schemeClr val="accent1"/>
                </a:solidFill>
              </a:rPr>
              <a:t>que</a:t>
            </a:r>
            <a:r>
              <a:rPr lang="cs-CZ" sz="2000" b="1" dirty="0" smtClean="0">
                <a:solidFill>
                  <a:schemeClr val="accent1"/>
                </a:solidFill>
              </a:rPr>
              <a:t> </a:t>
            </a:r>
            <a:r>
              <a:rPr lang="cs-CZ" sz="2000" b="1" dirty="0" err="1" smtClean="0">
                <a:solidFill>
                  <a:schemeClr val="accent1"/>
                </a:solidFill>
              </a:rPr>
              <a:t>ver</a:t>
            </a:r>
            <a:r>
              <a:rPr lang="cs-CZ" sz="2000" b="1" dirty="0" smtClean="0">
                <a:solidFill>
                  <a:schemeClr val="accent1"/>
                </a:solidFill>
              </a:rPr>
              <a:t> 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3635896" y="5877272"/>
            <a:ext cx="4248472" cy="5760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único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3635896" y="3429000"/>
            <a:ext cx="4248472" cy="72008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productos</a:t>
            </a:r>
            <a:r>
              <a:rPr lang="cs-CZ" sz="2000" b="1" dirty="0" smtClean="0">
                <a:solidFill>
                  <a:schemeClr val="accent1"/>
                </a:solidFill>
              </a:rPr>
              <a:t> </a:t>
            </a:r>
            <a:r>
              <a:rPr lang="cs-CZ" sz="2000" b="1" dirty="0" err="1" smtClean="0">
                <a:solidFill>
                  <a:schemeClr val="accent1"/>
                </a:solidFill>
              </a:rPr>
              <a:t>tradicionales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3635896" y="4293096"/>
            <a:ext cx="4248472" cy="5760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actividades</a:t>
            </a:r>
            <a:r>
              <a:rPr lang="cs-CZ" sz="2000" b="1" dirty="0" smtClean="0">
                <a:solidFill>
                  <a:schemeClr val="accent1"/>
                </a:solidFill>
              </a:rPr>
              <a:t> de </a:t>
            </a:r>
            <a:r>
              <a:rPr lang="cs-CZ" sz="2000" b="1" dirty="0" err="1" smtClean="0">
                <a:solidFill>
                  <a:schemeClr val="accent1"/>
                </a:solidFill>
              </a:rPr>
              <a:t>tiempo</a:t>
            </a:r>
            <a:r>
              <a:rPr lang="cs-CZ" sz="2000" b="1" dirty="0" smtClean="0">
                <a:solidFill>
                  <a:schemeClr val="accent1"/>
                </a:solidFill>
              </a:rPr>
              <a:t> </a:t>
            </a:r>
            <a:r>
              <a:rPr lang="cs-CZ" sz="2000" b="1" dirty="0" err="1" smtClean="0">
                <a:solidFill>
                  <a:schemeClr val="accent1"/>
                </a:solidFill>
              </a:rPr>
              <a:t>libre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3635896" y="5877272"/>
            <a:ext cx="4248472" cy="5760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diferente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635896" y="1916832"/>
            <a:ext cx="4248472" cy="5760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edificio</a:t>
            </a:r>
            <a:r>
              <a:rPr lang="cs-CZ" sz="2000" b="1" dirty="0" smtClean="0">
                <a:solidFill>
                  <a:schemeClr val="accent1"/>
                </a:solidFill>
              </a:rPr>
              <a:t>, </a:t>
            </a:r>
            <a:r>
              <a:rPr lang="cs-CZ" sz="2000" b="1" dirty="0" err="1" smtClean="0">
                <a:solidFill>
                  <a:schemeClr val="accent1"/>
                </a:solidFill>
              </a:rPr>
              <a:t>estatua</a:t>
            </a:r>
            <a:r>
              <a:rPr lang="cs-CZ" sz="2000" b="1" dirty="0" smtClean="0">
                <a:solidFill>
                  <a:schemeClr val="accent1"/>
                </a:solidFill>
              </a:rPr>
              <a:t> de </a:t>
            </a:r>
            <a:r>
              <a:rPr lang="cs-CZ" sz="2000" b="1" dirty="0" err="1" smtClean="0">
                <a:solidFill>
                  <a:schemeClr val="accent1"/>
                </a:solidFill>
              </a:rPr>
              <a:t>mucho</a:t>
            </a:r>
            <a:r>
              <a:rPr lang="cs-CZ" sz="2000" b="1" dirty="0" smtClean="0">
                <a:solidFill>
                  <a:schemeClr val="accent1"/>
                </a:solidFill>
              </a:rPr>
              <a:t> </a:t>
            </a:r>
            <a:r>
              <a:rPr lang="cs-CZ" sz="2000" b="1" dirty="0" err="1" smtClean="0">
                <a:solidFill>
                  <a:schemeClr val="accent1"/>
                </a:solidFill>
              </a:rPr>
              <a:t>valor</a:t>
            </a:r>
            <a:r>
              <a:rPr lang="cs-CZ" sz="2000" b="1" dirty="0" smtClean="0">
                <a:solidFill>
                  <a:schemeClr val="accent1"/>
                </a:solidFill>
              </a:rPr>
              <a:t> </a:t>
            </a:r>
            <a:r>
              <a:rPr lang="cs-CZ" sz="2000" b="1" dirty="0" err="1" smtClean="0">
                <a:solidFill>
                  <a:schemeClr val="accent1"/>
                </a:solidFill>
              </a:rPr>
              <a:t>artístico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3635896" y="1052736"/>
            <a:ext cx="4248472" cy="72008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donde</a:t>
            </a:r>
            <a:r>
              <a:rPr lang="cs-CZ" sz="2000" b="1" dirty="0" smtClean="0">
                <a:solidFill>
                  <a:schemeClr val="accent1"/>
                </a:solidFill>
              </a:rPr>
              <a:t> se </a:t>
            </a:r>
            <a:r>
              <a:rPr lang="cs-CZ" sz="2000" b="1" dirty="0" err="1" smtClean="0">
                <a:solidFill>
                  <a:schemeClr val="accent1"/>
                </a:solidFill>
              </a:rPr>
              <a:t>encuenran</a:t>
            </a:r>
            <a:r>
              <a:rPr lang="cs-CZ" sz="2000" b="1" dirty="0" smtClean="0">
                <a:solidFill>
                  <a:schemeClr val="accent1"/>
                </a:solidFill>
              </a:rPr>
              <a:t> los </a:t>
            </a:r>
            <a:r>
              <a:rPr lang="cs-CZ" sz="2000" b="1" dirty="0" err="1" smtClean="0">
                <a:solidFill>
                  <a:schemeClr val="accent1"/>
                </a:solidFill>
              </a:rPr>
              <a:t>metales</a:t>
            </a:r>
            <a:r>
              <a:rPr lang="cs-CZ" sz="2000" b="1" dirty="0" smtClean="0">
                <a:solidFill>
                  <a:schemeClr val="accent1"/>
                </a:solidFill>
              </a:rPr>
              <a:t>, </a:t>
            </a:r>
            <a:r>
              <a:rPr lang="cs-CZ" sz="2000" b="1" dirty="0" err="1" smtClean="0">
                <a:solidFill>
                  <a:schemeClr val="accent1"/>
                </a:solidFill>
              </a:rPr>
              <a:t>carbón</a:t>
            </a:r>
            <a:r>
              <a:rPr lang="cs-CZ" sz="2000" b="1" dirty="0" smtClean="0">
                <a:solidFill>
                  <a:schemeClr val="accent1"/>
                </a:solidFill>
              </a:rPr>
              <a:t> o </a:t>
            </a:r>
            <a:r>
              <a:rPr lang="cs-CZ" sz="2000" b="1" dirty="0" err="1" smtClean="0">
                <a:solidFill>
                  <a:schemeClr val="accent1"/>
                </a:solidFill>
              </a:rPr>
              <a:t>tesoros</a:t>
            </a:r>
            <a:r>
              <a:rPr lang="cs-CZ" sz="2000" b="1" dirty="0" smtClean="0">
                <a:solidFill>
                  <a:schemeClr val="accent1"/>
                </a:solidFill>
              </a:rPr>
              <a:t> </a:t>
            </a:r>
            <a:r>
              <a:rPr lang="cs-CZ" sz="2000" b="1" dirty="0" err="1" smtClean="0">
                <a:solidFill>
                  <a:schemeClr val="accent1"/>
                </a:solidFill>
              </a:rPr>
              <a:t>arqueológicos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3635896" y="332656"/>
            <a:ext cx="4248472" cy="5760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donde</a:t>
            </a:r>
            <a:r>
              <a:rPr lang="cs-CZ" sz="2000" b="1" dirty="0" smtClean="0">
                <a:solidFill>
                  <a:schemeClr val="accent1"/>
                </a:solidFill>
              </a:rPr>
              <a:t> </a:t>
            </a:r>
            <a:r>
              <a:rPr lang="cs-CZ" sz="2000" b="1" dirty="0" err="1" smtClean="0">
                <a:solidFill>
                  <a:schemeClr val="accent1"/>
                </a:solidFill>
              </a:rPr>
              <a:t>vive</a:t>
            </a:r>
            <a:r>
              <a:rPr lang="cs-CZ" sz="2000" b="1" dirty="0" smtClean="0">
                <a:solidFill>
                  <a:schemeClr val="accent1"/>
                </a:solidFill>
              </a:rPr>
              <a:t> la </a:t>
            </a:r>
            <a:r>
              <a:rPr lang="cs-CZ" sz="2000" b="1" dirty="0" err="1" smtClean="0">
                <a:solidFill>
                  <a:schemeClr val="accent1"/>
                </a:solidFill>
              </a:rPr>
              <a:t>gente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3635896" y="2708920"/>
            <a:ext cx="4248472" cy="5760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que</a:t>
            </a:r>
            <a:r>
              <a:rPr lang="cs-CZ" sz="2000" b="1" dirty="0" smtClean="0">
                <a:solidFill>
                  <a:schemeClr val="accent1"/>
                </a:solidFill>
              </a:rPr>
              <a:t> </a:t>
            </a:r>
            <a:r>
              <a:rPr lang="cs-CZ" sz="2000" b="1" dirty="0" err="1" smtClean="0">
                <a:solidFill>
                  <a:schemeClr val="accent1"/>
                </a:solidFill>
              </a:rPr>
              <a:t>tiene</a:t>
            </a:r>
            <a:r>
              <a:rPr lang="cs-CZ" sz="2000" b="1" dirty="0" smtClean="0">
                <a:solidFill>
                  <a:schemeClr val="accent1"/>
                </a:solidFill>
              </a:rPr>
              <a:t> </a:t>
            </a:r>
            <a:r>
              <a:rPr lang="cs-CZ" sz="2000" b="1" dirty="0" err="1" smtClean="0">
                <a:solidFill>
                  <a:schemeClr val="accent1"/>
                </a:solidFill>
              </a:rPr>
              <a:t>que</a:t>
            </a:r>
            <a:r>
              <a:rPr lang="cs-CZ" sz="2000" b="1" dirty="0" smtClean="0">
                <a:solidFill>
                  <a:schemeClr val="accent1"/>
                </a:solidFill>
              </a:rPr>
              <a:t> </a:t>
            </a:r>
            <a:r>
              <a:rPr lang="cs-CZ" sz="2000" b="1" dirty="0" err="1" smtClean="0">
                <a:solidFill>
                  <a:schemeClr val="accent1"/>
                </a:solidFill>
              </a:rPr>
              <a:t>ver</a:t>
            </a:r>
            <a:r>
              <a:rPr lang="cs-CZ" sz="2000" b="1" dirty="0" smtClean="0">
                <a:solidFill>
                  <a:schemeClr val="accent1"/>
                </a:solidFill>
              </a:rPr>
              <a:t> </a:t>
            </a:r>
            <a:endParaRPr lang="cs-CZ" sz="2000" b="1" dirty="0">
              <a:solidFill>
                <a:schemeClr val="accent1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3635896" y="5085184"/>
            <a:ext cx="4248472" cy="57606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accent1"/>
                </a:solidFill>
              </a:rPr>
              <a:t>único</a:t>
            </a:r>
            <a:endParaRPr lang="cs-CZ" sz="2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642910" y="285728"/>
            <a:ext cx="2304256" cy="61432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de sol y playa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642910" y="1221832"/>
            <a:ext cx="2304256" cy="61432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cultural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642910" y="2157936"/>
            <a:ext cx="2304256" cy="61432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de </a:t>
            </a:r>
            <a:r>
              <a:rPr lang="cs-CZ" sz="2400" b="1" dirty="0" err="1" smtClean="0">
                <a:solidFill>
                  <a:schemeClr val="tx1"/>
                </a:solidFill>
              </a:rPr>
              <a:t>aventura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642910" y="3094040"/>
            <a:ext cx="2304256" cy="61432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taurino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642910" y="4030144"/>
            <a:ext cx="2304256" cy="61432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de vino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642910" y="4966248"/>
            <a:ext cx="2304256" cy="61432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de </a:t>
            </a:r>
            <a:r>
              <a:rPr lang="cs-CZ" sz="2400" b="1" dirty="0" err="1" smtClean="0">
                <a:solidFill>
                  <a:schemeClr val="tx1"/>
                </a:solidFill>
              </a:rPr>
              <a:t>flamenco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642910" y="5830344"/>
            <a:ext cx="2304256" cy="61432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deportivo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211960" y="2526642"/>
            <a:ext cx="2304256" cy="61432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festivo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4211960" y="3462746"/>
            <a:ext cx="2304256" cy="61432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de </a:t>
            </a:r>
            <a:r>
              <a:rPr lang="cs-CZ" sz="2400" b="1" dirty="0" err="1" smtClean="0">
                <a:solidFill>
                  <a:schemeClr val="tx1"/>
                </a:solidFill>
              </a:rPr>
              <a:t>caza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4211960" y="4398850"/>
            <a:ext cx="2304256" cy="61432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smtClean="0">
                <a:solidFill>
                  <a:schemeClr val="tx1"/>
                </a:solidFill>
              </a:rPr>
              <a:t>religioso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707904" y="347270"/>
            <a:ext cx="3672408" cy="92148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u="sng" dirty="0" err="1" smtClean="0">
                <a:solidFill>
                  <a:schemeClr val="tx1"/>
                </a:solidFill>
              </a:rPr>
              <a:t>Turismo</a:t>
            </a:r>
            <a:r>
              <a:rPr lang="cs-CZ" sz="2400" b="1" u="sng" dirty="0" smtClean="0">
                <a:solidFill>
                  <a:schemeClr val="tx1"/>
                </a:solidFill>
              </a:rPr>
              <a:t> en </a:t>
            </a:r>
            <a:r>
              <a:rPr lang="cs-CZ" sz="2400" b="1" u="sng" dirty="0" err="1" smtClean="0">
                <a:solidFill>
                  <a:schemeClr val="tx1"/>
                </a:solidFill>
              </a:rPr>
              <a:t>Espaňa</a:t>
            </a:r>
            <a:endParaRPr lang="cs-CZ" sz="2400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>
            <a:hlinkClick r:id="rId2" action="ppaction://hlinksldjump"/>
          </p:cNvPr>
          <p:cNvSpPr/>
          <p:nvPr/>
        </p:nvSpPr>
        <p:spPr>
          <a:xfrm>
            <a:off x="2794601" y="260648"/>
            <a:ext cx="2304256" cy="61432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solidFill>
                  <a:schemeClr val="tx1"/>
                </a:solidFill>
              </a:rPr>
              <a:t>verbos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02575" y="2033166"/>
            <a:ext cx="72715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Buenos </a:t>
            </a:r>
            <a:r>
              <a:rPr lang="cs-CZ" sz="2000" b="1" dirty="0" err="1" smtClean="0"/>
              <a:t>días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quisiera</a:t>
            </a:r>
            <a:r>
              <a:rPr lang="cs-CZ" sz="2000" b="1" dirty="0" smtClean="0"/>
              <a:t> ___________ una </a:t>
            </a:r>
            <a:r>
              <a:rPr lang="cs-CZ" sz="2000" b="1" dirty="0" err="1" smtClean="0"/>
              <a:t>habitación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doble</a:t>
            </a:r>
            <a:r>
              <a:rPr lang="cs-CZ" sz="2000" b="1" dirty="0" smtClean="0"/>
              <a:t> </a:t>
            </a:r>
          </a:p>
          <a:p>
            <a:r>
              <a:rPr lang="cs-CZ" sz="2000" b="1" dirty="0" smtClean="0"/>
              <a:t>para las </a:t>
            </a:r>
            <a:r>
              <a:rPr lang="cs-CZ" sz="2000" b="1" dirty="0" err="1" smtClean="0"/>
              <a:t>noches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del</a:t>
            </a:r>
            <a:r>
              <a:rPr lang="cs-CZ" sz="2000" b="1" dirty="0" smtClean="0"/>
              <a:t> 20 al 22 de </a:t>
            </a:r>
            <a:r>
              <a:rPr lang="cs-CZ" sz="2000" b="1" dirty="0" err="1" smtClean="0"/>
              <a:t>julio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4" name="Obdélník 3"/>
          <p:cNvSpPr/>
          <p:nvPr/>
        </p:nvSpPr>
        <p:spPr>
          <a:xfrm>
            <a:off x="323528" y="1124744"/>
            <a:ext cx="79143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err="1" smtClean="0"/>
              <a:t>Este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verano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vamos</a:t>
            </a:r>
            <a:r>
              <a:rPr lang="cs-CZ" sz="2000" b="1" dirty="0" smtClean="0"/>
              <a:t> a ___________</a:t>
            </a:r>
            <a:r>
              <a:rPr lang="cs-CZ" sz="2000" b="1" dirty="0" err="1" smtClean="0"/>
              <a:t>un</a:t>
            </a:r>
            <a:r>
              <a:rPr lang="cs-CZ" sz="2000" b="1" dirty="0" smtClean="0"/>
              <a:t>  </a:t>
            </a:r>
            <a:r>
              <a:rPr lang="cs-CZ" sz="2000" b="1" dirty="0" err="1" smtClean="0"/>
              <a:t>coche</a:t>
            </a:r>
            <a:r>
              <a:rPr lang="cs-CZ" sz="2000" b="1" dirty="0" smtClean="0"/>
              <a:t> y </a:t>
            </a:r>
            <a:r>
              <a:rPr lang="cs-CZ" sz="2000" b="1" dirty="0" err="1" smtClean="0"/>
              <a:t>damos</a:t>
            </a:r>
            <a:r>
              <a:rPr lang="cs-CZ" sz="2000" b="1" dirty="0" smtClean="0"/>
              <a:t> una </a:t>
            </a:r>
            <a:r>
              <a:rPr lang="cs-CZ" sz="2000" b="1" dirty="0" err="1" smtClean="0"/>
              <a:t>vuelta</a:t>
            </a:r>
            <a:endParaRPr lang="cs-CZ" sz="2000" b="1" dirty="0" smtClean="0"/>
          </a:p>
          <a:p>
            <a:r>
              <a:rPr lang="cs-CZ" sz="2000" b="1" dirty="0" err="1" smtClean="0"/>
              <a:t>por</a:t>
            </a:r>
            <a:r>
              <a:rPr lang="cs-CZ" sz="2000" b="1" dirty="0" smtClean="0"/>
              <a:t> la </a:t>
            </a:r>
            <a:r>
              <a:rPr lang="cs-CZ" sz="2000" b="1" dirty="0" err="1" smtClean="0"/>
              <a:t>costa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mediterránea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5" name="Obdélník 4"/>
          <p:cNvSpPr/>
          <p:nvPr/>
        </p:nvSpPr>
        <p:spPr>
          <a:xfrm>
            <a:off x="306255" y="2988568"/>
            <a:ext cx="72717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¿En </a:t>
            </a:r>
            <a:r>
              <a:rPr lang="cs-CZ" sz="2000" b="1" dirty="0" err="1" smtClean="0"/>
              <a:t>qué</a:t>
            </a:r>
            <a:r>
              <a:rPr lang="cs-CZ" sz="2000" b="1" dirty="0" smtClean="0"/>
              <a:t> hotel </a:t>
            </a:r>
            <a:r>
              <a:rPr lang="cs-CZ" sz="2000" b="1" dirty="0" err="1" smtClean="0"/>
              <a:t>te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vas</a:t>
            </a:r>
            <a:r>
              <a:rPr lang="cs-CZ" sz="2000" b="1" dirty="0" smtClean="0"/>
              <a:t> a __________? ¿En el </a:t>
            </a:r>
            <a:r>
              <a:rPr lang="cs-CZ" sz="2000" b="1" dirty="0" err="1" smtClean="0"/>
              <a:t>Ancla</a:t>
            </a:r>
            <a:r>
              <a:rPr lang="cs-CZ" sz="2000" b="1" dirty="0" smtClean="0"/>
              <a:t> o </a:t>
            </a:r>
            <a:r>
              <a:rPr lang="cs-CZ" sz="2000" b="1" dirty="0" err="1" smtClean="0"/>
              <a:t>Marisol</a:t>
            </a:r>
            <a:r>
              <a:rPr lang="cs-CZ" sz="2000" b="1" dirty="0" smtClean="0"/>
              <a:t>?</a:t>
            </a:r>
            <a:endParaRPr lang="cs-CZ" sz="2000" b="1" dirty="0"/>
          </a:p>
        </p:txBody>
      </p:sp>
      <p:sp>
        <p:nvSpPr>
          <p:cNvPr id="6" name="Obdélník 5"/>
          <p:cNvSpPr/>
          <p:nvPr/>
        </p:nvSpPr>
        <p:spPr>
          <a:xfrm>
            <a:off x="302575" y="3780656"/>
            <a:ext cx="80506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err="1" smtClean="0"/>
              <a:t>Después</a:t>
            </a:r>
            <a:r>
              <a:rPr lang="cs-CZ" sz="2000" b="1" dirty="0" smtClean="0"/>
              <a:t> de </a:t>
            </a:r>
            <a:r>
              <a:rPr lang="cs-CZ" sz="2000" b="1" dirty="0" err="1" smtClean="0"/>
              <a:t>pagar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le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vamos</a:t>
            </a:r>
            <a:r>
              <a:rPr lang="cs-CZ" sz="2000" b="1" dirty="0" smtClean="0"/>
              <a:t> a __________    </a:t>
            </a:r>
            <a:r>
              <a:rPr lang="cs-CZ" sz="2000" b="1" dirty="0" err="1" smtClean="0"/>
              <a:t>su</a:t>
            </a:r>
            <a:r>
              <a:rPr lang="cs-CZ" sz="2000" b="1" dirty="0" smtClean="0"/>
              <a:t> reserva </a:t>
            </a:r>
            <a:r>
              <a:rPr lang="cs-CZ" sz="2000" b="1" dirty="0" err="1" smtClean="0"/>
              <a:t>por</a:t>
            </a:r>
            <a:r>
              <a:rPr lang="cs-CZ" sz="2000" b="1" dirty="0" smtClean="0"/>
              <a:t> email.</a:t>
            </a:r>
            <a:endParaRPr lang="cs-CZ" sz="2000" b="1" dirty="0"/>
          </a:p>
        </p:txBody>
      </p:sp>
      <p:sp>
        <p:nvSpPr>
          <p:cNvPr id="7" name="Obdélník 6"/>
          <p:cNvSpPr/>
          <p:nvPr/>
        </p:nvSpPr>
        <p:spPr>
          <a:xfrm>
            <a:off x="302575" y="4484135"/>
            <a:ext cx="74566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Para __________ de las </a:t>
            </a:r>
            <a:r>
              <a:rPr lang="cs-CZ" sz="2000" b="1" dirty="0" err="1" smtClean="0"/>
              <a:t>mejores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vacaciones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visiten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nuestro</a:t>
            </a:r>
            <a:endParaRPr lang="cs-CZ" sz="2000" b="1" dirty="0" smtClean="0"/>
          </a:p>
          <a:p>
            <a:r>
              <a:rPr lang="cs-CZ" sz="2000" b="1" dirty="0" smtClean="0"/>
              <a:t>hotel de 5 </a:t>
            </a:r>
            <a:r>
              <a:rPr lang="cs-CZ" sz="2000" b="1" dirty="0" err="1" smtClean="0"/>
              <a:t>estrellas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Marisol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sp>
        <p:nvSpPr>
          <p:cNvPr id="8" name="Zaoblený obdélník 7">
            <a:hlinkClick r:id="rId2" action="ppaction://hlinksldjump"/>
          </p:cNvPr>
          <p:cNvSpPr/>
          <p:nvPr/>
        </p:nvSpPr>
        <p:spPr>
          <a:xfrm>
            <a:off x="302575" y="5632234"/>
            <a:ext cx="1673208" cy="41964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confirmar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>
            <a:hlinkClick r:id="rId2" action="ppaction://hlinksldjump"/>
          </p:cNvPr>
          <p:cNvSpPr/>
          <p:nvPr/>
        </p:nvSpPr>
        <p:spPr>
          <a:xfrm>
            <a:off x="2317314" y="5619016"/>
            <a:ext cx="1428791" cy="41964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alojar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>
            <a:hlinkClick r:id="rId2" action="ppaction://hlinksldjump"/>
          </p:cNvPr>
          <p:cNvSpPr/>
          <p:nvPr/>
        </p:nvSpPr>
        <p:spPr>
          <a:xfrm>
            <a:off x="4090745" y="5632235"/>
            <a:ext cx="1428791" cy="41964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alquilar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>
            <a:hlinkClick r:id="rId2" action="ppaction://hlinksldjump"/>
          </p:cNvPr>
          <p:cNvSpPr/>
          <p:nvPr/>
        </p:nvSpPr>
        <p:spPr>
          <a:xfrm>
            <a:off x="3031709" y="6255835"/>
            <a:ext cx="1428791" cy="41964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reservar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>
            <a:hlinkClick r:id="rId2" action="ppaction://hlinksldjump"/>
          </p:cNvPr>
          <p:cNvSpPr/>
          <p:nvPr/>
        </p:nvSpPr>
        <p:spPr>
          <a:xfrm>
            <a:off x="5861067" y="5619015"/>
            <a:ext cx="1428791" cy="41964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disfrutar</a:t>
            </a:r>
            <a:endParaRPr lang="cs-CZ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85185E-6 L -0.11996 -0.66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7" y="-3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07407E-6 L 0.01146 -0.6391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" y="-31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022E-16 L 0.07847 -0.4025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24" y="-20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85185E-6 L 0.39115 -0.2969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49" y="-1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11022E-16 L -0.52622 -0.1872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19" y="-9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908720"/>
            <a:ext cx="720080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BRUŽOVÁ, K. a C. FERRER PEŇARANDA.  </a:t>
            </a:r>
            <a:r>
              <a:rPr lang="cs-CZ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Aventura</a:t>
            </a:r>
            <a:r>
              <a:rPr lang="cs-CZ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1.vyd. Praha : </a:t>
            </a:r>
            <a:r>
              <a:rPr lang="cs-CZ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Klett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2009.  ISBN 978-80-7397-022-2. </a:t>
            </a:r>
            <a:endParaRPr lang="cs-CZ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47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151</TotalTime>
  <Words>384</Words>
  <Application>Microsoft Office PowerPoint</Application>
  <PresentationFormat>Předvádění na obrazovce (4:3)</PresentationFormat>
  <Paragraphs>107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Bohatý</vt:lpstr>
      <vt:lpstr>el Turismo 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Turismo</dc:title>
  <dc:creator>smoldasova</dc:creator>
  <cp:lastModifiedBy>SGO</cp:lastModifiedBy>
  <cp:revision>18</cp:revision>
  <dcterms:created xsi:type="dcterms:W3CDTF">2013-11-02T12:38:06Z</dcterms:created>
  <dcterms:modified xsi:type="dcterms:W3CDTF">2014-05-20T11:40:11Z</dcterms:modified>
</cp:coreProperties>
</file>