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950195E-2F96-4FF9-9868-DB32611B1DF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E4AC4FE-F76C-47DE-BF5E-7A954132D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195E-2F96-4FF9-9868-DB32611B1DF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C4FE-F76C-47DE-BF5E-7A954132D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195E-2F96-4FF9-9868-DB32611B1DF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C4FE-F76C-47DE-BF5E-7A954132D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195E-2F96-4FF9-9868-DB32611B1DF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C4FE-F76C-47DE-BF5E-7A954132D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195E-2F96-4FF9-9868-DB32611B1DF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C4FE-F76C-47DE-BF5E-7A954132D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195E-2F96-4FF9-9868-DB32611B1DF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C4FE-F76C-47DE-BF5E-7A954132D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50195E-2F96-4FF9-9868-DB32611B1DF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4AC4FE-F76C-47DE-BF5E-7A954132D0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950195E-2F96-4FF9-9868-DB32611B1DF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E4AC4FE-F76C-47DE-BF5E-7A954132D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195E-2F96-4FF9-9868-DB32611B1DF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C4FE-F76C-47DE-BF5E-7A954132D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195E-2F96-4FF9-9868-DB32611B1DF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C4FE-F76C-47DE-BF5E-7A954132D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195E-2F96-4FF9-9868-DB32611B1DF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C4FE-F76C-47DE-BF5E-7A954132D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950195E-2F96-4FF9-9868-DB32611B1DF5}" type="datetimeFigureOut">
              <a:rPr lang="cs-CZ" smtClean="0"/>
              <a:pPr/>
              <a:t>3.4.2014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E4AC4FE-F76C-47DE-BF5E-7A954132D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15816" y="2276872"/>
            <a:ext cx="3394720" cy="1470025"/>
          </a:xfrm>
        </p:spPr>
        <p:txBody>
          <a:bodyPr/>
          <a:lstStyle/>
          <a:p>
            <a:r>
              <a:rPr lang="cs-CZ" dirty="0" smtClean="0"/>
              <a:t>La </a:t>
            </a:r>
            <a:r>
              <a:rPr lang="cs-CZ" dirty="0" err="1" smtClean="0"/>
              <a:t>vivienda</a:t>
            </a:r>
            <a:endParaRPr lang="cs-CZ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11560" y="54452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95536" y="980728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Vocabulario</a:t>
            </a:r>
            <a:endParaRPr lang="cs-CZ" sz="2400" b="1" dirty="0"/>
          </a:p>
        </p:txBody>
      </p:sp>
      <p:sp>
        <p:nvSpPr>
          <p:cNvPr id="3" name="Zaoblený obdélník 2">
            <a:hlinkClick r:id="rId3" action="ppaction://hlinksldjump"/>
          </p:cNvPr>
          <p:cNvSpPr/>
          <p:nvPr/>
        </p:nvSpPr>
        <p:spPr>
          <a:xfrm>
            <a:off x="395536" y="2060848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Gramática</a:t>
            </a:r>
            <a:r>
              <a:rPr lang="cs-CZ" sz="2400" b="1" dirty="0" smtClean="0"/>
              <a:t> – </a:t>
            </a:r>
            <a:r>
              <a:rPr lang="cs-CZ" b="1" dirty="0" smtClean="0"/>
              <a:t>předložkové vazby</a:t>
            </a:r>
            <a:endParaRPr lang="cs-CZ" sz="24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395536" y="3140968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Conversación</a:t>
            </a:r>
            <a:endParaRPr lang="cs-CZ" sz="24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395536" y="4149080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Interacción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23528" y="692696"/>
            <a:ext cx="8640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1.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331640" y="908720"/>
            <a:ext cx="6447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Busca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vocabulario</a:t>
            </a:r>
            <a:r>
              <a:rPr lang="cs-CZ" b="1" dirty="0" smtClean="0"/>
              <a:t> </a:t>
            </a:r>
            <a:r>
              <a:rPr lang="cs-CZ" b="1" dirty="0" err="1" smtClean="0"/>
              <a:t>palabras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pertenecen</a:t>
            </a:r>
            <a:r>
              <a:rPr lang="cs-CZ" b="1" dirty="0" smtClean="0"/>
              <a:t> a …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179512" y="1700808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habitaciones</a:t>
            </a:r>
            <a:endParaRPr lang="cs-CZ" sz="20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2483768" y="1700808"/>
            <a:ext cx="16561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ropa de </a:t>
            </a:r>
            <a:r>
              <a:rPr lang="cs-CZ" sz="2000" b="1" dirty="0" err="1" smtClean="0"/>
              <a:t>casa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4283968" y="1700808"/>
            <a:ext cx="17281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vajilla</a:t>
            </a:r>
            <a:endParaRPr lang="cs-CZ" sz="20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6300192" y="1700808"/>
            <a:ext cx="26642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electrodomésticos</a:t>
            </a:r>
            <a:endParaRPr lang="cs-CZ" sz="20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179512" y="2564904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179512" y="3212976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79512" y="3861048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79512" y="4509120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2" y="5157192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267744" y="2564904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2267744" y="3212976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267744" y="3861048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2267744" y="4509120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2267744" y="5157192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4355976" y="2564904"/>
            <a:ext cx="20882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4355976" y="3212976"/>
            <a:ext cx="20882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4355976" y="3861048"/>
            <a:ext cx="20882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4355976" y="4509120"/>
            <a:ext cx="20882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4355976" y="5157192"/>
            <a:ext cx="20882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6732240" y="2564904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6732240" y="3212976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6732240" y="3861048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6732240" y="450912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6732240" y="5157192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179512" y="2564904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bodega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179512" y="3212976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despacho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179512" y="3861048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desván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179512" y="4509120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recibidor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179512" y="5157192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sótano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2267744" y="2564904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alfombra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2267744" y="3212976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colchón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2267744" y="3861048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endredón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2267744" y="4509120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manta, </a:t>
            </a:r>
            <a:r>
              <a:rPr lang="cs-CZ" b="1" dirty="0" err="1" smtClean="0">
                <a:solidFill>
                  <a:srgbClr val="FFFF00"/>
                </a:solidFill>
              </a:rPr>
              <a:t>mantel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2267744" y="5157192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sábana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4355976" y="2564904"/>
            <a:ext cx="20882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cazo</a:t>
            </a:r>
            <a:r>
              <a:rPr lang="cs-CZ" b="1" dirty="0" smtClean="0">
                <a:solidFill>
                  <a:srgbClr val="FFFF00"/>
                </a:solidFill>
              </a:rPr>
              <a:t>, </a:t>
            </a:r>
            <a:r>
              <a:rPr lang="cs-CZ" b="1" dirty="0" err="1" smtClean="0">
                <a:solidFill>
                  <a:srgbClr val="FFFF00"/>
                </a:solidFill>
              </a:rPr>
              <a:t>cacerola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4355976" y="3212976"/>
            <a:ext cx="20882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copa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4355976" y="3861048"/>
            <a:ext cx="20882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cuchara</a:t>
            </a:r>
            <a:r>
              <a:rPr lang="cs-CZ" b="1" dirty="0" smtClean="0">
                <a:solidFill>
                  <a:srgbClr val="FFFF00"/>
                </a:solidFill>
              </a:rPr>
              <a:t>…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4355976" y="4509120"/>
            <a:ext cx="20882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cuchillo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4355976" y="5157192"/>
            <a:ext cx="20882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plato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2267744" y="5733256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almohada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2267744" y="6353944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cojín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4355976" y="5733256"/>
            <a:ext cx="20882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olla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4355976" y="6353944"/>
            <a:ext cx="20882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tenedor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6732240" y="5733256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frigorífico</a:t>
            </a:r>
            <a:r>
              <a:rPr lang="cs-CZ" b="1" dirty="0" smtClean="0">
                <a:solidFill>
                  <a:srgbClr val="FFFF00"/>
                </a:solidFill>
              </a:rPr>
              <a:t>, </a:t>
            </a:r>
            <a:r>
              <a:rPr lang="cs-CZ" b="1" dirty="0" err="1" smtClean="0">
                <a:solidFill>
                  <a:srgbClr val="FFFF00"/>
                </a:solidFill>
              </a:rPr>
              <a:t>nevera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6732240" y="6353944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tostador</a:t>
            </a:r>
            <a:r>
              <a:rPr lang="cs-CZ" b="1" dirty="0" smtClean="0">
                <a:solidFill>
                  <a:srgbClr val="FFFF00"/>
                </a:solidFill>
              </a:rPr>
              <a:t>(a)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60" name="Zaoblený obdélník 59"/>
          <p:cNvSpPr/>
          <p:nvPr/>
        </p:nvSpPr>
        <p:spPr>
          <a:xfrm>
            <a:off x="6732240" y="2564904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colador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61" name="Zaoblený obdélník 60"/>
          <p:cNvSpPr/>
          <p:nvPr/>
        </p:nvSpPr>
        <p:spPr>
          <a:xfrm>
            <a:off x="6732240" y="3212976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congelador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62" name="Zaoblený obdélník 61"/>
          <p:cNvSpPr/>
          <p:nvPr/>
        </p:nvSpPr>
        <p:spPr>
          <a:xfrm>
            <a:off x="6732240" y="3861048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horno</a:t>
            </a:r>
            <a:endParaRPr lang="cs-CZ" b="1" dirty="0" smtClean="0">
              <a:solidFill>
                <a:srgbClr val="FFFF00"/>
              </a:solidFill>
            </a:endParaRPr>
          </a:p>
        </p:txBody>
      </p:sp>
      <p:sp>
        <p:nvSpPr>
          <p:cNvPr id="63" name="Zaoblený obdélník 62"/>
          <p:cNvSpPr/>
          <p:nvPr/>
        </p:nvSpPr>
        <p:spPr>
          <a:xfrm>
            <a:off x="6732240" y="450912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microondas</a:t>
            </a:r>
            <a:endParaRPr lang="cs-CZ" b="1" dirty="0" smtClean="0">
              <a:solidFill>
                <a:srgbClr val="FFFF00"/>
              </a:solidFill>
            </a:endParaRPr>
          </a:p>
        </p:txBody>
      </p:sp>
      <p:sp>
        <p:nvSpPr>
          <p:cNvPr id="64" name="Zaoblený obdélník 63"/>
          <p:cNvSpPr/>
          <p:nvPr/>
        </p:nvSpPr>
        <p:spPr>
          <a:xfrm>
            <a:off x="6732240" y="5157192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secador</a:t>
            </a:r>
            <a:r>
              <a:rPr lang="cs-CZ" b="1" dirty="0" smtClean="0">
                <a:solidFill>
                  <a:srgbClr val="FFFF00"/>
                </a:solidFill>
              </a:rPr>
              <a:t>(a)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23528" y="692696"/>
            <a:ext cx="8640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2.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331640" y="836712"/>
            <a:ext cx="6625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cosas</a:t>
            </a:r>
            <a:r>
              <a:rPr lang="cs-CZ" b="1" dirty="0" smtClean="0"/>
              <a:t> </a:t>
            </a:r>
            <a:r>
              <a:rPr lang="cs-CZ" b="1" dirty="0" err="1" smtClean="0"/>
              <a:t>puedes</a:t>
            </a:r>
            <a:r>
              <a:rPr lang="cs-CZ" b="1" dirty="0" smtClean="0"/>
              <a:t> </a:t>
            </a:r>
            <a:r>
              <a:rPr lang="cs-CZ" b="1" dirty="0" err="1" smtClean="0"/>
              <a:t>encontrar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estas</a:t>
            </a:r>
            <a:r>
              <a:rPr lang="cs-CZ" b="1" dirty="0" smtClean="0"/>
              <a:t> </a:t>
            </a:r>
            <a:r>
              <a:rPr lang="cs-CZ" b="1" dirty="0" err="1" smtClean="0"/>
              <a:t>habitaciones</a:t>
            </a:r>
            <a:r>
              <a:rPr lang="cs-CZ" b="1" dirty="0" smtClean="0"/>
              <a:t>???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51520" y="1772816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baňo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51520" y="2780928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cocina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51520" y="378904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dormitorio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23528" y="486916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salón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23528" y="5877272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recibidor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660232" y="1340768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lavabo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660232" y="2060848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frigorífico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804248" y="2780928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espejo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732240" y="2492896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sábanas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804248" y="3212976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ducha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804248" y="407707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timbre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588224" y="1700808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fregadero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588224" y="4869160"/>
            <a:ext cx="138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cerradura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660232" y="3645024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chimenea</a:t>
            </a:r>
            <a:endParaRPr lang="cs-CZ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948264" y="5229200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llave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732240" y="5589240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colchón</a:t>
            </a:r>
            <a:endParaRPr lang="cs-CZ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876256" y="44371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vajilla</a:t>
            </a:r>
            <a:endParaRPr lang="cs-CZ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732240" y="6021288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azulejos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54 -0.00579 L -0.44948 0.0571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77 0.01527 L -0.44392 0.1727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54 0.01527 L -0.27361 0.1202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25624E-6 L -0.46423 0.1935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55 -0.00602 L -0.24062 -0.15287 " pathEditMode="relative" ptsTypes="A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11841E-6 L -0.34114 -0.2157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07 -0.00578 L -0.45121 0.18293 " pathEditMode="relative" ptsTypes="AA">
                                      <p:cBhvr>
                                        <p:cTn id="4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98 -0.00578 L -0.44791 0.2668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84 0.00462 L -0.14549 -0.2365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51 0.00463 L -0.29618 0.14108 " pathEditMode="relative" ptsTypes="AA">
                                      <p:cBhvr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61 0.00463 L -0.10381 0.07817 " pathEditMode="relative" ptsTypes="AA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69 0.02567 L -0.28976 -0.26804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6 -0.03723 L -0.1026 -0.6352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23528" y="692696"/>
            <a:ext cx="8640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3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03648" y="692696"/>
            <a:ext cx="7058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Explica</a:t>
            </a:r>
            <a:r>
              <a:rPr lang="cs-CZ" b="1" dirty="0" smtClean="0"/>
              <a:t> </a:t>
            </a:r>
            <a:r>
              <a:rPr lang="cs-CZ" b="1" dirty="0" err="1" smtClean="0"/>
              <a:t>diferencias</a:t>
            </a:r>
            <a:r>
              <a:rPr lang="cs-CZ" b="1" dirty="0" smtClean="0"/>
              <a:t> </a:t>
            </a:r>
            <a:r>
              <a:rPr lang="cs-CZ" b="1" dirty="0" err="1" smtClean="0"/>
              <a:t>entre</a:t>
            </a:r>
            <a:r>
              <a:rPr lang="cs-CZ" b="1" dirty="0" smtClean="0"/>
              <a:t> </a:t>
            </a:r>
            <a:r>
              <a:rPr lang="cs-CZ" b="1" dirty="0" err="1" smtClean="0"/>
              <a:t>estas</a:t>
            </a:r>
            <a:r>
              <a:rPr lang="cs-CZ" b="1" dirty="0" smtClean="0"/>
              <a:t> </a:t>
            </a:r>
            <a:r>
              <a:rPr lang="cs-CZ" b="1" dirty="0" err="1" smtClean="0"/>
              <a:t>palabras</a:t>
            </a:r>
            <a:r>
              <a:rPr lang="cs-CZ" b="1" dirty="0" smtClean="0"/>
              <a:t> y </a:t>
            </a:r>
            <a:r>
              <a:rPr lang="cs-CZ" b="1" dirty="0" err="1" smtClean="0"/>
              <a:t>luego</a:t>
            </a:r>
            <a:r>
              <a:rPr lang="cs-CZ" b="1" dirty="0" smtClean="0"/>
              <a:t> </a:t>
            </a:r>
            <a:r>
              <a:rPr lang="cs-CZ" b="1" dirty="0" err="1" smtClean="0"/>
              <a:t>intenta</a:t>
            </a:r>
            <a:endParaRPr lang="cs-CZ" b="1" dirty="0" smtClean="0"/>
          </a:p>
          <a:p>
            <a:r>
              <a:rPr lang="cs-CZ" b="1" dirty="0" err="1" smtClean="0"/>
              <a:t>ordenar</a:t>
            </a:r>
            <a:r>
              <a:rPr lang="cs-CZ" b="1" dirty="0" smtClean="0"/>
              <a:t> las </a:t>
            </a:r>
            <a:r>
              <a:rPr lang="cs-CZ" b="1" dirty="0" err="1" smtClean="0"/>
              <a:t>definiciones</a:t>
            </a:r>
            <a:r>
              <a:rPr lang="cs-CZ" b="1" dirty="0" smtClean="0"/>
              <a:t> </a:t>
            </a:r>
            <a:r>
              <a:rPr lang="cs-CZ" b="1" dirty="0" err="1" smtClean="0"/>
              <a:t>del</a:t>
            </a:r>
            <a:r>
              <a:rPr lang="cs-CZ" b="1" dirty="0" smtClean="0"/>
              <a:t> profesor </a:t>
            </a:r>
            <a:r>
              <a:rPr lang="cs-CZ" b="1" dirty="0" err="1" smtClean="0"/>
              <a:t>según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significado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251520" y="1772816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apartamento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51520" y="2780928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piso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51520" y="378904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casa</a:t>
            </a:r>
            <a:r>
              <a:rPr lang="cs-CZ" b="1" dirty="0" smtClean="0">
                <a:solidFill>
                  <a:schemeClr val="bg1"/>
                </a:solidFill>
              </a:rPr>
              <a:t> de </a:t>
            </a:r>
            <a:r>
              <a:rPr lang="cs-CZ" b="1" dirty="0" err="1" smtClean="0">
                <a:solidFill>
                  <a:schemeClr val="bg1"/>
                </a:solidFill>
              </a:rPr>
              <a:t>campo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23528" y="486916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chalet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23528" y="5877272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rascacielos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059832" y="3717032"/>
            <a:ext cx="474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edificio</a:t>
            </a:r>
            <a:r>
              <a:rPr lang="cs-CZ" b="1" dirty="0" smtClean="0"/>
              <a:t> </a:t>
            </a:r>
            <a:r>
              <a:rPr lang="cs-CZ" b="1" dirty="0" err="1" smtClean="0"/>
              <a:t>altísimo</a:t>
            </a:r>
            <a:r>
              <a:rPr lang="cs-CZ" b="1" dirty="0" smtClean="0"/>
              <a:t> de </a:t>
            </a:r>
            <a:r>
              <a:rPr lang="cs-CZ" b="1" dirty="0" err="1" smtClean="0"/>
              <a:t>muchas</a:t>
            </a:r>
            <a:r>
              <a:rPr lang="cs-CZ" b="1" dirty="0" smtClean="0"/>
              <a:t> </a:t>
            </a:r>
            <a:r>
              <a:rPr lang="cs-CZ" b="1" dirty="0" err="1" smtClean="0"/>
              <a:t>plantas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987824" y="4437112"/>
            <a:ext cx="5665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lugar</a:t>
            </a:r>
            <a:r>
              <a:rPr lang="cs-CZ" b="1" dirty="0" smtClean="0"/>
              <a:t> </a:t>
            </a:r>
            <a:r>
              <a:rPr lang="cs-CZ" b="1" dirty="0" err="1" smtClean="0"/>
              <a:t>habitualmente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pequeňo</a:t>
            </a:r>
            <a:r>
              <a:rPr lang="cs-CZ" b="1" dirty="0" smtClean="0"/>
              <a:t> pueblo</a:t>
            </a:r>
          </a:p>
          <a:p>
            <a:r>
              <a:rPr lang="cs-CZ" b="1" dirty="0" err="1" smtClean="0"/>
              <a:t>donde</a:t>
            </a:r>
            <a:r>
              <a:rPr lang="cs-CZ" b="1" dirty="0" smtClean="0"/>
              <a:t> se </a:t>
            </a:r>
            <a:r>
              <a:rPr lang="cs-CZ" b="1" dirty="0" err="1" smtClean="0"/>
              <a:t>pasan</a:t>
            </a:r>
            <a:r>
              <a:rPr lang="cs-CZ" b="1" dirty="0" smtClean="0"/>
              <a:t> las </a:t>
            </a:r>
            <a:r>
              <a:rPr lang="cs-CZ" b="1" dirty="0" err="1" smtClean="0"/>
              <a:t>vacaciones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045856" y="4365104"/>
            <a:ext cx="6098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pequeňo</a:t>
            </a:r>
            <a:r>
              <a:rPr lang="cs-CZ" b="1" dirty="0" smtClean="0"/>
              <a:t> </a:t>
            </a:r>
            <a:r>
              <a:rPr lang="cs-CZ" b="1" dirty="0" err="1" smtClean="0"/>
              <a:t>piso</a:t>
            </a:r>
            <a:r>
              <a:rPr lang="cs-CZ" b="1" dirty="0" smtClean="0"/>
              <a:t>, </a:t>
            </a:r>
            <a:r>
              <a:rPr lang="cs-CZ" b="1" dirty="0" err="1" smtClean="0"/>
              <a:t>generalmente</a:t>
            </a:r>
            <a:r>
              <a:rPr lang="cs-CZ" b="1" dirty="0" smtClean="0"/>
              <a:t> de </a:t>
            </a:r>
            <a:r>
              <a:rPr lang="cs-CZ" b="1" dirty="0" err="1" smtClean="0"/>
              <a:t>una</a:t>
            </a:r>
            <a:r>
              <a:rPr lang="cs-CZ" b="1" dirty="0" smtClean="0"/>
              <a:t> </a:t>
            </a:r>
            <a:r>
              <a:rPr lang="cs-CZ" b="1" dirty="0" err="1" smtClean="0"/>
              <a:t>habitación</a:t>
            </a:r>
            <a:endParaRPr lang="cs-CZ" b="1" dirty="0" smtClean="0"/>
          </a:p>
          <a:p>
            <a:r>
              <a:rPr lang="cs-CZ" b="1" dirty="0" err="1" smtClean="0"/>
              <a:t>dormitorio</a:t>
            </a:r>
            <a:r>
              <a:rPr lang="cs-CZ" b="1" dirty="0" smtClean="0"/>
              <a:t> - salón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59832" y="3717032"/>
            <a:ext cx="5109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una</a:t>
            </a:r>
            <a:r>
              <a:rPr lang="cs-CZ" b="1" dirty="0" smtClean="0"/>
              <a:t> </a:t>
            </a:r>
            <a:r>
              <a:rPr lang="cs-CZ" b="1" dirty="0" err="1" smtClean="0"/>
              <a:t>vivienda</a:t>
            </a:r>
            <a:r>
              <a:rPr lang="cs-CZ" b="1" dirty="0" smtClean="0"/>
              <a:t> </a:t>
            </a:r>
            <a:r>
              <a:rPr lang="cs-CZ" b="1" dirty="0" err="1" smtClean="0"/>
              <a:t>normal</a:t>
            </a:r>
            <a:r>
              <a:rPr lang="cs-CZ" b="1" dirty="0" smtClean="0"/>
              <a:t> de </a:t>
            </a:r>
            <a:r>
              <a:rPr lang="cs-CZ" b="1" dirty="0" err="1" smtClean="0"/>
              <a:t>más</a:t>
            </a:r>
            <a:r>
              <a:rPr lang="cs-CZ" b="1" dirty="0" smtClean="0"/>
              <a:t> </a:t>
            </a:r>
            <a:r>
              <a:rPr lang="cs-CZ" b="1" dirty="0" err="1" smtClean="0"/>
              <a:t>habitaciones</a:t>
            </a:r>
            <a:endParaRPr lang="cs-CZ" b="1" dirty="0" smtClean="0"/>
          </a:p>
          <a:p>
            <a:r>
              <a:rPr lang="cs-CZ" b="1" dirty="0" err="1" smtClean="0"/>
              <a:t>sobre</a:t>
            </a:r>
            <a:r>
              <a:rPr lang="cs-CZ" b="1" dirty="0" smtClean="0"/>
              <a:t> </a:t>
            </a:r>
            <a:r>
              <a:rPr lang="cs-CZ" b="1" dirty="0" err="1" smtClean="0"/>
              <a:t>todo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las </a:t>
            </a:r>
            <a:r>
              <a:rPr lang="cs-CZ" b="1" dirty="0" err="1" smtClean="0"/>
              <a:t>ciudades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987824" y="2348880"/>
            <a:ext cx="5120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una</a:t>
            </a:r>
            <a:r>
              <a:rPr lang="cs-CZ" b="1" dirty="0" smtClean="0"/>
              <a:t> </a:t>
            </a:r>
            <a:r>
              <a:rPr lang="cs-CZ" b="1" dirty="0" err="1" smtClean="0"/>
              <a:t>pequeňa</a:t>
            </a:r>
            <a:r>
              <a:rPr lang="cs-CZ" b="1" dirty="0" smtClean="0"/>
              <a:t> </a:t>
            </a:r>
            <a:r>
              <a:rPr lang="cs-CZ" b="1" dirty="0" err="1" smtClean="0"/>
              <a:t>casa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r>
              <a:rPr lang="cs-CZ" b="1" dirty="0" smtClean="0"/>
              <a:t> se </a:t>
            </a:r>
            <a:r>
              <a:rPr lang="cs-CZ" b="1" dirty="0" err="1" smtClean="0"/>
              <a:t>encuentra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la</a:t>
            </a:r>
          </a:p>
          <a:p>
            <a:r>
              <a:rPr lang="cs-CZ" b="1" dirty="0" err="1" smtClean="0"/>
              <a:t>naturaleza</a:t>
            </a:r>
            <a:r>
              <a:rPr lang="cs-CZ" b="1" dirty="0" smtClean="0"/>
              <a:t> – </a:t>
            </a:r>
            <a:r>
              <a:rPr lang="cs-CZ" b="1" dirty="0" err="1" smtClean="0"/>
              <a:t>bosque</a:t>
            </a:r>
            <a:r>
              <a:rPr lang="cs-CZ" b="1" dirty="0" smtClean="0"/>
              <a:t>, </a:t>
            </a:r>
            <a:r>
              <a:rPr lang="cs-CZ" b="1" dirty="0" err="1" smtClean="0"/>
              <a:t>campo</a:t>
            </a:r>
            <a:r>
              <a:rPr lang="cs-CZ" b="1" dirty="0" smtClean="0"/>
              <a:t>…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781 -0.12605 " pathEditMode="relative" ptsTypes="AA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86679E-6 L -0.01528 0.3300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99537E-7 L 0.02899 -0.0994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48 0.04209 L -0.08473 -0.3825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-2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143 0.3358 " pathEditMode="relative" ptsTypes="AA">
                                      <p:cBhvr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23528" y="692696"/>
            <a:ext cx="8640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1.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47664" y="836712"/>
            <a:ext cx="4684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Opakujeme různé předložkové vazby: 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162880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enfrente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419872" y="306896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detrás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940152" y="234888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a la </a:t>
            </a:r>
            <a:r>
              <a:rPr lang="cs-CZ" b="1" dirty="0" err="1" smtClean="0">
                <a:solidFill>
                  <a:schemeClr val="bg1"/>
                </a:solidFill>
              </a:rPr>
              <a:t>izquierda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419872" y="234888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encima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940152" y="162880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delante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419872" y="162880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al</a:t>
            </a:r>
            <a:r>
              <a:rPr lang="cs-CZ" b="1" dirty="0" smtClean="0">
                <a:solidFill>
                  <a:schemeClr val="bg1"/>
                </a:solidFill>
              </a:rPr>
              <a:t> lado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899592" y="306896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debajo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899592" y="234888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a la </a:t>
            </a:r>
            <a:r>
              <a:rPr lang="cs-CZ" b="1" dirty="0" err="1" smtClean="0">
                <a:solidFill>
                  <a:schemeClr val="bg1"/>
                </a:solidFill>
              </a:rPr>
              <a:t>derecha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940152" y="306896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al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fondo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63688" y="479715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za</a:t>
            </a:r>
            <a:endParaRPr lang="cs-CZ" b="1" dirty="0"/>
          </a:p>
        </p:txBody>
      </p:sp>
      <p:sp>
        <p:nvSpPr>
          <p:cNvPr id="14" name="Obdélník 13"/>
          <p:cNvSpPr/>
          <p:nvPr/>
        </p:nvSpPr>
        <p:spPr>
          <a:xfrm>
            <a:off x="1763688" y="5373216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pod</a:t>
            </a:r>
            <a:endParaRPr lang="cs-CZ" b="1" dirty="0"/>
          </a:p>
        </p:txBody>
      </p:sp>
      <p:sp>
        <p:nvSpPr>
          <p:cNvPr id="15" name="Obdélník 14"/>
          <p:cNvSpPr/>
          <p:nvPr/>
        </p:nvSpPr>
        <p:spPr>
          <a:xfrm>
            <a:off x="3635896" y="4797152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před</a:t>
            </a:r>
            <a:endParaRPr lang="cs-CZ" b="1" dirty="0"/>
          </a:p>
        </p:txBody>
      </p:sp>
      <p:sp>
        <p:nvSpPr>
          <p:cNvPr id="16" name="Obdélník 15"/>
          <p:cNvSpPr/>
          <p:nvPr/>
        </p:nvSpPr>
        <p:spPr>
          <a:xfrm>
            <a:off x="1691680" y="4221088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naproti</a:t>
            </a:r>
            <a:endParaRPr lang="cs-CZ" b="1" dirty="0"/>
          </a:p>
        </p:txBody>
      </p:sp>
      <p:sp>
        <p:nvSpPr>
          <p:cNvPr id="17" name="Obdélník 16"/>
          <p:cNvSpPr/>
          <p:nvPr/>
        </p:nvSpPr>
        <p:spPr>
          <a:xfrm>
            <a:off x="5652120" y="4797152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nalevo</a:t>
            </a:r>
            <a:endParaRPr lang="cs-CZ" b="1" dirty="0"/>
          </a:p>
        </p:txBody>
      </p:sp>
      <p:sp>
        <p:nvSpPr>
          <p:cNvPr id="18" name="Obdélník 17"/>
          <p:cNvSpPr/>
          <p:nvPr/>
        </p:nvSpPr>
        <p:spPr>
          <a:xfrm>
            <a:off x="5652120" y="4221088"/>
            <a:ext cx="654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nad</a:t>
            </a:r>
            <a:endParaRPr lang="cs-CZ" b="1" dirty="0"/>
          </a:p>
        </p:txBody>
      </p:sp>
      <p:sp>
        <p:nvSpPr>
          <p:cNvPr id="19" name="Obdélník 18"/>
          <p:cNvSpPr/>
          <p:nvPr/>
        </p:nvSpPr>
        <p:spPr>
          <a:xfrm>
            <a:off x="3635896" y="5373216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vedle</a:t>
            </a:r>
            <a:endParaRPr lang="cs-CZ" b="1" dirty="0"/>
          </a:p>
        </p:txBody>
      </p:sp>
      <p:sp>
        <p:nvSpPr>
          <p:cNvPr id="20" name="Obdélník 19"/>
          <p:cNvSpPr/>
          <p:nvPr/>
        </p:nvSpPr>
        <p:spPr>
          <a:xfrm>
            <a:off x="3563888" y="4221088"/>
            <a:ext cx="1170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napravo</a:t>
            </a:r>
            <a:endParaRPr lang="cs-CZ" b="1" dirty="0"/>
          </a:p>
        </p:txBody>
      </p:sp>
      <p:sp>
        <p:nvSpPr>
          <p:cNvPr id="21" name="Obdélník 20"/>
          <p:cNvSpPr/>
          <p:nvPr/>
        </p:nvSpPr>
        <p:spPr>
          <a:xfrm>
            <a:off x="5580112" y="5373216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na konci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23528" y="692696"/>
            <a:ext cx="8640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2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836712"/>
            <a:ext cx="5633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Intenta</a:t>
            </a:r>
            <a:r>
              <a:rPr lang="cs-CZ" b="1" dirty="0" smtClean="0"/>
              <a:t> </a:t>
            </a:r>
            <a:r>
              <a:rPr lang="cs-CZ" b="1" dirty="0" err="1" smtClean="0"/>
              <a:t>decir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espaňol</a:t>
            </a:r>
            <a:r>
              <a:rPr lang="cs-CZ" b="1" dirty="0" smtClean="0"/>
              <a:t> </a:t>
            </a:r>
            <a:r>
              <a:rPr lang="cs-CZ" b="1" dirty="0" err="1" smtClean="0"/>
              <a:t>estas</a:t>
            </a:r>
            <a:r>
              <a:rPr lang="cs-CZ" b="1" dirty="0" smtClean="0"/>
              <a:t> </a:t>
            </a:r>
            <a:r>
              <a:rPr lang="cs-CZ" b="1" dirty="0" err="1" smtClean="0"/>
              <a:t>cosas</a:t>
            </a:r>
            <a:r>
              <a:rPr lang="cs-CZ" b="1" dirty="0" smtClean="0"/>
              <a:t> </a:t>
            </a:r>
            <a:r>
              <a:rPr lang="cs-CZ" b="1" dirty="0" err="1" smtClean="0"/>
              <a:t>del</a:t>
            </a:r>
            <a:r>
              <a:rPr lang="cs-CZ" b="1" dirty="0" smtClean="0"/>
              <a:t> salón:</a:t>
            </a:r>
            <a:endParaRPr lang="cs-CZ" b="1" dirty="0"/>
          </a:p>
        </p:txBody>
      </p:sp>
      <p:pic>
        <p:nvPicPr>
          <p:cNvPr id="5" name="Obrázek 1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9144000" cy="669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23528" y="692696"/>
            <a:ext cx="8640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2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03648" y="836712"/>
            <a:ext cx="2892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Dónde</a:t>
            </a:r>
            <a:r>
              <a:rPr lang="cs-CZ" b="1" dirty="0" smtClean="0"/>
              <a:t> </a:t>
            </a:r>
            <a:r>
              <a:rPr lang="cs-CZ" b="1" dirty="0" err="1" smtClean="0"/>
              <a:t>están</a:t>
            </a:r>
            <a:r>
              <a:rPr lang="cs-CZ" b="1" dirty="0" smtClean="0"/>
              <a:t> las </a:t>
            </a:r>
            <a:r>
              <a:rPr lang="cs-CZ" b="1" dirty="0" err="1" smtClean="0"/>
              <a:t>cosas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844824"/>
            <a:ext cx="5173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sofá</a:t>
            </a:r>
            <a:r>
              <a:rPr lang="cs-CZ" b="1" dirty="0" smtClean="0"/>
              <a:t> </a:t>
            </a:r>
            <a:r>
              <a:rPr lang="cs-CZ" b="1" dirty="0" err="1" smtClean="0"/>
              <a:t>está</a:t>
            </a:r>
            <a:r>
              <a:rPr lang="cs-CZ" b="1" dirty="0" smtClean="0"/>
              <a:t>                            de la </a:t>
            </a:r>
            <a:r>
              <a:rPr lang="cs-CZ" b="1" dirty="0" err="1" smtClean="0"/>
              <a:t>biblioteca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2348880"/>
            <a:ext cx="476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florero</a:t>
            </a:r>
            <a:r>
              <a:rPr lang="cs-CZ" b="1" dirty="0" smtClean="0"/>
              <a:t> </a:t>
            </a:r>
            <a:r>
              <a:rPr lang="cs-CZ" b="1" dirty="0" err="1" smtClean="0"/>
              <a:t>está</a:t>
            </a:r>
            <a:r>
              <a:rPr lang="cs-CZ" b="1" dirty="0" smtClean="0"/>
              <a:t>                             </a:t>
            </a:r>
            <a:r>
              <a:rPr lang="cs-CZ" b="1" dirty="0" err="1" smtClean="0"/>
              <a:t>del</a:t>
            </a:r>
            <a:r>
              <a:rPr lang="cs-CZ" b="1" dirty="0" smtClean="0"/>
              <a:t> piano.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852936"/>
            <a:ext cx="4923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piano </a:t>
            </a:r>
            <a:r>
              <a:rPr lang="cs-CZ" b="1" dirty="0" err="1" smtClean="0"/>
              <a:t>está</a:t>
            </a:r>
            <a:r>
              <a:rPr lang="cs-CZ" b="1" dirty="0" smtClean="0"/>
              <a:t>                              de la </a:t>
            </a:r>
            <a:r>
              <a:rPr lang="cs-CZ" b="1" dirty="0" err="1" smtClean="0"/>
              <a:t>mesa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3356992"/>
            <a:ext cx="5080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elefante </a:t>
            </a:r>
            <a:r>
              <a:rPr lang="cs-CZ" b="1" dirty="0" err="1" smtClean="0"/>
              <a:t>está</a:t>
            </a:r>
            <a:r>
              <a:rPr lang="cs-CZ" b="1" dirty="0" smtClean="0"/>
              <a:t>                              de la </a:t>
            </a:r>
            <a:r>
              <a:rPr lang="cs-CZ" b="1" dirty="0" err="1" smtClean="0"/>
              <a:t>mesa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3861048"/>
            <a:ext cx="5593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Los </a:t>
            </a:r>
            <a:r>
              <a:rPr lang="cs-CZ" b="1" dirty="0" err="1" smtClean="0"/>
              <a:t>libros</a:t>
            </a:r>
            <a:r>
              <a:rPr lang="cs-CZ" b="1" dirty="0" smtClean="0"/>
              <a:t> </a:t>
            </a:r>
            <a:r>
              <a:rPr lang="cs-CZ" b="1" dirty="0" err="1" smtClean="0"/>
              <a:t>están</a:t>
            </a:r>
            <a:r>
              <a:rPr lang="cs-CZ" b="1" dirty="0" smtClean="0"/>
              <a:t>                           de la </a:t>
            </a:r>
            <a:r>
              <a:rPr lang="cs-CZ" b="1" dirty="0" err="1" smtClean="0"/>
              <a:t>biblioteca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4365104"/>
            <a:ext cx="4883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cuadro</a:t>
            </a:r>
            <a:r>
              <a:rPr lang="cs-CZ" b="1" dirty="0" smtClean="0"/>
              <a:t> </a:t>
            </a:r>
            <a:r>
              <a:rPr lang="cs-CZ" b="1" dirty="0" err="1" smtClean="0"/>
              <a:t>está</a:t>
            </a:r>
            <a:r>
              <a:rPr lang="cs-CZ" b="1" dirty="0" smtClean="0"/>
              <a:t>                            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hogar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67544" y="4869160"/>
            <a:ext cx="5073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Las </a:t>
            </a:r>
            <a:r>
              <a:rPr lang="cs-CZ" b="1" dirty="0" err="1" smtClean="0"/>
              <a:t>tazas</a:t>
            </a:r>
            <a:r>
              <a:rPr lang="cs-CZ" b="1" dirty="0" smtClean="0"/>
              <a:t> </a:t>
            </a:r>
            <a:r>
              <a:rPr lang="cs-CZ" b="1" dirty="0" err="1" smtClean="0"/>
              <a:t>están</a:t>
            </a:r>
            <a:r>
              <a:rPr lang="cs-CZ" b="1" dirty="0" smtClean="0"/>
              <a:t>                           de la </a:t>
            </a:r>
            <a:r>
              <a:rPr lang="cs-CZ" b="1" dirty="0" err="1" smtClean="0"/>
              <a:t>revista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7544" y="5373216"/>
            <a:ext cx="5426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televisor </a:t>
            </a:r>
            <a:r>
              <a:rPr lang="cs-CZ" b="1" dirty="0" err="1" smtClean="0"/>
              <a:t>está</a:t>
            </a:r>
            <a:r>
              <a:rPr lang="cs-CZ" b="1" dirty="0" smtClean="0"/>
              <a:t>                            de la </a:t>
            </a:r>
            <a:r>
              <a:rPr lang="cs-CZ" b="1" dirty="0" err="1" smtClean="0"/>
              <a:t>ventana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5877272"/>
            <a:ext cx="5091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La </a:t>
            </a:r>
            <a:r>
              <a:rPr lang="cs-CZ" b="1" dirty="0" err="1" smtClean="0"/>
              <a:t>alfombra</a:t>
            </a:r>
            <a:r>
              <a:rPr lang="cs-CZ" b="1" dirty="0" smtClean="0"/>
              <a:t> </a:t>
            </a:r>
            <a:r>
              <a:rPr lang="cs-CZ" b="1" dirty="0" err="1" smtClean="0"/>
              <a:t>está</a:t>
            </a:r>
            <a:r>
              <a:rPr lang="cs-CZ" b="1" dirty="0" smtClean="0"/>
              <a:t>                           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hogar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1979712" y="1844824"/>
            <a:ext cx="144016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delante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2267744" y="2348880"/>
            <a:ext cx="151216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encima</a:t>
            </a:r>
            <a:endParaRPr lang="cs-CZ" dirty="0"/>
          </a:p>
        </p:txBody>
      </p:sp>
      <p:sp>
        <p:nvSpPr>
          <p:cNvPr id="15" name="Zaoblený obdélník 14"/>
          <p:cNvSpPr/>
          <p:nvPr/>
        </p:nvSpPr>
        <p:spPr>
          <a:xfrm>
            <a:off x="2195736" y="2852936"/>
            <a:ext cx="144016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enfrente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2411760" y="3356992"/>
            <a:ext cx="144016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delante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2483768" y="3861048"/>
            <a:ext cx="144016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dentro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2339752" y="4365104"/>
            <a:ext cx="144016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encima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2411760" y="4869160"/>
            <a:ext cx="144016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al</a:t>
            </a:r>
            <a:r>
              <a:rPr lang="cs-CZ" b="1" dirty="0" smtClean="0">
                <a:solidFill>
                  <a:srgbClr val="FFFF00"/>
                </a:solidFill>
              </a:rPr>
              <a:t> lado</a:t>
            </a:r>
            <a:endParaRPr lang="cs-CZ" dirty="0"/>
          </a:p>
        </p:txBody>
      </p:sp>
      <p:sp>
        <p:nvSpPr>
          <p:cNvPr id="20" name="Zaoblený obdélník 19"/>
          <p:cNvSpPr/>
          <p:nvPr/>
        </p:nvSpPr>
        <p:spPr>
          <a:xfrm>
            <a:off x="2555776" y="5373216"/>
            <a:ext cx="144016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debajo</a:t>
            </a:r>
            <a:endParaRPr lang="cs-CZ" dirty="0"/>
          </a:p>
        </p:txBody>
      </p:sp>
      <p:sp>
        <p:nvSpPr>
          <p:cNvPr id="21" name="Zaoblený obdélník 20"/>
          <p:cNvSpPr/>
          <p:nvPr/>
        </p:nvSpPr>
        <p:spPr>
          <a:xfrm>
            <a:off x="2699792" y="5877272"/>
            <a:ext cx="144016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debajo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843808" y="620688"/>
            <a:ext cx="30243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Zdroje</a:t>
            </a:r>
            <a:endParaRPr lang="cs-CZ" sz="2400" b="1" dirty="0"/>
          </a:p>
        </p:txBody>
      </p:sp>
      <p:sp>
        <p:nvSpPr>
          <p:cNvPr id="3" name="Obdélník 2"/>
          <p:cNvSpPr/>
          <p:nvPr/>
        </p:nvSpPr>
        <p:spPr>
          <a:xfrm>
            <a:off x="539552" y="1772816"/>
            <a:ext cx="835292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ENCINAR, Á. </a:t>
            </a:r>
            <a:r>
              <a:rPr lang="cs-CZ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Uso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interactivo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vocabulario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7.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reimp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1.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Madrid :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Edelsa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2000. ISBN 978-84-7711-550-2.</a:t>
            </a:r>
            <a:endParaRPr lang="cs-CZ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26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321</TotalTime>
  <Words>321</Words>
  <Application>Microsoft Office PowerPoint</Application>
  <PresentationFormat>Předvádění na obrazovce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Urbanistický</vt:lpstr>
      <vt:lpstr>La vivienda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smoldasova</dc:creator>
  <cp:lastModifiedBy>SGO D</cp:lastModifiedBy>
  <cp:revision>34</cp:revision>
  <dcterms:created xsi:type="dcterms:W3CDTF">2013-07-02T07:09:44Z</dcterms:created>
  <dcterms:modified xsi:type="dcterms:W3CDTF">2014-04-03T05:56:37Z</dcterms:modified>
</cp:coreProperties>
</file>