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6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C6CFA4-59AC-47F6-BBF5-6AB6FE791950}" type="datetimeFigureOut">
              <a:rPr lang="cs-CZ" smtClean="0"/>
              <a:pPr/>
              <a:t>19. 5. 2014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B32F2C-D2B3-4081-B939-B35F0C08F2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2000.com/spain/costa-de-cantabria/1altamira.html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hyperlink" Target="http://es.wikipedia.org/wiki/Barranco_de_la_Valltort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Dama_de_Elch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2000.com/spain/primer/1tartess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2708920"/>
            <a:ext cx="6172200" cy="797474"/>
          </a:xfrm>
        </p:spPr>
        <p:txBody>
          <a:bodyPr/>
          <a:lstStyle/>
          <a:p>
            <a:r>
              <a:rPr lang="cs-CZ" dirty="0" err="1" smtClean="0"/>
              <a:t>Historia</a:t>
            </a:r>
            <a:r>
              <a:rPr lang="cs-CZ" dirty="0" smtClean="0"/>
              <a:t> de </a:t>
            </a:r>
            <a:r>
              <a:rPr lang="cs-CZ" dirty="0" err="1" smtClean="0"/>
              <a:t>Espaňa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645024"/>
            <a:ext cx="6172200" cy="1371600"/>
          </a:xfrm>
        </p:spPr>
        <p:txBody>
          <a:bodyPr/>
          <a:lstStyle/>
          <a:p>
            <a:r>
              <a:rPr lang="cs-CZ" dirty="0" err="1" smtClean="0"/>
              <a:t>Desde</a:t>
            </a:r>
            <a:r>
              <a:rPr lang="cs-CZ" dirty="0" smtClean="0"/>
              <a:t> las </a:t>
            </a:r>
            <a:r>
              <a:rPr lang="cs-CZ" dirty="0" err="1" smtClean="0"/>
              <a:t>primeras</a:t>
            </a:r>
            <a:r>
              <a:rPr lang="cs-CZ" dirty="0" smtClean="0"/>
              <a:t> </a:t>
            </a:r>
            <a:r>
              <a:rPr lang="cs-CZ" dirty="0" err="1" smtClean="0"/>
              <a:t>civilizaciones</a:t>
            </a:r>
            <a:r>
              <a:rPr lang="cs-CZ" dirty="0" smtClean="0"/>
              <a:t> </a:t>
            </a:r>
            <a:r>
              <a:rPr lang="cs-CZ" dirty="0" err="1" smtClean="0"/>
              <a:t>hasta</a:t>
            </a:r>
            <a:r>
              <a:rPr lang="cs-CZ" dirty="0" smtClean="0"/>
              <a:t> la </a:t>
            </a:r>
            <a:r>
              <a:rPr lang="cs-CZ" dirty="0" err="1" smtClean="0"/>
              <a:t>Espaňa</a:t>
            </a:r>
            <a:r>
              <a:rPr lang="cs-CZ" dirty="0" smtClean="0"/>
              <a:t> </a:t>
            </a:r>
            <a:r>
              <a:rPr lang="cs-CZ" dirty="0" err="1" smtClean="0"/>
              <a:t>romana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755576" y="5301208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>
            <a:hlinkClick r:id="rId2" action="ppaction://hlinksldjump"/>
          </p:cNvPr>
          <p:cNvSpPr/>
          <p:nvPr/>
        </p:nvSpPr>
        <p:spPr>
          <a:xfrm>
            <a:off x="630153" y="428604"/>
            <a:ext cx="2714644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30 000 – 50 000 AC</a:t>
            </a:r>
            <a:endParaRPr lang="cs-CZ" b="1" dirty="0"/>
          </a:p>
        </p:txBody>
      </p:sp>
      <p:sp>
        <p:nvSpPr>
          <p:cNvPr id="3" name="Obdélník se zakulaceným příčným rohem 2">
            <a:hlinkClick r:id="rId3" action="ppaction://hlinksldjump"/>
          </p:cNvPr>
          <p:cNvSpPr/>
          <p:nvPr/>
        </p:nvSpPr>
        <p:spPr>
          <a:xfrm>
            <a:off x="611560" y="1500174"/>
            <a:ext cx="2714644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3000 - 500 AC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3569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Estas</a:t>
            </a:r>
            <a:r>
              <a:rPr lang="cs-CZ" sz="2400" dirty="0" smtClean="0"/>
              <a:t> </a:t>
            </a:r>
            <a:r>
              <a:rPr lang="cs-CZ" sz="2400" dirty="0" err="1" smtClean="0"/>
              <a:t>fechas</a:t>
            </a:r>
            <a:r>
              <a:rPr lang="cs-CZ" sz="2400" dirty="0" smtClean="0"/>
              <a:t> se </a:t>
            </a:r>
            <a:r>
              <a:rPr lang="cs-CZ" sz="2400" dirty="0" err="1" smtClean="0"/>
              <a:t>refieren</a:t>
            </a:r>
            <a:r>
              <a:rPr lang="cs-CZ" sz="2400" dirty="0" smtClean="0"/>
              <a:t> a la </a:t>
            </a:r>
            <a:r>
              <a:rPr lang="cs-CZ" sz="2400" dirty="0" err="1" smtClean="0"/>
              <a:t>llegada</a:t>
            </a:r>
            <a:r>
              <a:rPr lang="cs-CZ" sz="2400" dirty="0" smtClean="0"/>
              <a:t> y </a:t>
            </a:r>
            <a:r>
              <a:rPr lang="cs-CZ" sz="2400" dirty="0" err="1" smtClean="0"/>
              <a:t>permanecencia</a:t>
            </a:r>
            <a:r>
              <a:rPr lang="cs-CZ" sz="2400" dirty="0" smtClean="0"/>
              <a:t> de </a:t>
            </a:r>
            <a:r>
              <a:rPr lang="cs-CZ" sz="2400" dirty="0" err="1" smtClean="0"/>
              <a:t>diferentes</a:t>
            </a:r>
            <a:r>
              <a:rPr lang="cs-CZ" sz="2400" dirty="0" smtClean="0"/>
              <a:t> </a:t>
            </a:r>
            <a:r>
              <a:rPr lang="cs-CZ" sz="2400" dirty="0" err="1" smtClean="0"/>
              <a:t>pueblos</a:t>
            </a:r>
            <a:r>
              <a:rPr lang="cs-CZ" sz="2400" dirty="0" smtClean="0"/>
              <a:t> y </a:t>
            </a:r>
            <a:r>
              <a:rPr lang="cs-CZ" sz="2400" dirty="0" err="1" smtClean="0"/>
              <a:t>culturas</a:t>
            </a:r>
            <a:r>
              <a:rPr lang="cs-CZ" sz="2400" dirty="0" smtClean="0"/>
              <a:t> </a:t>
            </a:r>
            <a:r>
              <a:rPr lang="cs-CZ" sz="2400" dirty="0" err="1" smtClean="0"/>
              <a:t>en</a:t>
            </a:r>
            <a:r>
              <a:rPr lang="cs-CZ" sz="2400" dirty="0" smtClean="0"/>
              <a:t> </a:t>
            </a:r>
            <a:r>
              <a:rPr lang="cs-CZ" sz="2400" dirty="0" err="1" smtClean="0"/>
              <a:t>el</a:t>
            </a:r>
            <a:r>
              <a:rPr lang="cs-CZ" sz="2400" dirty="0" smtClean="0"/>
              <a:t> </a:t>
            </a:r>
            <a:r>
              <a:rPr lang="cs-CZ" sz="2400" dirty="0" err="1" smtClean="0"/>
              <a:t>territorio</a:t>
            </a:r>
            <a:r>
              <a:rPr lang="cs-CZ" sz="2400" dirty="0" smtClean="0"/>
              <a:t> </a:t>
            </a:r>
            <a:r>
              <a:rPr lang="cs-CZ" sz="2400" dirty="0" err="1" smtClean="0"/>
              <a:t>que</a:t>
            </a:r>
            <a:r>
              <a:rPr lang="cs-CZ" sz="2400" dirty="0" smtClean="0"/>
              <a:t> </a:t>
            </a:r>
            <a:r>
              <a:rPr lang="cs-CZ" sz="2400" dirty="0" err="1" smtClean="0"/>
              <a:t>hoy</a:t>
            </a:r>
            <a:r>
              <a:rPr lang="cs-CZ" sz="2400" dirty="0" smtClean="0"/>
              <a:t> </a:t>
            </a:r>
            <a:r>
              <a:rPr lang="cs-CZ" sz="2400" dirty="0" err="1" smtClean="0"/>
              <a:t>llamamos</a:t>
            </a:r>
            <a:r>
              <a:rPr lang="cs-CZ" sz="2400" dirty="0" smtClean="0"/>
              <a:t> </a:t>
            </a:r>
            <a:r>
              <a:rPr lang="cs-CZ" sz="2400" dirty="0" err="1" smtClean="0"/>
              <a:t>Espaňa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Obdélník se zakulaceným příčným rohem 6"/>
          <p:cNvSpPr/>
          <p:nvPr/>
        </p:nvSpPr>
        <p:spPr>
          <a:xfrm>
            <a:off x="2987824" y="5517232"/>
            <a:ext cx="2714644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TEST</a:t>
            </a:r>
            <a:endParaRPr lang="cs-CZ" b="1" dirty="0"/>
          </a:p>
        </p:txBody>
      </p:sp>
      <p:sp>
        <p:nvSpPr>
          <p:cNvPr id="8" name="Obdélník se zakulaceným příčným rohem 7">
            <a:hlinkClick r:id="rId2" action="ppaction://hlinksldjump"/>
          </p:cNvPr>
          <p:cNvSpPr/>
          <p:nvPr/>
        </p:nvSpPr>
        <p:spPr>
          <a:xfrm>
            <a:off x="636779" y="2492896"/>
            <a:ext cx="2714644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1104 – 206 AC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28860" y="42860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LA </a:t>
            </a:r>
            <a:r>
              <a:rPr lang="cs-CZ" sz="2800" b="1" dirty="0"/>
              <a:t>P</a:t>
            </a:r>
            <a:r>
              <a:rPr lang="cs-CZ" sz="2800" b="1" dirty="0" smtClean="0"/>
              <a:t>REHISTORIA</a:t>
            </a:r>
            <a:endParaRPr lang="cs-CZ" sz="2800" b="1" dirty="0"/>
          </a:p>
        </p:txBody>
      </p:sp>
      <p:sp>
        <p:nvSpPr>
          <p:cNvPr id="3" name="Elipsa 2">
            <a:hlinkClick r:id="rId2" action="ppaction://hlinksldjump"/>
          </p:cNvPr>
          <p:cNvSpPr/>
          <p:nvPr/>
        </p:nvSpPr>
        <p:spPr>
          <a:xfrm>
            <a:off x="571472" y="1000108"/>
            <a:ext cx="2500330" cy="12144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Fue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período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largo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85720" y="2357430"/>
            <a:ext cx="3429024" cy="13573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Pequeňos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grupos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cazadores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circulaban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zona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500034" y="3929066"/>
            <a:ext cx="3143272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conoce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 vida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hombre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prehistórico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gracias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los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yacimientos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arqueológicos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Přímá spojovací šipka 10"/>
          <p:cNvCxnSpPr/>
          <p:nvPr/>
        </p:nvCxnSpPr>
        <p:spPr>
          <a:xfrm flipV="1">
            <a:off x="3571868" y="3857628"/>
            <a:ext cx="185738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aoblený obdélník 12">
            <a:hlinkClick r:id="rId3"/>
          </p:cNvPr>
          <p:cNvSpPr/>
          <p:nvPr/>
        </p:nvSpPr>
        <p:spPr>
          <a:xfrm>
            <a:off x="5643570" y="3500438"/>
            <a:ext cx="3104894" cy="64294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Cueva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Altamira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@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3643306" y="5286388"/>
            <a:ext cx="185738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15">
            <a:hlinkClick r:id="rId4"/>
          </p:cNvPr>
          <p:cNvSpPr/>
          <p:nvPr/>
        </p:nvSpPr>
        <p:spPr>
          <a:xfrm>
            <a:off x="5572132" y="5143512"/>
            <a:ext cx="2928958" cy="85725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Barranco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Valltorta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@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Popisek se šipkou doprava 20">
            <a:hlinkClick r:id="rId5" action="ppaction://hlinksldjump"/>
          </p:cNvPr>
          <p:cNvSpPr/>
          <p:nvPr/>
        </p:nvSpPr>
        <p:spPr>
          <a:xfrm>
            <a:off x="5143504" y="4286256"/>
            <a:ext cx="3071834" cy="642942"/>
          </a:xfrm>
          <a:prstGeom prst="rightArrow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Más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3" grpId="0" animBg="1"/>
      <p:bldP spid="16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42860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Pinturas</a:t>
            </a:r>
            <a:r>
              <a:rPr lang="cs-CZ" sz="2400" dirty="0" smtClean="0"/>
              <a:t> </a:t>
            </a:r>
            <a:r>
              <a:rPr lang="cs-CZ" sz="2400" dirty="0" err="1" smtClean="0"/>
              <a:t>rupestres</a:t>
            </a:r>
            <a:r>
              <a:rPr lang="cs-CZ" sz="2400" dirty="0" smtClean="0"/>
              <a:t> </a:t>
            </a:r>
            <a:r>
              <a:rPr lang="cs-CZ" sz="2400" dirty="0" err="1" smtClean="0"/>
              <a:t>expresan</a:t>
            </a:r>
            <a:r>
              <a:rPr lang="cs-CZ" sz="2400" dirty="0" smtClean="0"/>
              <a:t> </a:t>
            </a:r>
            <a:r>
              <a:rPr lang="cs-CZ" sz="2400" dirty="0" err="1" smtClean="0"/>
              <a:t>dos</a:t>
            </a:r>
            <a:r>
              <a:rPr lang="cs-CZ" sz="2400" dirty="0" smtClean="0"/>
              <a:t> </a:t>
            </a:r>
            <a:r>
              <a:rPr lang="cs-CZ" sz="2400" dirty="0" err="1" smtClean="0"/>
              <a:t>modalidades</a:t>
            </a:r>
            <a:r>
              <a:rPr lang="cs-CZ" sz="2400" dirty="0" smtClean="0"/>
              <a:t>:</a:t>
            </a:r>
          </a:p>
        </p:txBody>
      </p:sp>
      <p:sp>
        <p:nvSpPr>
          <p:cNvPr id="3" name="Obousměrná vodorovná šipka 2"/>
          <p:cNvSpPr/>
          <p:nvPr/>
        </p:nvSpPr>
        <p:spPr>
          <a:xfrm>
            <a:off x="3500430" y="2428868"/>
            <a:ext cx="1857388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7158" y="1142984"/>
            <a:ext cx="4297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dirty="0" smtClean="0"/>
              <a:t>El </a:t>
            </a:r>
            <a:r>
              <a:rPr lang="cs-CZ" sz="2400" dirty="0" err="1" smtClean="0"/>
              <a:t>ritual</a:t>
            </a:r>
            <a:r>
              <a:rPr lang="cs-CZ" sz="2400" dirty="0" smtClean="0"/>
              <a:t> </a:t>
            </a:r>
            <a:r>
              <a:rPr lang="cs-CZ" sz="2400" dirty="0" err="1" smtClean="0"/>
              <a:t>mágico</a:t>
            </a:r>
            <a:r>
              <a:rPr lang="cs-CZ" sz="2400" dirty="0" smtClean="0"/>
              <a:t> de </a:t>
            </a:r>
            <a:r>
              <a:rPr lang="cs-CZ" sz="2400" dirty="0" err="1" smtClean="0"/>
              <a:t>pintar</a:t>
            </a:r>
            <a:r>
              <a:rPr lang="cs-CZ" sz="2400" dirty="0" smtClean="0"/>
              <a:t> </a:t>
            </a:r>
          </a:p>
          <a:p>
            <a:pPr marL="342900" indent="-342900"/>
            <a:r>
              <a:rPr lang="cs-CZ" sz="2400" dirty="0"/>
              <a:t> </a:t>
            </a:r>
            <a:r>
              <a:rPr lang="cs-CZ" sz="2400" dirty="0" smtClean="0"/>
              <a:t>    los </a:t>
            </a:r>
            <a:r>
              <a:rPr lang="cs-CZ" sz="2400" dirty="0" err="1" smtClean="0"/>
              <a:t>animales</a:t>
            </a:r>
            <a:r>
              <a:rPr lang="cs-CZ" sz="2400" dirty="0" smtClean="0"/>
              <a:t> „</a:t>
            </a:r>
            <a:r>
              <a:rPr lang="cs-CZ" sz="2400" dirty="0" err="1" smtClean="0"/>
              <a:t>aseguraba</a:t>
            </a:r>
            <a:r>
              <a:rPr lang="cs-CZ" sz="2400" dirty="0" smtClean="0"/>
              <a:t>“ </a:t>
            </a:r>
          </a:p>
          <a:p>
            <a:pPr marL="342900" indent="-342900"/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err="1" smtClean="0"/>
              <a:t>una</a:t>
            </a:r>
            <a:r>
              <a:rPr lang="cs-CZ" sz="2400" dirty="0" smtClean="0"/>
              <a:t> </a:t>
            </a:r>
            <a:r>
              <a:rPr lang="cs-CZ" sz="2400" dirty="0" err="1" smtClean="0"/>
              <a:t>buena</a:t>
            </a:r>
            <a:r>
              <a:rPr lang="cs-CZ" sz="2400" dirty="0" smtClean="0"/>
              <a:t> </a:t>
            </a:r>
            <a:r>
              <a:rPr lang="cs-CZ" sz="2400" dirty="0" err="1" smtClean="0"/>
              <a:t>caza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57752" y="1142984"/>
            <a:ext cx="3637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2. </a:t>
            </a:r>
            <a:r>
              <a:rPr lang="cs-CZ" sz="2400" dirty="0" err="1" smtClean="0"/>
              <a:t>Plantear</a:t>
            </a:r>
            <a:r>
              <a:rPr lang="cs-CZ" sz="2400" dirty="0" smtClean="0"/>
              <a:t> la </a:t>
            </a:r>
            <a:r>
              <a:rPr lang="cs-CZ" sz="2400" dirty="0" err="1" smtClean="0"/>
              <a:t>estrategia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de la </a:t>
            </a:r>
            <a:r>
              <a:rPr lang="cs-CZ" sz="2400" dirty="0" err="1" smtClean="0"/>
              <a:t>caza</a:t>
            </a:r>
            <a:r>
              <a:rPr lang="cs-CZ" sz="2400" dirty="0" smtClean="0"/>
              <a:t> 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857488" y="3286124"/>
            <a:ext cx="314327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Rasgos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típicos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428596" y="3071810"/>
            <a:ext cx="1857388" cy="92869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detalles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428596" y="4214818"/>
            <a:ext cx="2071702" cy="128588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método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polícrono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más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colores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6357950" y="3000372"/>
            <a:ext cx="2143140" cy="100013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muy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esquemático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429388" y="4143380"/>
            <a:ext cx="2071702" cy="135732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método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monócrono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unicolor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Popisek se šipkou dolů 10">
            <a:hlinkClick r:id="rId2" action="ppaction://hlinksldjump"/>
          </p:cNvPr>
          <p:cNvSpPr/>
          <p:nvPr/>
        </p:nvSpPr>
        <p:spPr>
          <a:xfrm>
            <a:off x="3786182" y="5429264"/>
            <a:ext cx="1500198" cy="928694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Ir a </a:t>
            </a:r>
            <a:r>
              <a:rPr lang="cs-CZ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menú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43808" y="285728"/>
            <a:ext cx="2299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IBERIA</a:t>
            </a:r>
            <a:endParaRPr lang="cs-CZ" sz="3200" b="1" dirty="0"/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51845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>
            <a:hlinkClick r:id="rId3" action="ppaction://hlinksldjump"/>
          </p:cNvPr>
          <p:cNvSpPr/>
          <p:nvPr/>
        </p:nvSpPr>
        <p:spPr>
          <a:xfrm>
            <a:off x="5292080" y="4293096"/>
            <a:ext cx="3240360" cy="129614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5000– 3000 AC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Los </a:t>
            </a:r>
            <a:r>
              <a:rPr lang="cs-CZ" sz="2800" b="1" dirty="0" err="1" smtClean="0">
                <a:solidFill>
                  <a:schemeClr val="tx1"/>
                </a:solidFill>
              </a:rPr>
              <a:t>íberos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5" name="Šipka doprava se zářezem 4"/>
          <p:cNvSpPr/>
          <p:nvPr/>
        </p:nvSpPr>
        <p:spPr>
          <a:xfrm rot="12821120">
            <a:off x="3306269" y="3725589"/>
            <a:ext cx="1872208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>
            <a:hlinkClick r:id="rId4" action="ppaction://hlinksldjump"/>
          </p:cNvPr>
          <p:cNvSpPr/>
          <p:nvPr/>
        </p:nvSpPr>
        <p:spPr>
          <a:xfrm>
            <a:off x="5220072" y="548680"/>
            <a:ext cx="3240360" cy="129614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IX – VII AC</a:t>
            </a:r>
          </a:p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Los </a:t>
            </a:r>
            <a:r>
              <a:rPr lang="cs-CZ" sz="2800" b="1" dirty="0" err="1" smtClean="0">
                <a:solidFill>
                  <a:schemeClr val="tx1"/>
                </a:solidFill>
              </a:rPr>
              <a:t>celtas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9" name="Šipka doprava se zářezem 8"/>
          <p:cNvSpPr/>
          <p:nvPr/>
        </p:nvSpPr>
        <p:spPr>
          <a:xfrm rot="8362380">
            <a:off x="3282978" y="1405431"/>
            <a:ext cx="1872208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eva 9"/>
          <p:cNvSpPr/>
          <p:nvPr/>
        </p:nvSpPr>
        <p:spPr>
          <a:xfrm>
            <a:off x="2339752" y="2204864"/>
            <a:ext cx="1080120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eva 10"/>
          <p:cNvSpPr/>
          <p:nvPr/>
        </p:nvSpPr>
        <p:spPr>
          <a:xfrm rot="20028643">
            <a:off x="2627784" y="3573016"/>
            <a:ext cx="792088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91680" y="2708920"/>
            <a:ext cx="1728192" cy="792089"/>
          </a:xfrm>
          <a:prstGeom prst="rect">
            <a:avLst/>
          </a:prstGeom>
          <a:noFill/>
          <a:ln w="0" algn="ctr">
            <a:noFill/>
            <a:round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1763688" y="292494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Los </a:t>
            </a:r>
            <a:r>
              <a:rPr lang="cs-CZ" dirty="0" err="1" smtClean="0"/>
              <a:t>celtíberos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8245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 Los </a:t>
            </a:r>
            <a:r>
              <a:rPr lang="cs-CZ" sz="2800" b="1" dirty="0" err="1" smtClean="0"/>
              <a:t>íberos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eran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pueblos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diferenciados</a:t>
            </a:r>
            <a:r>
              <a:rPr lang="cs-CZ" sz="2800" b="1" dirty="0" smtClean="0"/>
              <a:t> </a:t>
            </a:r>
          </a:p>
          <a:p>
            <a:r>
              <a:rPr lang="cs-CZ" sz="2800" b="1" dirty="0" smtClean="0"/>
              <a:t> </a:t>
            </a:r>
            <a:r>
              <a:rPr lang="cs-CZ" sz="2800" b="1" dirty="0" err="1" smtClean="0"/>
              <a:t>que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llegaron</a:t>
            </a:r>
            <a:r>
              <a:rPr lang="cs-CZ" sz="2800" b="1" dirty="0" smtClean="0"/>
              <a:t> a la </a:t>
            </a:r>
            <a:r>
              <a:rPr lang="cs-CZ" sz="2800" b="1" dirty="0" err="1" smtClean="0"/>
              <a:t>península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desde</a:t>
            </a:r>
            <a:r>
              <a:rPr lang="cs-CZ" sz="2800" b="1" dirty="0" smtClean="0"/>
              <a:t> </a:t>
            </a:r>
          </a:p>
          <a:p>
            <a:r>
              <a:rPr lang="cs-CZ" sz="2800" b="1" dirty="0" smtClean="0"/>
              <a:t> </a:t>
            </a:r>
            <a:r>
              <a:rPr lang="cs-CZ" sz="2800" b="1" dirty="0" err="1" smtClean="0"/>
              <a:t>diferentes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localidades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Mediterráneo</a:t>
            </a:r>
            <a:r>
              <a:rPr lang="cs-CZ" sz="2800" b="1" dirty="0" smtClean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2276872"/>
            <a:ext cx="5905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 - Se </a:t>
            </a:r>
            <a:r>
              <a:rPr lang="cs-CZ" sz="2800" b="1" dirty="0" err="1" smtClean="0"/>
              <a:t>asentaron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sur</a:t>
            </a:r>
            <a:r>
              <a:rPr lang="cs-CZ" sz="2800" b="1" dirty="0" smtClean="0"/>
              <a:t> y </a:t>
            </a:r>
            <a:r>
              <a:rPr lang="cs-CZ" sz="2800" b="1" dirty="0" err="1" smtClean="0"/>
              <a:t>este</a:t>
            </a:r>
            <a:r>
              <a:rPr lang="cs-CZ" sz="2800" b="1" dirty="0" smtClean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3356992"/>
            <a:ext cx="8125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 La </a:t>
            </a:r>
            <a:r>
              <a:rPr lang="cs-CZ" sz="2800" b="1" dirty="0" err="1" smtClean="0"/>
              <a:t>más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conocida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civilización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que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crearon</a:t>
            </a:r>
            <a:endParaRPr lang="cs-CZ" sz="2800" b="1" dirty="0" smtClean="0"/>
          </a:p>
          <a:p>
            <a:r>
              <a:rPr lang="cs-CZ" sz="2800" b="1" dirty="0" smtClean="0"/>
              <a:t>es la de </a:t>
            </a:r>
            <a:r>
              <a:rPr lang="cs-CZ" sz="2800" b="1" dirty="0" smtClean="0">
                <a:solidFill>
                  <a:srgbClr val="C00000"/>
                </a:solidFill>
                <a:hlinkClick r:id="rId2" action="ppaction://hlinksldjump"/>
              </a:rPr>
              <a:t>Tartessos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65313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centro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formaban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alianzas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con</a:t>
            </a:r>
            <a:r>
              <a:rPr lang="cs-CZ" sz="2800" b="1" dirty="0" smtClean="0"/>
              <a:t> los </a:t>
            </a:r>
            <a:r>
              <a:rPr lang="cs-CZ" sz="2800" b="1" dirty="0" err="1" smtClean="0"/>
              <a:t>celtas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creando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nuevos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pueblos</a:t>
            </a:r>
            <a:r>
              <a:rPr lang="cs-CZ" sz="2800" b="1" dirty="0" smtClean="0"/>
              <a:t> „</a:t>
            </a:r>
            <a:r>
              <a:rPr lang="cs-CZ" sz="2800" b="1" dirty="0" err="1" smtClean="0"/>
              <a:t>celtíberos</a:t>
            </a:r>
            <a:r>
              <a:rPr lang="cs-CZ" sz="2800" b="1" dirty="0" smtClean="0"/>
              <a:t>“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e zakulaceným příčným rohem 1"/>
          <p:cNvSpPr/>
          <p:nvPr/>
        </p:nvSpPr>
        <p:spPr>
          <a:xfrm>
            <a:off x="2411760" y="404664"/>
            <a:ext cx="2714644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La </a:t>
            </a:r>
            <a:r>
              <a:rPr lang="cs-CZ" b="1" dirty="0" err="1" smtClean="0"/>
              <a:t>Dama</a:t>
            </a:r>
            <a:r>
              <a:rPr lang="cs-CZ" b="1" dirty="0" smtClean="0"/>
              <a:t> de </a:t>
            </a:r>
            <a:r>
              <a:rPr lang="cs-CZ" b="1" dirty="0" err="1" smtClean="0"/>
              <a:t>Elche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8835" y="1541983"/>
            <a:ext cx="878638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Es el busto de la </a:t>
            </a:r>
            <a:r>
              <a:rPr lang="cs-CZ" sz="2400" b="1" dirty="0" err="1" smtClean="0"/>
              <a:t>cultura</a:t>
            </a:r>
            <a:r>
              <a:rPr lang="cs-CZ" sz="2400" b="1" dirty="0" smtClean="0"/>
              <a:t>                       de </a:t>
            </a:r>
            <a:r>
              <a:rPr lang="cs-CZ" sz="2400" b="1" dirty="0" err="1" smtClean="0"/>
              <a:t>piedra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caliza</a:t>
            </a:r>
            <a:endParaRPr lang="cs-CZ" sz="2400" b="1" dirty="0" smtClean="0"/>
          </a:p>
          <a:p>
            <a:r>
              <a:rPr lang="cs-CZ" sz="2400" b="1" dirty="0" err="1" smtClean="0"/>
              <a:t>que</a:t>
            </a:r>
            <a:r>
              <a:rPr lang="cs-CZ" sz="2400" b="1" dirty="0" smtClean="0"/>
              <a:t> se data </a:t>
            </a:r>
            <a:r>
              <a:rPr lang="cs-CZ" sz="2400" b="1" dirty="0" err="1" smtClean="0"/>
              <a:t>entre</a:t>
            </a:r>
            <a:r>
              <a:rPr lang="cs-CZ" sz="2400" b="1" dirty="0" smtClean="0"/>
              <a:t> los </a:t>
            </a:r>
            <a:r>
              <a:rPr lang="cs-CZ" sz="2400" b="1" dirty="0" err="1" smtClean="0"/>
              <a:t>siglos</a:t>
            </a:r>
            <a:r>
              <a:rPr lang="cs-CZ" sz="2400" b="1" dirty="0" smtClean="0"/>
              <a:t>                     . Es de </a:t>
            </a:r>
            <a:r>
              <a:rPr lang="cs-CZ" sz="2400" b="1" dirty="0" err="1" smtClean="0"/>
              <a:t>carácter</a:t>
            </a:r>
            <a:endParaRPr lang="cs-CZ" sz="24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          . </a:t>
            </a:r>
          </a:p>
          <a:p>
            <a:endParaRPr lang="cs-CZ" sz="2400" b="1" dirty="0"/>
          </a:p>
          <a:p>
            <a:r>
              <a:rPr lang="cs-CZ" sz="2400" b="1" dirty="0" smtClean="0"/>
              <a:t>Es </a:t>
            </a:r>
            <a:r>
              <a:rPr lang="cs-CZ" sz="2400" b="1" dirty="0" err="1" smtClean="0"/>
              <a:t>muy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probable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servía</a:t>
            </a:r>
            <a:r>
              <a:rPr lang="cs-CZ" sz="2400" b="1" dirty="0" smtClean="0"/>
              <a:t> de urna </a:t>
            </a:r>
            <a:r>
              <a:rPr lang="cs-CZ" sz="2400" b="1" dirty="0" err="1" smtClean="0"/>
              <a:t>funeraria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ya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endParaRPr lang="cs-CZ" sz="2400" b="1" dirty="0" smtClean="0"/>
          </a:p>
          <a:p>
            <a:r>
              <a:rPr lang="cs-CZ" sz="2400" b="1" dirty="0" smtClean="0"/>
              <a:t>en </a:t>
            </a:r>
            <a:r>
              <a:rPr lang="cs-CZ" sz="2400" b="1" dirty="0" err="1" smtClean="0"/>
              <a:t>su</a:t>
            </a:r>
            <a:r>
              <a:rPr lang="cs-CZ" sz="2400" b="1" dirty="0" smtClean="0"/>
              <a:t> </a:t>
            </a:r>
            <a:r>
              <a:rPr lang="cs-CZ" sz="2400" b="1" dirty="0" smtClean="0"/>
              <a:t>parte </a:t>
            </a:r>
            <a:r>
              <a:rPr lang="cs-CZ" sz="2400" b="1" dirty="0" err="1" smtClean="0"/>
              <a:t>trasera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hueco</a:t>
            </a:r>
            <a:r>
              <a:rPr lang="cs-CZ" sz="2400" b="1" dirty="0" smtClean="0"/>
              <a:t>.</a:t>
            </a:r>
          </a:p>
          <a:p>
            <a:endParaRPr lang="cs-CZ" sz="2400" b="1" dirty="0"/>
          </a:p>
          <a:p>
            <a:r>
              <a:rPr lang="cs-CZ" sz="2400" b="1" dirty="0" smtClean="0"/>
              <a:t>Se </a:t>
            </a:r>
            <a:r>
              <a:rPr lang="cs-CZ" sz="2400" b="1" dirty="0" err="1" smtClean="0"/>
              <a:t>puede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decir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la figura </a:t>
            </a:r>
            <a:r>
              <a:rPr lang="cs-CZ" sz="2400" b="1" dirty="0" err="1" smtClean="0"/>
              <a:t>femenina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simbolizaba</a:t>
            </a:r>
            <a:r>
              <a:rPr lang="cs-CZ" sz="2400" b="1" dirty="0" smtClean="0"/>
              <a:t> la</a:t>
            </a:r>
          </a:p>
          <a:p>
            <a:r>
              <a:rPr lang="cs-CZ" sz="2400" b="1" dirty="0" err="1" smtClean="0"/>
              <a:t>fecundidad</a:t>
            </a:r>
            <a:r>
              <a:rPr lang="cs-CZ" sz="2400" b="1" dirty="0" smtClean="0"/>
              <a:t> de la </a:t>
            </a:r>
            <a:r>
              <a:rPr lang="cs-CZ" sz="2400" b="1" dirty="0" err="1" smtClean="0"/>
              <a:t>mujer</a:t>
            </a:r>
            <a:r>
              <a:rPr lang="cs-CZ" sz="2400" b="1" dirty="0" smtClean="0"/>
              <a:t> en la </a:t>
            </a:r>
            <a:r>
              <a:rPr lang="cs-CZ" sz="2400" b="1" dirty="0" err="1" smtClean="0"/>
              <a:t>sociedad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matriarcado</a:t>
            </a:r>
            <a:endParaRPr lang="cs-CZ" sz="2400" b="1" dirty="0" smtClean="0"/>
          </a:p>
          <a:p>
            <a:r>
              <a:rPr lang="cs-CZ" sz="2400" b="1" dirty="0" smtClean="0"/>
              <a:t>y, </a:t>
            </a:r>
            <a:r>
              <a:rPr lang="cs-CZ" sz="2400" b="1" dirty="0" err="1" smtClean="0"/>
              <a:t>claro</a:t>
            </a:r>
            <a:r>
              <a:rPr lang="cs-CZ" sz="2400" b="1" dirty="0" smtClean="0"/>
              <a:t>, la </a:t>
            </a:r>
            <a:r>
              <a:rPr lang="cs-CZ" sz="2400" b="1" dirty="0" err="1" smtClean="0"/>
              <a:t>fertilidad</a:t>
            </a:r>
            <a:r>
              <a:rPr lang="cs-CZ" sz="2400" b="1" dirty="0" smtClean="0"/>
              <a:t> de la </a:t>
            </a:r>
            <a:r>
              <a:rPr lang="cs-CZ" sz="2400" b="1" dirty="0" err="1" smtClean="0"/>
              <a:t>tierra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4" name="Obdélník se zakulaceným příčným rohem 3"/>
          <p:cNvSpPr/>
          <p:nvPr/>
        </p:nvSpPr>
        <p:spPr>
          <a:xfrm>
            <a:off x="4624769" y="1533965"/>
            <a:ext cx="1584176" cy="4154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¿?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4828968" y="2010857"/>
            <a:ext cx="1584176" cy="44993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¿?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545029" y="2424901"/>
            <a:ext cx="1584176" cy="4320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¿?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Svislý svitek 7">
            <a:hlinkClick r:id="rId2"/>
          </p:cNvPr>
          <p:cNvSpPr/>
          <p:nvPr/>
        </p:nvSpPr>
        <p:spPr>
          <a:xfrm>
            <a:off x="3851919" y="5805264"/>
            <a:ext cx="720080" cy="576064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@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se zakulaceným příčným rohem 8"/>
          <p:cNvSpPr/>
          <p:nvPr/>
        </p:nvSpPr>
        <p:spPr>
          <a:xfrm>
            <a:off x="4594614" y="1541983"/>
            <a:ext cx="1584176" cy="41549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íbera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Obdélník se zakulaceným příčným rohem 9"/>
          <p:cNvSpPr/>
          <p:nvPr/>
        </p:nvSpPr>
        <p:spPr>
          <a:xfrm>
            <a:off x="4828968" y="2014558"/>
            <a:ext cx="1584176" cy="44993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V y IV AC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Obdélník se zakulaceným příčným rohem 10"/>
          <p:cNvSpPr/>
          <p:nvPr/>
        </p:nvSpPr>
        <p:spPr>
          <a:xfrm>
            <a:off x="545029" y="2437865"/>
            <a:ext cx="1584176" cy="4320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bg1"/>
                </a:solidFill>
              </a:rPr>
              <a:t>religioso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15816" y="548680"/>
            <a:ext cx="2220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Tartessos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196752"/>
            <a:ext cx="7920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dirty="0" err="1" smtClean="0"/>
              <a:t>Fue</a:t>
            </a:r>
            <a:r>
              <a:rPr lang="cs-CZ" sz="2800" b="1" dirty="0" smtClean="0"/>
              <a:t> la </a:t>
            </a:r>
            <a:r>
              <a:rPr lang="cs-CZ" sz="2800" b="1" dirty="0" err="1" smtClean="0"/>
              <a:t>primera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civilización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Europa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occidental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34888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Se </a:t>
            </a:r>
            <a:r>
              <a:rPr lang="cs-CZ" sz="2800" b="1" dirty="0" err="1" smtClean="0"/>
              <a:t>extendía</a:t>
            </a:r>
            <a:r>
              <a:rPr lang="cs-CZ" sz="2800" b="1" dirty="0" smtClean="0"/>
              <a:t> a </a:t>
            </a:r>
            <a:r>
              <a:rPr lang="cs-CZ" sz="2800" b="1" dirty="0" err="1" smtClean="0"/>
              <a:t>orillas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del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río</a:t>
            </a:r>
            <a:r>
              <a:rPr lang="cs-CZ" sz="2800" b="1" dirty="0" smtClean="0"/>
              <a:t> Tartessos, </a:t>
            </a:r>
            <a:r>
              <a:rPr lang="cs-CZ" sz="2800" b="1" dirty="0" err="1" smtClean="0"/>
              <a:t>posteriormente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llamado</a:t>
            </a:r>
            <a:r>
              <a:rPr lang="cs-CZ" sz="2800" b="1" dirty="0" smtClean="0"/>
              <a:t> „</a:t>
            </a:r>
            <a:r>
              <a:rPr lang="cs-CZ" sz="2800" b="1" dirty="0" err="1" smtClean="0"/>
              <a:t>Betis</a:t>
            </a:r>
            <a:r>
              <a:rPr lang="cs-CZ" sz="2800" b="1" dirty="0" smtClean="0"/>
              <a:t>“, </a:t>
            </a:r>
            <a:r>
              <a:rPr lang="cs-CZ" sz="2800" b="1" dirty="0" err="1" smtClean="0"/>
              <a:t>hoy</a:t>
            </a:r>
            <a:r>
              <a:rPr lang="cs-CZ" sz="2800" b="1" dirty="0" smtClean="0"/>
              <a:t> Guadalquivir.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86104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2800" b="1" dirty="0" err="1" smtClean="0"/>
              <a:t>Era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una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sociedad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urbana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numerosas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ciudades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p.ej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Huelva</a:t>
            </a:r>
            <a:r>
              <a:rPr lang="cs-CZ" sz="2800" b="1" dirty="0" smtClean="0"/>
              <a:t>, Sevilla, </a:t>
            </a:r>
            <a:r>
              <a:rPr lang="cs-CZ" sz="2800" b="1" dirty="0" err="1" smtClean="0"/>
              <a:t>Elvira</a:t>
            </a:r>
            <a:r>
              <a:rPr lang="cs-CZ" sz="2800" b="1" dirty="0" smtClean="0"/>
              <a:t>. (</a:t>
            </a:r>
            <a:r>
              <a:rPr lang="cs-CZ" sz="2800" b="1" dirty="0" err="1" smtClean="0"/>
              <a:t>nombres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actuales</a:t>
            </a:r>
            <a:r>
              <a:rPr lang="cs-CZ" sz="2800" b="1" dirty="0" smtClean="0"/>
              <a:t>)</a:t>
            </a:r>
            <a:endParaRPr lang="cs-CZ" sz="2800" b="1" dirty="0"/>
          </a:p>
        </p:txBody>
      </p:sp>
      <p:sp>
        <p:nvSpPr>
          <p:cNvPr id="6" name="Svislý svitek 5">
            <a:hlinkClick r:id="rId2"/>
          </p:cNvPr>
          <p:cNvSpPr/>
          <p:nvPr/>
        </p:nvSpPr>
        <p:spPr>
          <a:xfrm>
            <a:off x="3851919" y="5805264"/>
            <a:ext cx="720080" cy="576064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@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332656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Los </a:t>
            </a:r>
            <a:r>
              <a:rPr lang="cs-CZ" sz="2800" b="1" dirty="0" err="1" smtClean="0"/>
              <a:t>celtas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penetraron</a:t>
            </a:r>
            <a:r>
              <a:rPr lang="cs-CZ" sz="2800" b="1" dirty="0" smtClean="0"/>
              <a:t> a la </a:t>
            </a:r>
            <a:r>
              <a:rPr lang="cs-CZ" sz="2800" b="1" dirty="0" err="1" smtClean="0"/>
              <a:t>península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por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norte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55679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Se </a:t>
            </a:r>
            <a:r>
              <a:rPr lang="cs-CZ" sz="2800" b="1" dirty="0" err="1" smtClean="0"/>
              <a:t>asentaron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la </a:t>
            </a:r>
            <a:r>
              <a:rPr lang="cs-CZ" sz="2800" b="1" dirty="0" err="1" smtClean="0"/>
              <a:t>actual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Galicia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Asturias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Cantabria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852936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b="1" dirty="0" smtClean="0"/>
              <a:t> </a:t>
            </a:r>
            <a:r>
              <a:rPr lang="cs-CZ" sz="2800" b="1" dirty="0" err="1" smtClean="0"/>
              <a:t>En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norte</a:t>
            </a:r>
            <a:r>
              <a:rPr lang="cs-CZ" sz="2800" b="1" dirty="0" smtClean="0"/>
              <a:t> de </a:t>
            </a:r>
            <a:r>
              <a:rPr lang="cs-CZ" sz="2800" b="1" dirty="0" err="1" smtClean="0"/>
              <a:t>Castilla</a:t>
            </a:r>
            <a:r>
              <a:rPr lang="cs-CZ" sz="2800" b="1" dirty="0" smtClean="0"/>
              <a:t> se </a:t>
            </a:r>
            <a:r>
              <a:rPr lang="cs-CZ" sz="2800" b="1" dirty="0" err="1" smtClean="0"/>
              <a:t>mezclaron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con</a:t>
            </a:r>
            <a:r>
              <a:rPr lang="cs-CZ" sz="2800" b="1" dirty="0" smtClean="0"/>
              <a:t> los </a:t>
            </a:r>
            <a:r>
              <a:rPr lang="cs-CZ" sz="2800" b="1" dirty="0" err="1" smtClean="0"/>
              <a:t>íberos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conformando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el</a:t>
            </a:r>
            <a:r>
              <a:rPr lang="cs-CZ" sz="2800" b="1" dirty="0" smtClean="0"/>
              <a:t> pueblo </a:t>
            </a:r>
            <a:r>
              <a:rPr lang="cs-CZ" sz="2800" b="1" dirty="0" err="1" smtClean="0"/>
              <a:t>llamado</a:t>
            </a:r>
            <a:r>
              <a:rPr lang="cs-CZ" sz="2800" b="1" dirty="0" smtClean="0"/>
              <a:t> „</a:t>
            </a:r>
            <a:r>
              <a:rPr lang="cs-CZ" sz="2800" b="1" dirty="0" err="1" smtClean="0"/>
              <a:t>celtíberos</a:t>
            </a:r>
            <a:r>
              <a:rPr lang="cs-CZ" sz="2800" b="1" dirty="0" smtClean="0"/>
              <a:t>“.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442</TotalTime>
  <Words>381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Arkýř</vt:lpstr>
      <vt:lpstr>Historia de Espaňa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Espaňa I.</dc:title>
  <dc:creator>SGO</dc:creator>
  <cp:lastModifiedBy>uživatel16</cp:lastModifiedBy>
  <cp:revision>33</cp:revision>
  <dcterms:created xsi:type="dcterms:W3CDTF">2013-01-10T10:10:06Z</dcterms:created>
  <dcterms:modified xsi:type="dcterms:W3CDTF">2014-05-19T12:57:58Z</dcterms:modified>
</cp:coreProperties>
</file>