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6" r:id="rId8"/>
    <p:sldId id="265" r:id="rId9"/>
    <p:sldId id="260" r:id="rId10"/>
    <p:sldId id="267" r:id="rId11"/>
    <p:sldId id="268" r:id="rId12"/>
    <p:sldId id="269" r:id="rId13"/>
    <p:sldId id="262" r:id="rId14"/>
    <p:sldId id="26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6F5"/>
    <a:srgbClr val="CC51D5"/>
    <a:srgbClr val="6FA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1EE2B-DDA1-41D6-9A11-00DFE4501898}" type="datetimeFigureOut">
              <a:rPr lang="cs-CZ" smtClean="0"/>
              <a:pPr/>
              <a:t>19. 6. 2014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DD4691-74BC-4774-A888-9AB5F463F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M%C3%A9rida&amp;oe=utf-8&amp;aq=t&amp;rls=org.mozilla:cs:official&amp;client=firefox-a&amp;um=1&amp;ie=UTF-8&amp;hl=cs&amp;tbm=isch&amp;source=og&amp;sa=N&amp;tab=wi&amp;ei=kTFpUcbWMObl4QTevoCQDA&amp;biw=1024&amp;bih=581&amp;sei=lDFpUe-1HoqE4gTb0ICwBQ" TargetMode="External"/><Relationship Id="rId2" Type="http://schemas.openxmlformats.org/officeDocument/2006/relationships/hyperlink" Target="https://www.google.cz/search?q=Zaragoza&amp;oe=utf-8&amp;aq=t&amp;rls=org.mozilla:cs:official&amp;client=firefox-a&amp;um=1&amp;ie=UTF-8&amp;hl=cs&amp;tbm=isch&amp;source=og&amp;sa=N&amp;tab=wi&amp;ei=VzFpUYKrF9H64QSj_YHACg&amp;biw=1024&amp;bih=581&amp;sei=WjFpUaWUEeSO4gTiloD4A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ovincias_de_la_Hispania_Romana_(Diocleciano).svg" TargetMode="External"/><Relationship Id="rId7" Type="http://schemas.openxmlformats.org/officeDocument/2006/relationships/hyperlink" Target="http://iris.cnice.mec.es/kairos/ensenanzas/bachillerato/espana/rcristianos_02_00a.html" TargetMode="External"/><Relationship Id="rId2" Type="http://schemas.openxmlformats.org/officeDocument/2006/relationships/hyperlink" Target="https://en.wikipedia.org/wiki/en:GNU_Free_Documentation_Licen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toniohernandez.es/Historia/temas/03%20Reinos%20cristianos.html" TargetMode="External"/><Relationship Id="rId5" Type="http://schemas.openxmlformats.org/officeDocument/2006/relationships/hyperlink" Target="http://commons.wikimedia.org/wiki/File:Hannibal_route_of_invasion-es.svg" TargetMode="External"/><Relationship Id="rId4" Type="http://schemas.openxmlformats.org/officeDocument/2006/relationships/hyperlink" Target="http://en.wikipedia.org/wiki/en:GNU_Free_Documentation_Licen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Hispania</a:t>
            </a:r>
            <a:r>
              <a:rPr lang="cs-CZ" dirty="0" smtClean="0"/>
              <a:t> romana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755576" y="5085184"/>
            <a:ext cx="7704856" cy="115212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9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830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Sabes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identificar</a:t>
            </a:r>
            <a:r>
              <a:rPr lang="cs-CZ" sz="2400" b="1" dirty="0" smtClean="0"/>
              <a:t> los </a:t>
            </a:r>
            <a:r>
              <a:rPr lang="cs-CZ" sz="2400" b="1" dirty="0" err="1" smtClean="0"/>
              <a:t>antiguos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nombres</a:t>
            </a:r>
            <a:r>
              <a:rPr lang="cs-CZ" sz="2400" b="1" dirty="0" smtClean="0"/>
              <a:t> de las </a:t>
            </a:r>
            <a:r>
              <a:rPr lang="cs-CZ" sz="2400" b="1" dirty="0" err="1" smtClean="0"/>
              <a:t>ciudades</a:t>
            </a:r>
            <a:endParaRPr lang="cs-CZ" sz="2400" b="1" dirty="0" smtClean="0"/>
          </a:p>
          <a:p>
            <a:r>
              <a:rPr lang="cs-CZ" sz="2400" b="1" dirty="0" smtClean="0"/>
              <a:t>con las </a:t>
            </a:r>
            <a:r>
              <a:rPr lang="cs-CZ" sz="2400" b="1" dirty="0" err="1" smtClean="0"/>
              <a:t>actuales</a:t>
            </a:r>
            <a:r>
              <a:rPr lang="cs-CZ" sz="2400" b="1" dirty="0" smtClean="0"/>
              <a:t>?</a:t>
            </a:r>
            <a:endParaRPr lang="cs-CZ" sz="2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395536" y="1484784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Caesar Augusta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2204864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Emerita</a:t>
            </a:r>
            <a:r>
              <a:rPr lang="cs-CZ" sz="2000" b="1" dirty="0" smtClean="0">
                <a:solidFill>
                  <a:schemeClr val="bg1"/>
                </a:solidFill>
              </a:rPr>
              <a:t> Augusta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78064" y="2852936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Tarraco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4149080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Salmantica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8064" y="3501008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Hispalis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78064" y="4797152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Toletum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>
            <a:hlinkClick r:id="rId2"/>
          </p:cNvPr>
          <p:cNvSpPr/>
          <p:nvPr/>
        </p:nvSpPr>
        <p:spPr>
          <a:xfrm>
            <a:off x="4932040" y="1448232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Zaragoza </a:t>
            </a:r>
            <a:r>
              <a:rPr lang="cs-CZ" sz="2000" b="1" dirty="0" smtClean="0">
                <a:solidFill>
                  <a:schemeClr val="bg1"/>
                </a:solidFill>
                <a:latin typeface="Calibri"/>
              </a:rPr>
              <a:t>@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>
            <a:hlinkClick r:id="rId3"/>
          </p:cNvPr>
          <p:cNvSpPr/>
          <p:nvPr/>
        </p:nvSpPr>
        <p:spPr>
          <a:xfrm>
            <a:off x="4932040" y="2130624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Mérida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Calibri"/>
              </a:rPr>
              <a:t>@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>
            <a:hlinkClick r:id="rId3"/>
          </p:cNvPr>
          <p:cNvSpPr/>
          <p:nvPr/>
        </p:nvSpPr>
        <p:spPr>
          <a:xfrm>
            <a:off x="4961816" y="2852936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Tarragona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Calibri"/>
              </a:rPr>
              <a:t>@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11">
            <a:hlinkClick r:id="rId3"/>
          </p:cNvPr>
          <p:cNvSpPr/>
          <p:nvPr/>
        </p:nvSpPr>
        <p:spPr>
          <a:xfrm>
            <a:off x="4961816" y="3501008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Sevilla </a:t>
            </a:r>
            <a:r>
              <a:rPr lang="cs-CZ" sz="2000" b="1" dirty="0" smtClean="0">
                <a:solidFill>
                  <a:schemeClr val="bg1"/>
                </a:solidFill>
                <a:latin typeface="Calibri"/>
              </a:rPr>
              <a:t>@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>
            <a:hlinkClick r:id="rId3"/>
          </p:cNvPr>
          <p:cNvSpPr/>
          <p:nvPr/>
        </p:nvSpPr>
        <p:spPr>
          <a:xfrm>
            <a:off x="4961816" y="4149080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Salamanca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Calibri"/>
              </a:rPr>
              <a:t>@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>
            <a:hlinkClick r:id="rId3"/>
          </p:cNvPr>
          <p:cNvSpPr/>
          <p:nvPr/>
        </p:nvSpPr>
        <p:spPr>
          <a:xfrm>
            <a:off x="4932040" y="4797152"/>
            <a:ext cx="2520280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Toledo </a:t>
            </a:r>
            <a:r>
              <a:rPr lang="cs-CZ" sz="2000" b="1" dirty="0" smtClean="0">
                <a:solidFill>
                  <a:schemeClr val="bg1"/>
                </a:solidFill>
                <a:latin typeface="Calibri"/>
              </a:rPr>
              <a:t>@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2555776" y="260648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Aportaciones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Zaoblený obdélník 2">
            <a:hlinkClick r:id="rId3" action="ppaction://hlinksldjump"/>
          </p:cNvPr>
          <p:cNvSpPr/>
          <p:nvPr/>
        </p:nvSpPr>
        <p:spPr>
          <a:xfrm>
            <a:off x="548979" y="1700808"/>
            <a:ext cx="2438845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Via Romana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8" y="1161376"/>
            <a:ext cx="8055469" cy="5328592"/>
          </a:xfrm>
          <a:prstGeom prst="rect">
            <a:avLst/>
          </a:prstGeom>
        </p:spPr>
      </p:pic>
      <p:sp>
        <p:nvSpPr>
          <p:cNvPr id="5" name="Zaoblený obdélník 4">
            <a:hlinkClick r:id="rId3" action="ppaction://hlinksldjump"/>
          </p:cNvPr>
          <p:cNvSpPr/>
          <p:nvPr/>
        </p:nvSpPr>
        <p:spPr>
          <a:xfrm>
            <a:off x="548978" y="2492896"/>
            <a:ext cx="2438845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Acueductos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9" y="1202708"/>
            <a:ext cx="8055467" cy="5328592"/>
          </a:xfrm>
          <a:prstGeom prst="rect">
            <a:avLst/>
          </a:prstGeom>
        </p:spPr>
      </p:pic>
      <p:sp>
        <p:nvSpPr>
          <p:cNvPr id="7" name="Zaoblený obdélník 6">
            <a:hlinkClick r:id="rId3" action="ppaction://hlinksldjump"/>
          </p:cNvPr>
          <p:cNvSpPr/>
          <p:nvPr/>
        </p:nvSpPr>
        <p:spPr>
          <a:xfrm>
            <a:off x="548977" y="3315112"/>
            <a:ext cx="2438845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Teatros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8" name="Obrázek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8" y="1189388"/>
            <a:ext cx="8070148" cy="53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2555776" y="260648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Aportaciones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699792" y="332656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Palabras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claves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Zaoblený obdélník 3">
            <a:hlinkClick r:id="rId2" action="ppaction://hlinksldjump"/>
          </p:cNvPr>
          <p:cNvSpPr/>
          <p:nvPr/>
        </p:nvSpPr>
        <p:spPr>
          <a:xfrm>
            <a:off x="251520" y="2276872"/>
            <a:ext cx="259228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Cambiar</a:t>
            </a:r>
            <a:r>
              <a:rPr lang="cs-CZ" sz="2000" b="1" dirty="0" smtClean="0">
                <a:solidFill>
                  <a:schemeClr val="bg1"/>
                </a:solidFill>
              </a:rPr>
              <a:t> el rumbo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Zaoblený obdélník 4">
            <a:hlinkClick r:id="rId2" action="ppaction://hlinksldjump"/>
          </p:cNvPr>
          <p:cNvSpPr/>
          <p:nvPr/>
        </p:nvSpPr>
        <p:spPr>
          <a:xfrm>
            <a:off x="251520" y="1268760"/>
            <a:ext cx="259228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Guerras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púnicas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51520" y="3356992"/>
            <a:ext cx="274945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La </a:t>
            </a:r>
            <a:r>
              <a:rPr lang="cs-CZ" sz="2000" b="1" dirty="0" err="1" smtClean="0">
                <a:solidFill>
                  <a:schemeClr val="bg1"/>
                </a:solidFill>
              </a:rPr>
              <a:t>romanización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0776" y="4293840"/>
            <a:ext cx="2750202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La </a:t>
            </a:r>
            <a:r>
              <a:rPr lang="cs-CZ" sz="2000" b="1" dirty="0" err="1" smtClean="0">
                <a:solidFill>
                  <a:schemeClr val="bg1"/>
                </a:solidFill>
              </a:rPr>
              <a:t>latinización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>
            <a:hlinkClick r:id="rId3" action="ppaction://hlinksldjump"/>
          </p:cNvPr>
          <p:cNvSpPr/>
          <p:nvPr/>
        </p:nvSpPr>
        <p:spPr>
          <a:xfrm>
            <a:off x="275576" y="5229200"/>
            <a:ext cx="2750202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Via Romana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31840" y="522920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Red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carreteras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puentes</a:t>
            </a:r>
            <a:r>
              <a:rPr lang="cs-CZ" sz="2000" b="1" dirty="0" smtClean="0"/>
              <a:t> y </a:t>
            </a:r>
            <a:r>
              <a:rPr lang="cs-CZ" sz="2000" b="1" dirty="0" err="1" smtClean="0"/>
              <a:t>aduanas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que</a:t>
            </a:r>
            <a:r>
              <a:rPr lang="cs-CZ" sz="2000" b="1" dirty="0" smtClean="0"/>
              <a:t> </a:t>
            </a:r>
          </a:p>
          <a:p>
            <a:r>
              <a:rPr lang="cs-CZ" sz="2000" b="1" dirty="0" err="1" smtClean="0"/>
              <a:t>cruzaban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todo</a:t>
            </a:r>
            <a:r>
              <a:rPr lang="cs-CZ" sz="2000" b="1" dirty="0" smtClean="0"/>
              <a:t> el </a:t>
            </a:r>
            <a:r>
              <a:rPr lang="cs-CZ" sz="2000" b="1" dirty="0" err="1" smtClean="0"/>
              <a:t>Imperio</a:t>
            </a:r>
            <a:r>
              <a:rPr lang="cs-CZ" sz="2000" b="1" dirty="0" smtClean="0"/>
              <a:t> Romano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829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5135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Zdroje: 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51520" y="4149080"/>
            <a:ext cx="838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>
                <a:latin typeface="Arial" charset="0"/>
                <a:cs typeface="Arial" charset="0"/>
              </a:rPr>
              <a:t>Ignacio</a:t>
            </a:r>
            <a:r>
              <a:rPr lang="cs-CZ" sz="1400" dirty="0" smtClean="0">
                <a:latin typeface="Arial" charset="0"/>
                <a:cs typeface="Arial" charset="0"/>
              </a:rPr>
              <a:t> </a:t>
            </a:r>
            <a:r>
              <a:rPr lang="cs-CZ" sz="1400" dirty="0" err="1" smtClean="0">
                <a:latin typeface="Arial" charset="0"/>
                <a:cs typeface="Arial" charset="0"/>
              </a:rPr>
              <a:t>Icke</a:t>
            </a:r>
            <a:r>
              <a:rPr lang="cs-CZ" sz="1400" dirty="0" smtClean="0">
                <a:latin typeface="Arial" charset="0"/>
                <a:cs typeface="Arial" charset="0"/>
              </a:rPr>
              <a:t> </a:t>
            </a:r>
            <a:r>
              <a:rPr lang="cs-CZ" sz="1400" dirty="0" smtClean="0">
                <a:latin typeface="Calibri"/>
              </a:rPr>
              <a:t>[cit . 2013-04-13]. Dostupné na </a:t>
            </a:r>
            <a:r>
              <a:rPr lang="cs-CZ" sz="1400" b="1" dirty="0" smtClean="0">
                <a:hlinkClick r:id="rId2" tooltip="w:en:GNU Free Documentation License"/>
              </a:rPr>
              <a:t>GNU Free </a:t>
            </a:r>
            <a:r>
              <a:rPr lang="cs-CZ" sz="1400" b="1" dirty="0" err="1" smtClean="0">
                <a:hlinkClick r:id="rId2" tooltip="w:en:GNU Free Documentation License"/>
              </a:rPr>
              <a:t>Documentation</a:t>
            </a:r>
            <a:r>
              <a:rPr lang="cs-CZ" sz="1400" b="1" dirty="0" smtClean="0">
                <a:hlinkClick r:id="rId2" tooltip="w:en:GNU Free Documentation License"/>
              </a:rPr>
              <a:t> </a:t>
            </a:r>
            <a:r>
              <a:rPr lang="cs-CZ" sz="1400" b="1" dirty="0" err="1" smtClean="0">
                <a:hlinkClick r:id="rId2" tooltip="w:en:GNU Free Documentation License"/>
              </a:rPr>
              <a:t>License</a:t>
            </a:r>
            <a:r>
              <a:rPr lang="cs-CZ" sz="1400" b="1" dirty="0" smtClean="0"/>
              <a:t>, </a:t>
            </a:r>
          </a:p>
          <a:p>
            <a:r>
              <a:rPr lang="cs-CZ" sz="1400" dirty="0" smtClean="0">
                <a:hlinkClick r:id="rId3"/>
              </a:rPr>
              <a:t>https://commons.wikimedia.org/wiki/File:Provincias_de_la_Hispania_Romana_%28Diocleciano%29.svg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610034"/>
            <a:ext cx="611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Kordas</a:t>
            </a:r>
            <a:r>
              <a:rPr lang="cs-CZ" sz="1400" dirty="0" smtClean="0"/>
              <a:t> </a:t>
            </a:r>
            <a:r>
              <a:rPr lang="cs-CZ" sz="1400" dirty="0" smtClean="0">
                <a:latin typeface="Calibri"/>
              </a:rPr>
              <a:t>[cit . 2013-04-13]. Dostupné na</a:t>
            </a:r>
            <a:r>
              <a:rPr lang="cs-CZ" sz="1400" dirty="0" smtClean="0"/>
              <a:t> </a:t>
            </a:r>
            <a:r>
              <a:rPr lang="cs-CZ" sz="1400" b="1" dirty="0" smtClean="0">
                <a:hlinkClick r:id="rId4" tooltip="w:en:GNU Free Documentation License"/>
              </a:rPr>
              <a:t>GNU Free </a:t>
            </a:r>
            <a:r>
              <a:rPr lang="cs-CZ" sz="1400" b="1" dirty="0" err="1" smtClean="0">
                <a:hlinkClick r:id="rId4" tooltip="w:en:GNU Free Documentation License"/>
              </a:rPr>
              <a:t>Documentation</a:t>
            </a:r>
            <a:r>
              <a:rPr lang="cs-CZ" sz="1400" b="1" dirty="0" smtClean="0">
                <a:hlinkClick r:id="rId4" tooltip="w:en:GNU Free Documentation License"/>
              </a:rPr>
              <a:t> </a:t>
            </a:r>
            <a:r>
              <a:rPr lang="cs-CZ" sz="1400" b="1" dirty="0" err="1" smtClean="0">
                <a:hlinkClick r:id="rId4" tooltip="w:en:GNU Free Documentation License"/>
              </a:rPr>
              <a:t>License</a:t>
            </a:r>
            <a:r>
              <a:rPr lang="cs-CZ" sz="1400" dirty="0" smtClean="0"/>
              <a:t>, </a:t>
            </a:r>
          </a:p>
          <a:p>
            <a:r>
              <a:rPr lang="cs-CZ" sz="1400" dirty="0" smtClean="0">
                <a:hlinkClick r:id="rId5"/>
              </a:rPr>
              <a:t>http://commons.wikimedia.org/wiki/File:Hannibal_route_of_invasion-es.svg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2803" y="5011256"/>
            <a:ext cx="663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Mariule</a:t>
            </a:r>
            <a:r>
              <a:rPr lang="cs-CZ" sz="1400" dirty="0" smtClean="0">
                <a:latin typeface="Calibri"/>
              </a:rPr>
              <a:t> [cit . 2013-04-13]. Volné dílo na</a:t>
            </a:r>
            <a:r>
              <a:rPr lang="cs-CZ" sz="1400" dirty="0" smtClean="0"/>
              <a:t> http://de.wikipedia.org/wiki/Bild:Hannibal.jpg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138131" y="890470"/>
            <a:ext cx="8337552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HERNÁNDEZ VALCÁLCER, A. 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reinos cristianos: origen y evolución territorial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Materiales de Historia de España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online]. [cit. 2013-08-27]. Dostupný z   WWW. 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http://antoniohernandez.es/Historia/temas/03%20Reinos%20cristianos.html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3106" y="2269713"/>
            <a:ext cx="844566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INTEF [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Tecnologías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cs-CZ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reinos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cristiano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[online]. [cit. 2013-08-27].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KAIROS. NPO 820-11-3234-3. Dostupný z  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 </a:t>
            </a:r>
            <a:r>
              <a:rPr lang="cs-CZ" u="sng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://iris.cnice.mec.es/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kairos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ensenanzas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bachillerato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espana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/rcristianos_02_00a.html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Publikováno pod licencí CC BY-SS.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131840" y="332656"/>
            <a:ext cx="216024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bg1"/>
                </a:solidFill>
              </a:rPr>
              <a:t>Menú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724128" y="3591607"/>
            <a:ext cx="2016224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Test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>
            <a:hlinkClick r:id="rId2" action="ppaction://hlinksldjump"/>
          </p:cNvPr>
          <p:cNvSpPr/>
          <p:nvPr/>
        </p:nvSpPr>
        <p:spPr>
          <a:xfrm>
            <a:off x="567255" y="1484784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Guerras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púnicas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>
            <a:hlinkClick r:id="rId3" action="ppaction://hlinksldjump"/>
          </p:cNvPr>
          <p:cNvSpPr/>
          <p:nvPr/>
        </p:nvSpPr>
        <p:spPr>
          <a:xfrm>
            <a:off x="599303" y="2420888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Ciudades</a:t>
            </a:r>
            <a:r>
              <a:rPr lang="cs-CZ" sz="2000" b="1" dirty="0" smtClean="0">
                <a:solidFill>
                  <a:schemeClr val="bg1"/>
                </a:solidFill>
              </a:rPr>
              <a:t> y </a:t>
            </a:r>
            <a:r>
              <a:rPr lang="cs-CZ" sz="2000" b="1" dirty="0" err="1" smtClean="0">
                <a:solidFill>
                  <a:schemeClr val="bg1"/>
                </a:solidFill>
              </a:rPr>
              <a:t>provincias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>
            <a:hlinkClick r:id="rId4" action="ppaction://hlinksldjump"/>
          </p:cNvPr>
          <p:cNvSpPr/>
          <p:nvPr/>
        </p:nvSpPr>
        <p:spPr>
          <a:xfrm>
            <a:off x="548979" y="3307983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Aportaciones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39552" y="4239679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La </a:t>
            </a:r>
            <a:r>
              <a:rPr lang="cs-CZ" sz="2400" b="1" dirty="0" err="1" smtClean="0">
                <a:solidFill>
                  <a:schemeClr val="bg1"/>
                </a:solidFill>
              </a:rPr>
              <a:t>Sociedad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c/Hanniba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328592" cy="61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9193" y="60587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Describe</a:t>
            </a:r>
            <a:r>
              <a:rPr lang="cs-CZ" sz="2400" b="1" dirty="0" smtClean="0"/>
              <a:t> la </a:t>
            </a:r>
            <a:r>
              <a:rPr lang="cs-CZ" sz="2400" b="1" dirty="0" err="1" smtClean="0"/>
              <a:t>pintura</a:t>
            </a:r>
            <a:endParaRPr lang="cs-CZ" sz="2400" b="1" dirty="0"/>
          </a:p>
        </p:txBody>
      </p:sp>
      <p:sp>
        <p:nvSpPr>
          <p:cNvPr id="5" name="Zaoblený obdélník 4">
            <a:hlinkClick r:id="rId3" action="ppaction://hlinksldjump"/>
          </p:cNvPr>
          <p:cNvSpPr/>
          <p:nvPr/>
        </p:nvSpPr>
        <p:spPr>
          <a:xfrm>
            <a:off x="249193" y="5517232"/>
            <a:ext cx="2738631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Solución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>
            <a:hlinkClick r:id="rId4" action="ppaction://hlinksldjump"/>
          </p:cNvPr>
          <p:cNvSpPr/>
          <p:nvPr/>
        </p:nvSpPr>
        <p:spPr>
          <a:xfrm>
            <a:off x="249193" y="4455407"/>
            <a:ext cx="2016224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Mapa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548680"/>
            <a:ext cx="7776864" cy="4320480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En </a:t>
            </a:r>
            <a:r>
              <a:rPr lang="cs-CZ" sz="2400" b="1" dirty="0" err="1" smtClean="0">
                <a:solidFill>
                  <a:schemeClr val="bg1"/>
                </a:solidFill>
              </a:rPr>
              <a:t>esta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pintura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podemos</a:t>
            </a:r>
            <a:r>
              <a:rPr lang="cs-CZ" sz="2400" b="1" dirty="0" smtClean="0">
                <a:solidFill>
                  <a:schemeClr val="bg1"/>
                </a:solidFill>
              </a:rPr>
              <a:t> ver a </a:t>
            </a:r>
            <a:r>
              <a:rPr lang="cs-CZ" sz="2400" b="1" dirty="0" err="1" smtClean="0">
                <a:solidFill>
                  <a:schemeClr val="bg1"/>
                </a:solidFill>
              </a:rPr>
              <a:t>un</a:t>
            </a:r>
            <a:r>
              <a:rPr lang="cs-CZ" sz="2400" b="1" dirty="0" smtClean="0">
                <a:solidFill>
                  <a:schemeClr val="bg1"/>
                </a:solidFill>
              </a:rPr>
              <a:t> grupo de </a:t>
            </a:r>
            <a:r>
              <a:rPr lang="cs-CZ" sz="2400" b="1" dirty="0" err="1" smtClean="0">
                <a:solidFill>
                  <a:schemeClr val="bg1"/>
                </a:solidFill>
              </a:rPr>
              <a:t>personas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probablemente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soldados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acompaňados</a:t>
            </a:r>
            <a:r>
              <a:rPr lang="cs-CZ" sz="2400" b="1" dirty="0" smtClean="0">
                <a:solidFill>
                  <a:schemeClr val="bg1"/>
                </a:solidFill>
              </a:rPr>
              <a:t> de </a:t>
            </a:r>
            <a:r>
              <a:rPr lang="cs-CZ" sz="2400" b="1" dirty="0" err="1" smtClean="0">
                <a:solidFill>
                  <a:schemeClr val="bg1"/>
                </a:solidFill>
              </a:rPr>
              <a:t>diferentes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animales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elefantes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camellos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cruzando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unas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altas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montaňas</a:t>
            </a:r>
            <a:r>
              <a:rPr lang="cs-CZ" sz="2400" b="1" dirty="0" smtClean="0">
                <a:solidFill>
                  <a:schemeClr val="bg1"/>
                </a:solidFill>
              </a:rPr>
              <a:t>. Se nota </a:t>
            </a:r>
            <a:r>
              <a:rPr lang="cs-CZ" sz="2400" b="1" dirty="0" err="1" smtClean="0">
                <a:solidFill>
                  <a:schemeClr val="bg1"/>
                </a:solidFill>
              </a:rPr>
              <a:t>que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tienen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problemas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debido</a:t>
            </a:r>
            <a:r>
              <a:rPr lang="cs-CZ" sz="2400" b="1" dirty="0" smtClean="0">
                <a:solidFill>
                  <a:schemeClr val="bg1"/>
                </a:solidFill>
              </a:rPr>
              <a:t> a </a:t>
            </a:r>
            <a:r>
              <a:rPr lang="cs-CZ" sz="2400" b="1" dirty="0" err="1" smtClean="0">
                <a:solidFill>
                  <a:schemeClr val="bg1"/>
                </a:solidFill>
              </a:rPr>
              <a:t>que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algunos</a:t>
            </a:r>
            <a:r>
              <a:rPr lang="cs-CZ" sz="2400" b="1" dirty="0" smtClean="0">
                <a:solidFill>
                  <a:schemeClr val="bg1"/>
                </a:solidFill>
              </a:rPr>
              <a:t> se </a:t>
            </a:r>
            <a:r>
              <a:rPr lang="cs-CZ" sz="2400" b="1" dirty="0" err="1" smtClean="0">
                <a:solidFill>
                  <a:schemeClr val="bg1"/>
                </a:solidFill>
              </a:rPr>
              <a:t>cayen</a:t>
            </a:r>
            <a:r>
              <a:rPr lang="cs-CZ" sz="2400" b="1" dirty="0" smtClean="0">
                <a:solidFill>
                  <a:schemeClr val="bg1"/>
                </a:solidFill>
              </a:rPr>
              <a:t> de los </a:t>
            </a:r>
            <a:r>
              <a:rPr lang="cs-CZ" sz="2400" b="1" dirty="0" err="1" smtClean="0">
                <a:solidFill>
                  <a:schemeClr val="bg1"/>
                </a:solidFill>
              </a:rPr>
              <a:t>peňales</a:t>
            </a:r>
            <a:r>
              <a:rPr lang="cs-CZ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La persona </a:t>
            </a:r>
            <a:r>
              <a:rPr lang="cs-CZ" sz="2400" b="1" dirty="0" err="1" smtClean="0">
                <a:solidFill>
                  <a:schemeClr val="bg1"/>
                </a:solidFill>
              </a:rPr>
              <a:t>central</a:t>
            </a:r>
            <a:r>
              <a:rPr lang="cs-CZ" sz="2400" b="1" dirty="0" smtClean="0">
                <a:solidFill>
                  <a:schemeClr val="bg1"/>
                </a:solidFill>
              </a:rPr>
              <a:t> es el </a:t>
            </a:r>
            <a:r>
              <a:rPr lang="cs-CZ" sz="2400" b="1" dirty="0" err="1" smtClean="0">
                <a:solidFill>
                  <a:schemeClr val="bg1"/>
                </a:solidFill>
              </a:rPr>
              <a:t>general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Aníbal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que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lleva</a:t>
            </a:r>
            <a:r>
              <a:rPr lang="cs-CZ" sz="2400" b="1" dirty="0" smtClean="0">
                <a:solidFill>
                  <a:schemeClr val="bg1"/>
                </a:solidFill>
              </a:rPr>
              <a:t> una capa </a:t>
            </a:r>
            <a:r>
              <a:rPr lang="cs-CZ" sz="2400" b="1" dirty="0" err="1" smtClean="0">
                <a:solidFill>
                  <a:schemeClr val="bg1"/>
                </a:solidFill>
              </a:rPr>
              <a:t>roja</a:t>
            </a:r>
            <a:r>
              <a:rPr lang="cs-CZ" sz="2400" b="1" dirty="0" smtClean="0">
                <a:solidFill>
                  <a:schemeClr val="bg1"/>
                </a:solidFill>
              </a:rPr>
              <a:t> y </a:t>
            </a:r>
            <a:r>
              <a:rPr lang="cs-CZ" sz="2400" b="1" dirty="0" err="1" smtClean="0">
                <a:solidFill>
                  <a:schemeClr val="bg1"/>
                </a:solidFill>
              </a:rPr>
              <a:t>cazco</a:t>
            </a:r>
            <a:r>
              <a:rPr lang="cs-CZ" sz="2400" b="1" dirty="0" smtClean="0">
                <a:solidFill>
                  <a:schemeClr val="bg1"/>
                </a:solidFill>
              </a:rPr>
              <a:t> de </a:t>
            </a:r>
            <a:r>
              <a:rPr lang="cs-CZ" sz="2400" b="1" dirty="0" err="1" smtClean="0">
                <a:solidFill>
                  <a:schemeClr val="bg1"/>
                </a:solidFill>
              </a:rPr>
              <a:t>guerrero</a:t>
            </a:r>
            <a:r>
              <a:rPr lang="cs-CZ" sz="2400" b="1" dirty="0" smtClean="0">
                <a:solidFill>
                  <a:schemeClr val="bg1"/>
                </a:solidFill>
              </a:rPr>
              <a:t>. Las </a:t>
            </a:r>
            <a:r>
              <a:rPr lang="cs-CZ" sz="2400" b="1" dirty="0" err="1" smtClean="0">
                <a:solidFill>
                  <a:schemeClr val="bg1"/>
                </a:solidFill>
              </a:rPr>
              <a:t>montaňas</a:t>
            </a:r>
            <a:r>
              <a:rPr lang="cs-CZ" sz="2400" b="1" dirty="0" smtClean="0">
                <a:solidFill>
                  <a:schemeClr val="bg1"/>
                </a:solidFill>
              </a:rPr>
              <a:t> son los </a:t>
            </a:r>
            <a:r>
              <a:rPr lang="cs-CZ" sz="2400" b="1" dirty="0" err="1" smtClean="0">
                <a:solidFill>
                  <a:schemeClr val="bg1"/>
                </a:solidFill>
              </a:rPr>
              <a:t>Alpes</a:t>
            </a:r>
            <a:r>
              <a:rPr lang="cs-CZ" sz="2400" b="1" dirty="0" smtClean="0">
                <a:solidFill>
                  <a:schemeClr val="bg1"/>
                </a:solidFill>
              </a:rPr>
              <a:t>. El </a:t>
            </a:r>
            <a:r>
              <a:rPr lang="cs-CZ" sz="2400" b="1" dirty="0" err="1" smtClean="0">
                <a:solidFill>
                  <a:schemeClr val="bg1"/>
                </a:solidFill>
              </a:rPr>
              <a:t>general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quiere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cruzarlos</a:t>
            </a:r>
            <a:r>
              <a:rPr lang="cs-CZ" sz="2400" b="1" dirty="0" smtClean="0">
                <a:solidFill>
                  <a:schemeClr val="bg1"/>
                </a:solidFill>
              </a:rPr>
              <a:t> para </a:t>
            </a:r>
            <a:r>
              <a:rPr lang="cs-CZ" sz="2400" b="1" dirty="0" err="1" smtClean="0">
                <a:solidFill>
                  <a:schemeClr val="bg1"/>
                </a:solidFill>
              </a:rPr>
              <a:t>llegar</a:t>
            </a:r>
            <a:r>
              <a:rPr lang="cs-CZ" sz="2400" b="1" dirty="0" smtClean="0">
                <a:solidFill>
                  <a:schemeClr val="bg1"/>
                </a:solidFill>
              </a:rPr>
              <a:t> a Roma y </a:t>
            </a:r>
            <a:r>
              <a:rPr lang="cs-CZ" sz="2400" b="1" dirty="0" err="1" smtClean="0">
                <a:solidFill>
                  <a:schemeClr val="bg1"/>
                </a:solidFill>
                <a:hlinkClick r:id="rId2" action="ppaction://hlinksldjump"/>
              </a:rPr>
              <a:t>cambiar</a:t>
            </a:r>
            <a:r>
              <a:rPr lang="cs-CZ" sz="2400" b="1" dirty="0" smtClean="0">
                <a:solidFill>
                  <a:schemeClr val="bg1"/>
                </a:solidFill>
                <a:hlinkClick r:id="rId2" action="ppaction://hlinksldjump"/>
              </a:rPr>
              <a:t> el rumbo</a:t>
            </a:r>
            <a:r>
              <a:rPr lang="cs-CZ" sz="2400" b="1" dirty="0" smtClean="0">
                <a:solidFill>
                  <a:schemeClr val="bg1"/>
                </a:solidFill>
              </a:rPr>
              <a:t> de las </a:t>
            </a:r>
            <a:r>
              <a:rPr lang="cs-CZ" sz="2400" b="1" dirty="0" err="1" smtClean="0">
                <a:solidFill>
                  <a:schemeClr val="bg1"/>
                </a:solidFill>
                <a:hlinkClick r:id="rId2" action="ppaction://hlinksldjump"/>
              </a:rPr>
              <a:t>guerras</a:t>
            </a:r>
            <a:r>
              <a:rPr lang="cs-CZ" sz="2400" b="1" dirty="0" smtClean="0">
                <a:solidFill>
                  <a:schemeClr val="bg1"/>
                </a:solidFill>
                <a:hlinkClick r:id="rId2" action="ppaction://hlinksldjump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hlinkClick r:id="rId2" action="ppaction://hlinksldjump"/>
              </a:rPr>
              <a:t>púnicas</a:t>
            </a:r>
            <a:r>
              <a:rPr lang="cs-CZ" sz="2400" b="1" dirty="0" smtClean="0">
                <a:solidFill>
                  <a:schemeClr val="bg1"/>
                </a:solidFill>
              </a:rPr>
              <a:t>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5805264"/>
            <a:ext cx="7776864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HANNIBAL ANTE PORTAS!!!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23728" y="515111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Te </a:t>
            </a:r>
            <a:r>
              <a:rPr lang="cs-CZ" sz="2400" b="1" dirty="0" err="1" smtClean="0"/>
              <a:t>suena</a:t>
            </a:r>
            <a:r>
              <a:rPr lang="cs-CZ" sz="2400" b="1" dirty="0" smtClean="0"/>
              <a:t> el </a:t>
            </a:r>
            <a:r>
              <a:rPr lang="cs-CZ" sz="2400" b="1" dirty="0" err="1" smtClean="0"/>
              <a:t>grito</a:t>
            </a:r>
            <a:r>
              <a:rPr lang="cs-CZ" sz="2400" b="1" dirty="0" smtClean="0"/>
              <a:t>…?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422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Hannibal route of invasion-es.sv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" y="980728"/>
            <a:ext cx="73342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627784" y="332656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Finales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del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sg</a:t>
            </a:r>
            <a:r>
              <a:rPr lang="cs-CZ" sz="2400" b="1" dirty="0" smtClean="0">
                <a:solidFill>
                  <a:schemeClr val="bg1"/>
                </a:solidFill>
              </a:rPr>
              <a:t> II AC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20606" y="1279386"/>
            <a:ext cx="512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Completa</a:t>
            </a:r>
            <a:r>
              <a:rPr lang="cs-CZ" sz="2000" b="1" dirty="0" smtClean="0"/>
              <a:t> con las </a:t>
            </a:r>
            <a:r>
              <a:rPr lang="cs-CZ" sz="2000" b="1" dirty="0" err="1" smtClean="0"/>
              <a:t>palabras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recuadro</a:t>
            </a:r>
            <a:r>
              <a:rPr lang="cs-CZ" sz="2000" b="1" dirty="0" smtClean="0"/>
              <a:t>: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720" y="1916831"/>
            <a:ext cx="9153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Después</a:t>
            </a:r>
            <a:r>
              <a:rPr lang="cs-CZ" b="1" dirty="0" smtClean="0"/>
              <a:t> de </a:t>
            </a:r>
            <a:r>
              <a:rPr lang="cs-CZ" b="1" dirty="0" err="1" smtClean="0"/>
              <a:t>que</a:t>
            </a:r>
            <a:r>
              <a:rPr lang="cs-CZ" b="1" dirty="0" smtClean="0"/>
              <a:t>                 </a:t>
            </a:r>
            <a:r>
              <a:rPr lang="cs-CZ" b="1" dirty="0" err="1" smtClean="0"/>
              <a:t>sorprendió</a:t>
            </a:r>
            <a:r>
              <a:rPr lang="cs-CZ" b="1" dirty="0" smtClean="0"/>
              <a:t> al </a:t>
            </a:r>
            <a:r>
              <a:rPr lang="cs-CZ" b="1" dirty="0" err="1" smtClean="0"/>
              <a:t>Imperio</a:t>
            </a:r>
            <a:r>
              <a:rPr lang="cs-CZ" b="1" dirty="0" smtClean="0"/>
              <a:t> Romano al </a:t>
            </a:r>
            <a:r>
              <a:rPr lang="cs-CZ" b="1" dirty="0" err="1" smtClean="0"/>
              <a:t>entrar</a:t>
            </a:r>
            <a:r>
              <a:rPr lang="cs-CZ" b="1" dirty="0" smtClean="0"/>
              <a:t> en </a:t>
            </a:r>
            <a:r>
              <a:rPr lang="cs-CZ" b="1" dirty="0" err="1" smtClean="0"/>
              <a:t>su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endParaRPr lang="cs-CZ" b="1" dirty="0" smtClean="0"/>
          </a:p>
          <a:p>
            <a:r>
              <a:rPr lang="cs-CZ" b="1" dirty="0" smtClean="0"/>
              <a:t>las </a:t>
            </a:r>
            <a:r>
              <a:rPr lang="cs-CZ" b="1" dirty="0" err="1" smtClean="0"/>
              <a:t>legias</a:t>
            </a:r>
            <a:r>
              <a:rPr lang="cs-CZ" b="1" dirty="0" smtClean="0"/>
              <a:t> </a:t>
            </a:r>
            <a:r>
              <a:rPr lang="cs-CZ" b="1" dirty="0" err="1" smtClean="0"/>
              <a:t>romanas</a:t>
            </a:r>
            <a:r>
              <a:rPr lang="cs-CZ" b="1" dirty="0" smtClean="0"/>
              <a:t> </a:t>
            </a:r>
            <a:r>
              <a:rPr lang="cs-CZ" b="1" dirty="0" err="1" smtClean="0"/>
              <a:t>hicieron</a:t>
            </a:r>
            <a:r>
              <a:rPr lang="cs-CZ" b="1" dirty="0" smtClean="0"/>
              <a:t> la </a:t>
            </a:r>
            <a:r>
              <a:rPr lang="cs-CZ" b="1" dirty="0" err="1" smtClean="0"/>
              <a:t>invasión</a:t>
            </a:r>
            <a:r>
              <a:rPr lang="cs-CZ" b="1" dirty="0" smtClean="0"/>
              <a:t> a las                      </a:t>
            </a:r>
            <a:r>
              <a:rPr lang="cs-CZ" b="1" dirty="0" err="1" smtClean="0"/>
              <a:t>cartaginenses</a:t>
            </a:r>
            <a:r>
              <a:rPr lang="cs-CZ" b="1" dirty="0" smtClean="0"/>
              <a:t> en </a:t>
            </a:r>
            <a:r>
              <a:rPr lang="cs-CZ" b="1" dirty="0" err="1" smtClean="0"/>
              <a:t>Iberia</a:t>
            </a:r>
            <a:r>
              <a:rPr lang="cs-CZ" b="1" dirty="0" smtClean="0"/>
              <a:t>. </a:t>
            </a:r>
          </a:p>
          <a:p>
            <a:r>
              <a:rPr lang="cs-CZ" b="1" dirty="0" smtClean="0"/>
              <a:t>En                     </a:t>
            </a:r>
            <a:r>
              <a:rPr lang="cs-CZ" b="1" dirty="0" err="1" smtClean="0"/>
              <a:t>expulsaron</a:t>
            </a:r>
            <a:r>
              <a:rPr lang="cs-CZ" b="1" dirty="0" smtClean="0"/>
              <a:t> </a:t>
            </a:r>
            <a:r>
              <a:rPr lang="cs-CZ" b="1" dirty="0" err="1" smtClean="0"/>
              <a:t>por</a:t>
            </a:r>
            <a:r>
              <a:rPr lang="cs-CZ" b="1" dirty="0" smtClean="0"/>
              <a:t> </a:t>
            </a:r>
            <a:r>
              <a:rPr lang="cs-CZ" b="1" dirty="0" err="1" smtClean="0"/>
              <a:t>completo</a:t>
            </a:r>
            <a:r>
              <a:rPr lang="cs-CZ" b="1" dirty="0" smtClean="0"/>
              <a:t> a las </a:t>
            </a:r>
            <a:r>
              <a:rPr lang="cs-CZ" b="1" dirty="0" err="1" smtClean="0"/>
              <a:t>fuerzas</a:t>
            </a:r>
            <a:r>
              <a:rPr lang="cs-CZ" b="1" dirty="0" smtClean="0"/>
              <a:t> </a:t>
            </a:r>
            <a:r>
              <a:rPr lang="cs-CZ" b="1" dirty="0" err="1" smtClean="0"/>
              <a:t>púnicas</a:t>
            </a:r>
            <a:r>
              <a:rPr lang="cs-CZ" b="1" dirty="0" smtClean="0"/>
              <a:t> en la </a:t>
            </a:r>
            <a:r>
              <a:rPr lang="cs-CZ" b="1" dirty="0" err="1" smtClean="0"/>
              <a:t>península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Sin embargo, Roma </a:t>
            </a:r>
            <a:r>
              <a:rPr lang="cs-CZ" b="1" dirty="0" err="1" smtClean="0"/>
              <a:t>tardaría</a:t>
            </a:r>
            <a:r>
              <a:rPr lang="cs-CZ" b="1" dirty="0" smtClean="0"/>
              <a:t> </a:t>
            </a:r>
            <a:r>
              <a:rPr lang="cs-CZ" b="1" dirty="0" err="1" smtClean="0"/>
              <a:t>casi</a:t>
            </a:r>
            <a:r>
              <a:rPr lang="cs-CZ" b="1" dirty="0" smtClean="0"/>
              <a:t> 200 </a:t>
            </a:r>
            <a:r>
              <a:rPr lang="cs-CZ" b="1" dirty="0" err="1" smtClean="0"/>
              <a:t>aňos</a:t>
            </a:r>
            <a:r>
              <a:rPr lang="cs-CZ" b="1" dirty="0" smtClean="0"/>
              <a:t> </a:t>
            </a:r>
            <a:r>
              <a:rPr lang="cs-CZ" b="1" dirty="0" err="1" smtClean="0"/>
              <a:t>más</a:t>
            </a:r>
            <a:r>
              <a:rPr lang="cs-CZ" b="1" dirty="0" smtClean="0"/>
              <a:t> en                    en </a:t>
            </a:r>
            <a:r>
              <a:rPr lang="cs-CZ" b="1" dirty="0" err="1" smtClean="0"/>
              <a:t>total</a:t>
            </a:r>
            <a:r>
              <a:rPr lang="cs-CZ" b="1" dirty="0" smtClean="0"/>
              <a:t> la </a:t>
            </a:r>
            <a:r>
              <a:rPr lang="cs-CZ" b="1" dirty="0" err="1" smtClean="0"/>
              <a:t>Península</a:t>
            </a:r>
            <a:endParaRPr lang="cs-CZ" b="1" dirty="0" smtClean="0"/>
          </a:p>
          <a:p>
            <a:r>
              <a:rPr lang="cs-CZ" b="1" dirty="0" err="1" smtClean="0"/>
              <a:t>Ibérica</a:t>
            </a:r>
            <a:r>
              <a:rPr lang="cs-CZ" b="1" dirty="0" smtClean="0"/>
              <a:t> </a:t>
            </a:r>
            <a:r>
              <a:rPr lang="cs-CZ" b="1" dirty="0" err="1" smtClean="0"/>
              <a:t>debido</a:t>
            </a:r>
            <a:r>
              <a:rPr lang="cs-CZ" b="1" dirty="0" smtClean="0"/>
              <a:t> </a:t>
            </a:r>
            <a:r>
              <a:rPr lang="cs-CZ" b="1" dirty="0" err="1" smtClean="0"/>
              <a:t>principalmente</a:t>
            </a:r>
            <a:r>
              <a:rPr lang="cs-CZ" b="1" dirty="0" smtClean="0"/>
              <a:t> a la </a:t>
            </a:r>
            <a:r>
              <a:rPr lang="cs-CZ" b="1" dirty="0" err="1" smtClean="0"/>
              <a:t>fuerte</a:t>
            </a:r>
            <a:r>
              <a:rPr lang="cs-CZ" b="1" dirty="0" smtClean="0"/>
              <a:t> </a:t>
            </a:r>
            <a:r>
              <a:rPr lang="cs-CZ" b="1" dirty="0" err="1" smtClean="0"/>
              <a:t>resistencia</a:t>
            </a:r>
            <a:r>
              <a:rPr lang="cs-CZ" b="1" dirty="0" smtClean="0"/>
              <a:t> de los </a:t>
            </a:r>
            <a:r>
              <a:rPr lang="cs-CZ" b="1" dirty="0" err="1" smtClean="0"/>
              <a:t>pueblos</a:t>
            </a:r>
            <a:r>
              <a:rPr lang="cs-CZ" b="1" dirty="0" smtClean="0"/>
              <a:t> </a:t>
            </a:r>
            <a:r>
              <a:rPr lang="cs-CZ" b="1" dirty="0" err="1" smtClean="0"/>
              <a:t>del</a:t>
            </a:r>
            <a:r>
              <a:rPr lang="cs-CZ" b="1" dirty="0" smtClean="0"/>
              <a:t> </a:t>
            </a:r>
            <a:r>
              <a:rPr lang="cs-CZ" b="1" dirty="0" err="1" smtClean="0"/>
              <a:t>interior</a:t>
            </a:r>
            <a:r>
              <a:rPr lang="cs-CZ" b="1" dirty="0" smtClean="0"/>
              <a:t>,</a:t>
            </a:r>
          </a:p>
          <a:p>
            <a:r>
              <a:rPr lang="cs-CZ" b="1" dirty="0" smtClean="0"/>
              <a:t>(                          , </a:t>
            </a:r>
            <a:r>
              <a:rPr lang="cs-CZ" b="1" dirty="0" err="1" smtClean="0"/>
              <a:t>lusitanos</a:t>
            </a:r>
            <a:r>
              <a:rPr lang="cs-CZ" b="1" dirty="0" smtClean="0"/>
              <a:t>, </a:t>
            </a:r>
            <a:r>
              <a:rPr lang="cs-CZ" b="1" dirty="0" err="1" smtClean="0"/>
              <a:t>astures</a:t>
            </a:r>
            <a:r>
              <a:rPr lang="cs-CZ" b="1" dirty="0" smtClean="0"/>
              <a:t>…) </a:t>
            </a:r>
            <a:r>
              <a:rPr lang="cs-CZ" b="1" dirty="0" err="1" smtClean="0"/>
              <a:t>Durante</a:t>
            </a:r>
            <a:r>
              <a:rPr lang="cs-CZ" b="1" dirty="0" smtClean="0"/>
              <a:t> </a:t>
            </a:r>
            <a:r>
              <a:rPr lang="cs-CZ" b="1" dirty="0" err="1" smtClean="0"/>
              <a:t>estas</a:t>
            </a:r>
            <a:r>
              <a:rPr lang="cs-CZ" b="1" dirty="0" smtClean="0"/>
              <a:t>                      </a:t>
            </a:r>
            <a:r>
              <a:rPr lang="cs-CZ" b="1" dirty="0" err="1" smtClean="0"/>
              <a:t>permanentes</a:t>
            </a:r>
            <a:r>
              <a:rPr lang="cs-CZ" b="1" dirty="0" smtClean="0"/>
              <a:t> las</a:t>
            </a:r>
          </a:p>
          <a:p>
            <a:r>
              <a:rPr lang="cs-CZ" b="1" dirty="0" err="1" smtClean="0"/>
              <a:t>culturas</a:t>
            </a:r>
            <a:r>
              <a:rPr lang="cs-CZ" b="1" dirty="0" smtClean="0"/>
              <a:t> </a:t>
            </a:r>
            <a:r>
              <a:rPr lang="cs-CZ" b="1" dirty="0" err="1" smtClean="0"/>
              <a:t>prerromanas</a:t>
            </a:r>
            <a:r>
              <a:rPr lang="cs-CZ" b="1" dirty="0" smtClean="0"/>
              <a:t> </a:t>
            </a:r>
            <a:r>
              <a:rPr lang="cs-CZ" b="1" dirty="0" err="1" smtClean="0"/>
              <a:t>fueron</a:t>
            </a:r>
            <a:r>
              <a:rPr lang="cs-CZ" b="1" dirty="0" smtClean="0"/>
              <a:t> </a:t>
            </a:r>
            <a:r>
              <a:rPr lang="cs-CZ" b="1" dirty="0" err="1" smtClean="0"/>
              <a:t>casi</a:t>
            </a:r>
            <a:r>
              <a:rPr lang="cs-CZ" b="1" dirty="0" smtClean="0"/>
              <a:t> </a:t>
            </a:r>
            <a:r>
              <a:rPr lang="cs-CZ" b="1" dirty="0" err="1" smtClean="0"/>
              <a:t>exterminadas</a:t>
            </a:r>
            <a:r>
              <a:rPr lang="cs-CZ" b="1" dirty="0" smtClean="0"/>
              <a:t>. La </a:t>
            </a:r>
            <a:r>
              <a:rPr lang="cs-CZ" b="1" dirty="0" err="1" smtClean="0"/>
              <a:t>dominación</a:t>
            </a:r>
            <a:r>
              <a:rPr lang="cs-CZ" b="1" dirty="0" smtClean="0"/>
              <a:t> romana </a:t>
            </a:r>
          </a:p>
          <a:p>
            <a:r>
              <a:rPr lang="cs-CZ" b="1" dirty="0" err="1" smtClean="0"/>
              <a:t>perduraría</a:t>
            </a:r>
            <a:r>
              <a:rPr lang="cs-CZ" b="1" dirty="0" smtClean="0"/>
              <a:t> </a:t>
            </a:r>
            <a:r>
              <a:rPr lang="cs-CZ" b="1" dirty="0" err="1" smtClean="0"/>
              <a:t>hasta</a:t>
            </a:r>
            <a:r>
              <a:rPr lang="cs-CZ" b="1" dirty="0" smtClean="0"/>
              <a:t> el siglo V. DC </a:t>
            </a:r>
            <a:r>
              <a:rPr lang="cs-CZ" b="1" dirty="0" err="1" smtClean="0"/>
              <a:t>formando</a:t>
            </a:r>
            <a:r>
              <a:rPr lang="cs-CZ" b="1" dirty="0" smtClean="0"/>
              <a:t> </a:t>
            </a:r>
            <a:r>
              <a:rPr lang="cs-CZ" b="1" dirty="0" err="1" smtClean="0"/>
              <a:t>así</a:t>
            </a:r>
            <a:r>
              <a:rPr lang="cs-CZ" b="1" dirty="0" smtClean="0"/>
              <a:t> una </a:t>
            </a:r>
            <a:r>
              <a:rPr lang="cs-CZ" b="1" dirty="0" err="1" smtClean="0"/>
              <a:t>población</a:t>
            </a:r>
            <a:r>
              <a:rPr lang="cs-CZ" b="1" dirty="0" smtClean="0"/>
              <a:t> </a:t>
            </a:r>
            <a:r>
              <a:rPr lang="cs-CZ" b="1" dirty="0" err="1" smtClean="0"/>
              <a:t>homogénea</a:t>
            </a:r>
            <a:r>
              <a:rPr lang="cs-CZ" b="1" dirty="0" smtClean="0"/>
              <a:t> </a:t>
            </a:r>
            <a:r>
              <a:rPr lang="cs-CZ" b="1" dirty="0" err="1" smtClean="0"/>
              <a:t>conocida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como</a:t>
            </a:r>
            <a:r>
              <a:rPr lang="cs-CZ" b="1" dirty="0" smtClean="0"/>
              <a:t> „                                       “.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7380312" y="5517584"/>
            <a:ext cx="972108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Aníbal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520044" y="5517584"/>
            <a:ext cx="1251756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colonias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69816" y="5909788"/>
            <a:ext cx="1116124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12 </a:t>
            </a:r>
            <a:r>
              <a:rPr lang="cs-CZ" b="1" dirty="0" err="1" smtClean="0">
                <a:solidFill>
                  <a:schemeClr val="bg1"/>
                </a:solidFill>
              </a:rPr>
              <a:t>aňos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026829" y="5517584"/>
            <a:ext cx="1497629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celtíberos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88024" y="5534860"/>
            <a:ext cx="2304256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hispano</a:t>
            </a:r>
            <a:r>
              <a:rPr lang="cs-CZ" b="1" dirty="0" smtClean="0">
                <a:solidFill>
                  <a:schemeClr val="bg1"/>
                </a:solidFill>
              </a:rPr>
              <a:t>-romana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69816" y="5534860"/>
            <a:ext cx="1114988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guerras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712262" y="5877272"/>
            <a:ext cx="1195209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dominar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588224" y="5985284"/>
            <a:ext cx="2016224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Solución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627784" y="332656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Finales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del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sg</a:t>
            </a:r>
            <a:r>
              <a:rPr lang="cs-CZ" sz="2400" b="1" dirty="0" smtClean="0">
                <a:solidFill>
                  <a:schemeClr val="bg1"/>
                </a:solidFill>
              </a:rPr>
              <a:t> II AC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20606" y="1279386"/>
            <a:ext cx="512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Completa</a:t>
            </a:r>
            <a:r>
              <a:rPr lang="cs-CZ" sz="2000" b="1" dirty="0" smtClean="0"/>
              <a:t> con las </a:t>
            </a:r>
            <a:r>
              <a:rPr lang="cs-CZ" sz="2000" b="1" dirty="0" err="1" smtClean="0"/>
              <a:t>palabras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recuadro</a:t>
            </a:r>
            <a:r>
              <a:rPr lang="cs-CZ" sz="2000" b="1" dirty="0" smtClean="0"/>
              <a:t>: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720" y="1916831"/>
            <a:ext cx="9153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Después</a:t>
            </a:r>
            <a:r>
              <a:rPr lang="cs-CZ" b="1" dirty="0" smtClean="0"/>
              <a:t> de </a:t>
            </a:r>
            <a:r>
              <a:rPr lang="cs-CZ" b="1" dirty="0" err="1" smtClean="0"/>
              <a:t>que</a:t>
            </a:r>
            <a:r>
              <a:rPr lang="cs-CZ" b="1" dirty="0" smtClean="0"/>
              <a:t>                 </a:t>
            </a:r>
            <a:r>
              <a:rPr lang="cs-CZ" b="1" dirty="0" err="1" smtClean="0"/>
              <a:t>sorprendió</a:t>
            </a:r>
            <a:r>
              <a:rPr lang="cs-CZ" b="1" dirty="0" smtClean="0"/>
              <a:t> al </a:t>
            </a:r>
            <a:r>
              <a:rPr lang="cs-CZ" b="1" dirty="0" err="1" smtClean="0"/>
              <a:t>Imperio</a:t>
            </a:r>
            <a:r>
              <a:rPr lang="cs-CZ" b="1" dirty="0" smtClean="0"/>
              <a:t> Romano al </a:t>
            </a:r>
            <a:r>
              <a:rPr lang="cs-CZ" b="1" dirty="0" err="1" smtClean="0"/>
              <a:t>entrar</a:t>
            </a:r>
            <a:r>
              <a:rPr lang="cs-CZ" b="1" dirty="0" smtClean="0"/>
              <a:t> en </a:t>
            </a:r>
            <a:r>
              <a:rPr lang="cs-CZ" b="1" dirty="0" err="1" smtClean="0"/>
              <a:t>su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endParaRPr lang="cs-CZ" b="1" dirty="0" smtClean="0"/>
          </a:p>
          <a:p>
            <a:r>
              <a:rPr lang="cs-CZ" b="1" dirty="0" smtClean="0"/>
              <a:t>las </a:t>
            </a:r>
            <a:r>
              <a:rPr lang="cs-CZ" b="1" dirty="0" err="1" smtClean="0"/>
              <a:t>legias</a:t>
            </a:r>
            <a:r>
              <a:rPr lang="cs-CZ" b="1" dirty="0" smtClean="0"/>
              <a:t> </a:t>
            </a:r>
            <a:r>
              <a:rPr lang="cs-CZ" b="1" dirty="0" err="1" smtClean="0"/>
              <a:t>romanas</a:t>
            </a:r>
            <a:r>
              <a:rPr lang="cs-CZ" b="1" dirty="0" smtClean="0"/>
              <a:t> </a:t>
            </a:r>
            <a:r>
              <a:rPr lang="cs-CZ" b="1" dirty="0" err="1" smtClean="0"/>
              <a:t>hicieron</a:t>
            </a:r>
            <a:r>
              <a:rPr lang="cs-CZ" b="1" dirty="0" smtClean="0"/>
              <a:t> la </a:t>
            </a:r>
            <a:r>
              <a:rPr lang="cs-CZ" b="1" dirty="0" err="1" smtClean="0"/>
              <a:t>invasión</a:t>
            </a:r>
            <a:r>
              <a:rPr lang="cs-CZ" b="1" dirty="0" smtClean="0"/>
              <a:t> a las                      </a:t>
            </a:r>
            <a:r>
              <a:rPr lang="cs-CZ" b="1" dirty="0" err="1" smtClean="0"/>
              <a:t>cartaginenses</a:t>
            </a:r>
            <a:r>
              <a:rPr lang="cs-CZ" b="1" dirty="0" smtClean="0"/>
              <a:t> en </a:t>
            </a:r>
            <a:r>
              <a:rPr lang="cs-CZ" b="1" dirty="0" err="1" smtClean="0"/>
              <a:t>Iberia</a:t>
            </a:r>
            <a:r>
              <a:rPr lang="cs-CZ" b="1" dirty="0" smtClean="0"/>
              <a:t>. </a:t>
            </a:r>
          </a:p>
          <a:p>
            <a:r>
              <a:rPr lang="cs-CZ" b="1" dirty="0" smtClean="0"/>
              <a:t>En                     </a:t>
            </a:r>
            <a:r>
              <a:rPr lang="cs-CZ" b="1" dirty="0" err="1" smtClean="0"/>
              <a:t>expulsaron</a:t>
            </a:r>
            <a:r>
              <a:rPr lang="cs-CZ" b="1" dirty="0" smtClean="0"/>
              <a:t> </a:t>
            </a:r>
            <a:r>
              <a:rPr lang="cs-CZ" b="1" dirty="0" err="1" smtClean="0"/>
              <a:t>por</a:t>
            </a:r>
            <a:r>
              <a:rPr lang="cs-CZ" b="1" dirty="0" smtClean="0"/>
              <a:t> </a:t>
            </a:r>
            <a:r>
              <a:rPr lang="cs-CZ" b="1" dirty="0" err="1" smtClean="0"/>
              <a:t>completo</a:t>
            </a:r>
            <a:r>
              <a:rPr lang="cs-CZ" b="1" dirty="0" smtClean="0"/>
              <a:t> a las </a:t>
            </a:r>
            <a:r>
              <a:rPr lang="cs-CZ" b="1" dirty="0" err="1" smtClean="0"/>
              <a:t>fuerzas</a:t>
            </a:r>
            <a:r>
              <a:rPr lang="cs-CZ" b="1" dirty="0" smtClean="0"/>
              <a:t> </a:t>
            </a:r>
            <a:r>
              <a:rPr lang="cs-CZ" b="1" dirty="0" err="1" smtClean="0"/>
              <a:t>púnicas</a:t>
            </a:r>
            <a:r>
              <a:rPr lang="cs-CZ" b="1" dirty="0" smtClean="0"/>
              <a:t> en la </a:t>
            </a:r>
            <a:r>
              <a:rPr lang="cs-CZ" b="1" dirty="0" err="1" smtClean="0"/>
              <a:t>península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Sin embargo, Roma </a:t>
            </a:r>
            <a:r>
              <a:rPr lang="cs-CZ" b="1" dirty="0" err="1" smtClean="0"/>
              <a:t>tardaría</a:t>
            </a:r>
            <a:r>
              <a:rPr lang="cs-CZ" b="1" dirty="0" smtClean="0"/>
              <a:t> </a:t>
            </a:r>
            <a:r>
              <a:rPr lang="cs-CZ" b="1" dirty="0" err="1" smtClean="0"/>
              <a:t>casi</a:t>
            </a:r>
            <a:r>
              <a:rPr lang="cs-CZ" b="1" dirty="0" smtClean="0"/>
              <a:t> 200 </a:t>
            </a:r>
            <a:r>
              <a:rPr lang="cs-CZ" b="1" dirty="0" err="1" smtClean="0"/>
              <a:t>aňos</a:t>
            </a:r>
            <a:r>
              <a:rPr lang="cs-CZ" b="1" dirty="0" smtClean="0"/>
              <a:t> </a:t>
            </a:r>
            <a:r>
              <a:rPr lang="cs-CZ" b="1" dirty="0" err="1" smtClean="0"/>
              <a:t>más</a:t>
            </a:r>
            <a:r>
              <a:rPr lang="cs-CZ" b="1" dirty="0" smtClean="0"/>
              <a:t> en                    en </a:t>
            </a:r>
            <a:r>
              <a:rPr lang="cs-CZ" b="1" dirty="0" err="1" smtClean="0"/>
              <a:t>total</a:t>
            </a:r>
            <a:r>
              <a:rPr lang="cs-CZ" b="1" dirty="0" smtClean="0"/>
              <a:t> la </a:t>
            </a:r>
            <a:r>
              <a:rPr lang="cs-CZ" b="1" dirty="0" err="1" smtClean="0"/>
              <a:t>Península</a:t>
            </a:r>
            <a:endParaRPr lang="cs-CZ" b="1" dirty="0" smtClean="0"/>
          </a:p>
          <a:p>
            <a:r>
              <a:rPr lang="cs-CZ" b="1" dirty="0" err="1" smtClean="0"/>
              <a:t>Ibérica</a:t>
            </a:r>
            <a:r>
              <a:rPr lang="cs-CZ" b="1" dirty="0" smtClean="0"/>
              <a:t> </a:t>
            </a:r>
            <a:r>
              <a:rPr lang="cs-CZ" b="1" dirty="0" err="1" smtClean="0"/>
              <a:t>debido</a:t>
            </a:r>
            <a:r>
              <a:rPr lang="cs-CZ" b="1" dirty="0" smtClean="0"/>
              <a:t> </a:t>
            </a:r>
            <a:r>
              <a:rPr lang="cs-CZ" b="1" dirty="0" err="1" smtClean="0"/>
              <a:t>principalmente</a:t>
            </a:r>
            <a:r>
              <a:rPr lang="cs-CZ" b="1" dirty="0" smtClean="0"/>
              <a:t> a la </a:t>
            </a:r>
            <a:r>
              <a:rPr lang="cs-CZ" b="1" dirty="0" err="1" smtClean="0"/>
              <a:t>fuerte</a:t>
            </a:r>
            <a:r>
              <a:rPr lang="cs-CZ" b="1" dirty="0" smtClean="0"/>
              <a:t> </a:t>
            </a:r>
            <a:r>
              <a:rPr lang="cs-CZ" b="1" dirty="0" err="1" smtClean="0"/>
              <a:t>resistencia</a:t>
            </a:r>
            <a:r>
              <a:rPr lang="cs-CZ" b="1" dirty="0" smtClean="0"/>
              <a:t> de los </a:t>
            </a:r>
            <a:r>
              <a:rPr lang="cs-CZ" b="1" dirty="0" err="1" smtClean="0"/>
              <a:t>pueblos</a:t>
            </a:r>
            <a:r>
              <a:rPr lang="cs-CZ" b="1" dirty="0" smtClean="0"/>
              <a:t> </a:t>
            </a:r>
            <a:r>
              <a:rPr lang="cs-CZ" b="1" dirty="0" err="1" smtClean="0"/>
              <a:t>del</a:t>
            </a:r>
            <a:r>
              <a:rPr lang="cs-CZ" b="1" dirty="0" smtClean="0"/>
              <a:t> </a:t>
            </a:r>
            <a:r>
              <a:rPr lang="cs-CZ" b="1" dirty="0" err="1" smtClean="0"/>
              <a:t>interior</a:t>
            </a:r>
            <a:r>
              <a:rPr lang="cs-CZ" b="1" dirty="0" smtClean="0"/>
              <a:t>,</a:t>
            </a:r>
          </a:p>
          <a:p>
            <a:r>
              <a:rPr lang="cs-CZ" b="1" dirty="0" smtClean="0"/>
              <a:t>(                          , </a:t>
            </a:r>
            <a:r>
              <a:rPr lang="cs-CZ" b="1" dirty="0" err="1" smtClean="0"/>
              <a:t>lusitanos</a:t>
            </a:r>
            <a:r>
              <a:rPr lang="cs-CZ" b="1" dirty="0" smtClean="0"/>
              <a:t>, </a:t>
            </a:r>
            <a:r>
              <a:rPr lang="cs-CZ" b="1" dirty="0" err="1" smtClean="0"/>
              <a:t>astures</a:t>
            </a:r>
            <a:r>
              <a:rPr lang="cs-CZ" b="1" dirty="0" smtClean="0"/>
              <a:t>…) </a:t>
            </a:r>
            <a:r>
              <a:rPr lang="cs-CZ" b="1" dirty="0" err="1" smtClean="0"/>
              <a:t>Durante</a:t>
            </a:r>
            <a:r>
              <a:rPr lang="cs-CZ" b="1" dirty="0" smtClean="0"/>
              <a:t> </a:t>
            </a:r>
            <a:r>
              <a:rPr lang="cs-CZ" b="1" dirty="0" err="1" smtClean="0"/>
              <a:t>estas</a:t>
            </a:r>
            <a:r>
              <a:rPr lang="cs-CZ" b="1" dirty="0" smtClean="0"/>
              <a:t>                      </a:t>
            </a:r>
            <a:r>
              <a:rPr lang="cs-CZ" b="1" dirty="0" err="1" smtClean="0"/>
              <a:t>permanentes</a:t>
            </a:r>
            <a:r>
              <a:rPr lang="cs-CZ" b="1" dirty="0" smtClean="0"/>
              <a:t> las</a:t>
            </a:r>
          </a:p>
          <a:p>
            <a:r>
              <a:rPr lang="cs-CZ" b="1" dirty="0" err="1" smtClean="0"/>
              <a:t>culturas</a:t>
            </a:r>
            <a:r>
              <a:rPr lang="cs-CZ" b="1" dirty="0" smtClean="0"/>
              <a:t> </a:t>
            </a:r>
            <a:r>
              <a:rPr lang="cs-CZ" b="1" dirty="0" err="1" smtClean="0"/>
              <a:t>prerromanas</a:t>
            </a:r>
            <a:r>
              <a:rPr lang="cs-CZ" b="1" dirty="0" smtClean="0"/>
              <a:t> </a:t>
            </a:r>
            <a:r>
              <a:rPr lang="cs-CZ" b="1" dirty="0" err="1" smtClean="0"/>
              <a:t>fueron</a:t>
            </a:r>
            <a:r>
              <a:rPr lang="cs-CZ" b="1" dirty="0" smtClean="0"/>
              <a:t> </a:t>
            </a:r>
            <a:r>
              <a:rPr lang="cs-CZ" b="1" dirty="0" err="1" smtClean="0"/>
              <a:t>casi</a:t>
            </a:r>
            <a:r>
              <a:rPr lang="cs-CZ" b="1" dirty="0" smtClean="0"/>
              <a:t> </a:t>
            </a:r>
            <a:r>
              <a:rPr lang="cs-CZ" b="1" dirty="0" err="1" smtClean="0"/>
              <a:t>exterminadas</a:t>
            </a:r>
            <a:r>
              <a:rPr lang="cs-CZ" b="1" dirty="0" smtClean="0"/>
              <a:t>. La </a:t>
            </a:r>
            <a:r>
              <a:rPr lang="cs-CZ" b="1" dirty="0" err="1" smtClean="0"/>
              <a:t>dominación</a:t>
            </a:r>
            <a:r>
              <a:rPr lang="cs-CZ" b="1" dirty="0" smtClean="0"/>
              <a:t> romana </a:t>
            </a:r>
          </a:p>
          <a:p>
            <a:r>
              <a:rPr lang="cs-CZ" b="1" dirty="0" err="1" smtClean="0"/>
              <a:t>perduraría</a:t>
            </a:r>
            <a:r>
              <a:rPr lang="cs-CZ" b="1" dirty="0" smtClean="0"/>
              <a:t> </a:t>
            </a:r>
            <a:r>
              <a:rPr lang="cs-CZ" b="1" dirty="0" err="1" smtClean="0"/>
              <a:t>hasta</a:t>
            </a:r>
            <a:r>
              <a:rPr lang="cs-CZ" b="1" dirty="0" smtClean="0"/>
              <a:t> el siglo V. DC </a:t>
            </a:r>
            <a:r>
              <a:rPr lang="cs-CZ" b="1" dirty="0" err="1" smtClean="0"/>
              <a:t>formando</a:t>
            </a:r>
            <a:r>
              <a:rPr lang="cs-CZ" b="1" dirty="0" smtClean="0"/>
              <a:t> </a:t>
            </a:r>
            <a:r>
              <a:rPr lang="cs-CZ" b="1" dirty="0" err="1" smtClean="0"/>
              <a:t>así</a:t>
            </a:r>
            <a:r>
              <a:rPr lang="cs-CZ" b="1" dirty="0" smtClean="0"/>
              <a:t> una </a:t>
            </a:r>
            <a:r>
              <a:rPr lang="cs-CZ" b="1" dirty="0" err="1" smtClean="0"/>
              <a:t>población</a:t>
            </a:r>
            <a:r>
              <a:rPr lang="cs-CZ" b="1" dirty="0" smtClean="0"/>
              <a:t> </a:t>
            </a:r>
            <a:r>
              <a:rPr lang="cs-CZ" b="1" dirty="0" err="1" smtClean="0"/>
              <a:t>homogénea</a:t>
            </a:r>
            <a:r>
              <a:rPr lang="cs-CZ" b="1" dirty="0" smtClean="0"/>
              <a:t> </a:t>
            </a:r>
            <a:r>
              <a:rPr lang="cs-CZ" b="1" dirty="0" err="1" smtClean="0"/>
              <a:t>conocida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como</a:t>
            </a:r>
            <a:r>
              <a:rPr lang="cs-CZ" b="1" dirty="0" smtClean="0"/>
              <a:t> „                                       “.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1935363" y="2060848"/>
            <a:ext cx="972108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Aníbal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04048" y="2276872"/>
            <a:ext cx="1251756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colonias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45914" y="2636912"/>
            <a:ext cx="1116124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12 </a:t>
            </a:r>
            <a:r>
              <a:rPr lang="cs-CZ" b="1" dirty="0" err="1" smtClean="0">
                <a:solidFill>
                  <a:schemeClr val="bg1"/>
                </a:solidFill>
              </a:rPr>
              <a:t>aňos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22977" y="3356992"/>
            <a:ext cx="1497629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celtíberos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022839" y="4257092"/>
            <a:ext cx="2304256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hispano</a:t>
            </a:r>
            <a:r>
              <a:rPr lang="cs-CZ" b="1" dirty="0" smtClean="0">
                <a:solidFill>
                  <a:schemeClr val="bg1"/>
                </a:solidFill>
              </a:rPr>
              <a:t>-romana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940152" y="3379636"/>
            <a:ext cx="1114988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guerras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629926" y="2852936"/>
            <a:ext cx="1217403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dominar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>
            <a:hlinkClick r:id="rId2" action="ppaction://hlinksldjump"/>
          </p:cNvPr>
          <p:cNvSpPr/>
          <p:nvPr/>
        </p:nvSpPr>
        <p:spPr>
          <a:xfrm>
            <a:off x="5191145" y="5805264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Pasar</a:t>
            </a:r>
            <a:r>
              <a:rPr lang="cs-CZ" sz="2000" b="1" dirty="0" smtClean="0">
                <a:solidFill>
                  <a:schemeClr val="bg1"/>
                </a:solidFill>
              </a:rPr>
              <a:t> sin ver la </a:t>
            </a:r>
            <a:r>
              <a:rPr lang="cs-CZ" sz="2000" b="1" dirty="0" err="1" smtClean="0">
                <a:solidFill>
                  <a:schemeClr val="bg1"/>
                </a:solidFill>
              </a:rPr>
              <a:t>solución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55776" y="404664"/>
            <a:ext cx="3312368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Ciudades</a:t>
            </a:r>
            <a:r>
              <a:rPr lang="cs-CZ" sz="2000" b="1" dirty="0" smtClean="0">
                <a:solidFill>
                  <a:schemeClr val="bg1"/>
                </a:solidFill>
              </a:rPr>
              <a:t> y </a:t>
            </a:r>
            <a:r>
              <a:rPr lang="cs-CZ" sz="2000" b="1" dirty="0" err="1" smtClean="0">
                <a:solidFill>
                  <a:schemeClr val="bg1"/>
                </a:solidFill>
              </a:rPr>
              <a:t>provincias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0165" y="1213301"/>
            <a:ext cx="7723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Desde</a:t>
            </a:r>
            <a:r>
              <a:rPr lang="cs-CZ" sz="2400" b="1" dirty="0" smtClean="0"/>
              <a:t> el </a:t>
            </a:r>
            <a:r>
              <a:rPr lang="cs-CZ" sz="2400" b="1" dirty="0" err="1" smtClean="0"/>
              <a:t>primer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momento</a:t>
            </a:r>
            <a:r>
              <a:rPr lang="cs-CZ" sz="2400" b="1" dirty="0" smtClean="0"/>
              <a:t> los </a:t>
            </a:r>
            <a:r>
              <a:rPr lang="cs-CZ" sz="2400" b="1" dirty="0" err="1" smtClean="0"/>
              <a:t>romanos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organizaron</a:t>
            </a:r>
            <a:endParaRPr lang="cs-CZ" sz="2400" b="1" dirty="0" smtClean="0"/>
          </a:p>
          <a:p>
            <a:r>
              <a:rPr lang="cs-CZ" sz="2400" b="1" dirty="0" smtClean="0"/>
              <a:t>el </a:t>
            </a:r>
            <a:r>
              <a:rPr lang="cs-CZ" sz="2400" b="1" dirty="0" err="1" smtClean="0"/>
              <a:t>territorio</a:t>
            </a:r>
            <a:r>
              <a:rPr lang="cs-CZ" sz="2400" b="1" dirty="0" smtClean="0"/>
              <a:t> en 2 partes </a:t>
            </a:r>
            <a:r>
              <a:rPr lang="cs-CZ" sz="2400" b="1" dirty="0" err="1" smtClean="0"/>
              <a:t>principales</a:t>
            </a:r>
            <a:r>
              <a:rPr lang="cs-CZ" sz="2400" b="1" dirty="0" smtClean="0"/>
              <a:t>: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350165" y="2420888"/>
            <a:ext cx="2709667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Hispania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ulterior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50165" y="4293096"/>
            <a:ext cx="2709667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Hispania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citerior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03848" y="2544869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sur</a:t>
            </a:r>
            <a:r>
              <a:rPr lang="cs-CZ" sz="2000" b="1" dirty="0" smtClean="0"/>
              <a:t> y </a:t>
            </a:r>
            <a:r>
              <a:rPr lang="cs-CZ" sz="2000" b="1" dirty="0" err="1" smtClean="0"/>
              <a:t>oeste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75021" y="441707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este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4932040" y="243475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432434" y="245634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899347" y="247068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872220" y="244743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356746" y="245462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899840" y="245141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7376126" y="244743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>
            <a:hlinkClick r:id="rId2" action="ppaction://hlinksldjump"/>
          </p:cNvPr>
          <p:cNvSpPr/>
          <p:nvPr/>
        </p:nvSpPr>
        <p:spPr>
          <a:xfrm>
            <a:off x="5606841" y="6021288"/>
            <a:ext cx="2466913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Ver el mapa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037553" y="297290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583226" y="296915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083620" y="294497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519330" y="296615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007932" y="294497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441749" y="295700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899840" y="2936054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7376126" y="296915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7899347" y="295400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3535571" y="413611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046573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4583226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5083620" y="414882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7376126" y="414547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6912362" y="4152121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524150" y="4132430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5986972" y="413106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6482253" y="4132430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8270097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7833164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3144451" y="493186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3631084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4046573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4473894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4922086" y="496950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5344923" y="492831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5812565" y="494116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6307846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6737955" y="496950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5" name="Zaoblený obdélník 44"/>
          <p:cNvSpPr/>
          <p:nvPr/>
        </p:nvSpPr>
        <p:spPr>
          <a:xfrm>
            <a:off x="7201719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7692603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7" name="Zaoblený obdélník 46"/>
          <p:cNvSpPr/>
          <p:nvPr/>
        </p:nvSpPr>
        <p:spPr>
          <a:xfrm>
            <a:off x="8193539" y="4954214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8696655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9" name="Zaoblený obdélník 48"/>
          <p:cNvSpPr/>
          <p:nvPr/>
        </p:nvSpPr>
        <p:spPr>
          <a:xfrm>
            <a:off x="4932040" y="242359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3" name="Zaoblený obdélník 52"/>
          <p:cNvSpPr/>
          <p:nvPr/>
        </p:nvSpPr>
        <p:spPr>
          <a:xfrm>
            <a:off x="5448636" y="247068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Zaoblený obdélník 53"/>
          <p:cNvSpPr/>
          <p:nvPr/>
        </p:nvSpPr>
        <p:spPr>
          <a:xfrm>
            <a:off x="5833525" y="2464630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5" name="Zaoblený obdélník 54"/>
          <p:cNvSpPr/>
          <p:nvPr/>
        </p:nvSpPr>
        <p:spPr>
          <a:xfrm>
            <a:off x="6389141" y="247068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t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6" name="Zaoblený obdélník 55"/>
          <p:cNvSpPr/>
          <p:nvPr/>
        </p:nvSpPr>
        <p:spPr>
          <a:xfrm>
            <a:off x="6912362" y="244743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i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7" name="Zaoblený obdélník 56"/>
          <p:cNvSpPr/>
          <p:nvPr/>
        </p:nvSpPr>
        <p:spPr>
          <a:xfrm>
            <a:off x="7387769" y="247759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7923541" y="245462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9" name="Zaoblený obdélník 58"/>
          <p:cNvSpPr/>
          <p:nvPr/>
        </p:nvSpPr>
        <p:spPr>
          <a:xfrm>
            <a:off x="4029007" y="2985394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L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0" name="Zaoblený obdélník 59"/>
          <p:cNvSpPr/>
          <p:nvPr/>
        </p:nvSpPr>
        <p:spPr>
          <a:xfrm>
            <a:off x="4587684" y="297290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u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1" name="Zaoblený obdélník 60"/>
          <p:cNvSpPr/>
          <p:nvPr/>
        </p:nvSpPr>
        <p:spPr>
          <a:xfrm>
            <a:off x="5089986" y="297290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2" name="Zaoblený obdélník 61"/>
          <p:cNvSpPr/>
          <p:nvPr/>
        </p:nvSpPr>
        <p:spPr>
          <a:xfrm>
            <a:off x="5541096" y="298943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i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3" name="Zaoblený obdélník 62"/>
          <p:cNvSpPr/>
          <p:nvPr/>
        </p:nvSpPr>
        <p:spPr>
          <a:xfrm>
            <a:off x="6007932" y="296378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t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6467867" y="296378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5" name="Zaoblený obdélník 64"/>
          <p:cNvSpPr/>
          <p:nvPr/>
        </p:nvSpPr>
        <p:spPr>
          <a:xfrm>
            <a:off x="6899840" y="2936054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7387769" y="298943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i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7" name="Zaoblený obdélník 66"/>
          <p:cNvSpPr/>
          <p:nvPr/>
        </p:nvSpPr>
        <p:spPr>
          <a:xfrm>
            <a:off x="7899347" y="295400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3535571" y="412071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T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9" name="Zaoblený obdélník 68"/>
          <p:cNvSpPr/>
          <p:nvPr/>
        </p:nvSpPr>
        <p:spPr>
          <a:xfrm>
            <a:off x="4096992" y="4191563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0" name="Zaoblený obdélník 69"/>
          <p:cNvSpPr/>
          <p:nvPr/>
        </p:nvSpPr>
        <p:spPr>
          <a:xfrm>
            <a:off x="4551123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r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1" name="Zaoblený obdélník 70"/>
          <p:cNvSpPr/>
          <p:nvPr/>
        </p:nvSpPr>
        <p:spPr>
          <a:xfrm>
            <a:off x="5089986" y="4152121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r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2" name="Zaoblený obdélník 71"/>
          <p:cNvSpPr/>
          <p:nvPr/>
        </p:nvSpPr>
        <p:spPr>
          <a:xfrm>
            <a:off x="5524150" y="4157213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3" name="Zaoblený obdélník 72"/>
          <p:cNvSpPr/>
          <p:nvPr/>
        </p:nvSpPr>
        <p:spPr>
          <a:xfrm>
            <a:off x="5986972" y="414547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4" name="Zaoblený obdélník 73"/>
          <p:cNvSpPr/>
          <p:nvPr/>
        </p:nvSpPr>
        <p:spPr>
          <a:xfrm>
            <a:off x="6491483" y="4108134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o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5" name="Zaoblený obdélník 74"/>
          <p:cNvSpPr/>
          <p:nvPr/>
        </p:nvSpPr>
        <p:spPr>
          <a:xfrm>
            <a:off x="6922873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6" name="Zaoblený obdélník 75"/>
          <p:cNvSpPr/>
          <p:nvPr/>
        </p:nvSpPr>
        <p:spPr>
          <a:xfrm>
            <a:off x="7427488" y="414146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7" name="Zaoblený obdélník 76"/>
          <p:cNvSpPr/>
          <p:nvPr/>
        </p:nvSpPr>
        <p:spPr>
          <a:xfrm>
            <a:off x="7830186" y="416277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8" name="Zaoblený obdélník 77"/>
          <p:cNvSpPr/>
          <p:nvPr/>
        </p:nvSpPr>
        <p:spPr>
          <a:xfrm>
            <a:off x="8272355" y="4176886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9" name="Zaoblený obdélník 78"/>
          <p:cNvSpPr/>
          <p:nvPr/>
        </p:nvSpPr>
        <p:spPr>
          <a:xfrm>
            <a:off x="8696655" y="4191563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0" name="Zaoblený obdélník 79"/>
          <p:cNvSpPr/>
          <p:nvPr/>
        </p:nvSpPr>
        <p:spPr>
          <a:xfrm>
            <a:off x="3142533" y="496950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1" name="Zaoblený obdélník 80"/>
          <p:cNvSpPr/>
          <p:nvPr/>
        </p:nvSpPr>
        <p:spPr>
          <a:xfrm>
            <a:off x="3659130" y="4954214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2" name="Zaoblený obdélník 81"/>
          <p:cNvSpPr/>
          <p:nvPr/>
        </p:nvSpPr>
        <p:spPr>
          <a:xfrm>
            <a:off x="4051958" y="496950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r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3" name="Zaoblený obdélník 82"/>
          <p:cNvSpPr/>
          <p:nvPr/>
        </p:nvSpPr>
        <p:spPr>
          <a:xfrm>
            <a:off x="4497273" y="495053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t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4" name="Zaoblený obdélník 83"/>
          <p:cNvSpPr/>
          <p:nvPr/>
        </p:nvSpPr>
        <p:spPr>
          <a:xfrm>
            <a:off x="4925187" y="496950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5" name="Zaoblený obdélník 84"/>
          <p:cNvSpPr/>
          <p:nvPr/>
        </p:nvSpPr>
        <p:spPr>
          <a:xfrm>
            <a:off x="5366816" y="4931867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g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6" name="Zaoblený obdélník 85"/>
          <p:cNvSpPr/>
          <p:nvPr/>
        </p:nvSpPr>
        <p:spPr>
          <a:xfrm>
            <a:off x="5843595" y="4955795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i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7" name="Zaoblený obdélník 86"/>
          <p:cNvSpPr/>
          <p:nvPr/>
        </p:nvSpPr>
        <p:spPr>
          <a:xfrm>
            <a:off x="6307846" y="4955795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8" name="Zaoblený obdélník 87"/>
          <p:cNvSpPr/>
          <p:nvPr/>
        </p:nvSpPr>
        <p:spPr>
          <a:xfrm>
            <a:off x="6737955" y="4969509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9" name="Zaoblený obdélník 88"/>
          <p:cNvSpPr/>
          <p:nvPr/>
        </p:nvSpPr>
        <p:spPr>
          <a:xfrm>
            <a:off x="7185662" y="4968552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0" name="Zaoblený obdélník 89"/>
          <p:cNvSpPr/>
          <p:nvPr/>
        </p:nvSpPr>
        <p:spPr>
          <a:xfrm>
            <a:off x="7724940" y="4955795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1" name="Zaoblený obdélník 90"/>
          <p:cNvSpPr/>
          <p:nvPr/>
        </p:nvSpPr>
        <p:spPr>
          <a:xfrm>
            <a:off x="8210323" y="4971608"/>
            <a:ext cx="348814" cy="32133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Provincias de la Hispania Romana (Diocleciano).sv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6559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629</TotalTime>
  <Words>591</Words>
  <Application>Microsoft Office PowerPoint</Application>
  <PresentationFormat>Předvádění na obrazovce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 2</vt:lpstr>
      <vt:lpstr>Technický</vt:lpstr>
      <vt:lpstr>Hispania romana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Hispania romana</dc:title>
  <dc:creator>Nano</dc:creator>
  <cp:lastModifiedBy>uživatel16</cp:lastModifiedBy>
  <cp:revision>21</cp:revision>
  <dcterms:created xsi:type="dcterms:W3CDTF">2013-04-13T07:12:16Z</dcterms:created>
  <dcterms:modified xsi:type="dcterms:W3CDTF">2014-06-19T08:38:22Z</dcterms:modified>
</cp:coreProperties>
</file>