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3" r:id="rId9"/>
    <p:sldId id="267" r:id="rId10"/>
    <p:sldId id="25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FFD"/>
    <a:srgbClr val="F8EEE4"/>
    <a:srgbClr val="FAF0E2"/>
    <a:srgbClr val="D960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AF47F4-A41C-4FD9-B0B0-0C993546A10A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645769-AEEC-4020-B38F-B0C3EAAB0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ris.cnice.mec.es/kairos/ensenanzas/bachillerato/espana/rcristianos_02_00a.html" TargetMode="External"/><Relationship Id="rId2" Type="http://schemas.openxmlformats.org/officeDocument/2006/relationships/hyperlink" Target="http://antoniohernandez.es/Historia/temas/03%20Reinos%20cristianos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1800" y="2564904"/>
            <a:ext cx="4457328" cy="908672"/>
          </a:xfrm>
        </p:spPr>
        <p:txBody>
          <a:bodyPr/>
          <a:lstStyle/>
          <a:p>
            <a:r>
              <a:rPr lang="cs-CZ" dirty="0" smtClean="0"/>
              <a:t>La </a:t>
            </a:r>
            <a:r>
              <a:rPr lang="cs-CZ" dirty="0" err="1" smtClean="0"/>
              <a:t>reconquista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115616" y="5085184"/>
            <a:ext cx="7704856" cy="115212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7824" y="62068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Zdroje: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51520" y="1124744"/>
            <a:ext cx="799288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HERNÁNDEZ VALCÁLCER, A. 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reinos cristianos: origen y evolución territorial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Materiales de Historia de España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[online]. [cit. 2013-08-27]. Dostupný z   WWW. 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http://antoniohernandez.es/Historia/temas/03%20Reinos%20cristianos.html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INTEF [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nastituto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Tecnologías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Weducación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reinos</a:t>
            </a:r>
            <a:r>
              <a:rPr lang="cs-CZ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cristiano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[online]. [cit. 2013-08-27].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KAIROS. NPO 820-11-3234-3. Dostupný z   WWW.  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http://iris.cnice.mec.es/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kairos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ensenanzas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bachillerato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espana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/rcristianos_02_00a.html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Publikováno pod licencí CC BY-SS.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323528" y="47667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Definiciones</a:t>
            </a:r>
            <a:endParaRPr lang="cs-CZ" sz="2400" b="1" dirty="0"/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23528" y="1412776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Los </a:t>
            </a:r>
            <a:r>
              <a:rPr lang="cs-CZ" sz="2400" b="1" dirty="0" err="1" smtClean="0"/>
              <a:t>reinos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cristianos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2915816" y="260648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Definiciones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251520" y="1052736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1a.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1124744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Buscad</a:t>
            </a:r>
            <a:r>
              <a:rPr lang="cs-CZ" b="1" dirty="0" smtClean="0"/>
              <a:t> </a:t>
            </a:r>
            <a:r>
              <a:rPr lang="cs-CZ" b="1" dirty="0" err="1" smtClean="0"/>
              <a:t>términos</a:t>
            </a:r>
            <a:r>
              <a:rPr lang="cs-CZ" b="1" dirty="0" smtClean="0"/>
              <a:t> </a:t>
            </a:r>
            <a:r>
              <a:rPr lang="cs-CZ" b="1" dirty="0" err="1" smtClean="0"/>
              <a:t>idénticos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1115616" y="1772816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reconquista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131840" y="1772816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Granada</a:t>
            </a:r>
            <a:endParaRPr lang="cs-CZ" sz="2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5148064" y="1772816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1492</a:t>
            </a:r>
            <a:endParaRPr lang="cs-CZ" sz="20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251520" y="2564904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1b.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2636912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Buscad</a:t>
            </a:r>
            <a:r>
              <a:rPr lang="cs-CZ" b="1" dirty="0" smtClean="0"/>
              <a:t> </a:t>
            </a:r>
            <a:r>
              <a:rPr lang="cs-CZ" b="1" dirty="0" err="1" smtClean="0"/>
              <a:t>términos</a:t>
            </a:r>
            <a:r>
              <a:rPr lang="cs-CZ" b="1" dirty="0" smtClean="0"/>
              <a:t> </a:t>
            </a:r>
            <a:r>
              <a:rPr lang="cs-CZ" b="1" dirty="0" err="1" smtClean="0"/>
              <a:t>con</a:t>
            </a:r>
            <a:r>
              <a:rPr lang="cs-CZ" b="1" dirty="0" smtClean="0"/>
              <a:t> </a:t>
            </a:r>
            <a:r>
              <a:rPr lang="cs-CZ" b="1" dirty="0" err="1" smtClean="0"/>
              <a:t>igual</a:t>
            </a:r>
            <a:r>
              <a:rPr lang="cs-CZ" b="1" dirty="0" smtClean="0"/>
              <a:t> </a:t>
            </a:r>
            <a:r>
              <a:rPr lang="cs-CZ" b="1" dirty="0" err="1" smtClean="0"/>
              <a:t>significado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1043608" y="3140968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los </a:t>
            </a:r>
            <a:r>
              <a:rPr lang="cs-CZ" sz="2000" b="1" dirty="0" err="1" smtClean="0"/>
              <a:t>reinos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cristianos</a:t>
            </a:r>
            <a:endParaRPr lang="cs-CZ" sz="20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1043608" y="3861048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buscaron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control</a:t>
            </a:r>
            <a:endParaRPr lang="cs-CZ" sz="20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1043608" y="450912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dominio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musulmán</a:t>
            </a:r>
            <a:endParaRPr lang="cs-CZ" sz="20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1043608" y="5157192"/>
            <a:ext cx="2880320" cy="45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722 – don </a:t>
            </a:r>
            <a:r>
              <a:rPr lang="cs-CZ" sz="2000" b="1" dirty="0" err="1" smtClean="0"/>
              <a:t>Pelayo</a:t>
            </a:r>
            <a:endParaRPr lang="cs-CZ" sz="20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1043608" y="594928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final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Reino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Nazarí</a:t>
            </a:r>
            <a:endParaRPr lang="cs-CZ" sz="20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4355976" y="3140968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4355976" y="3861048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4355976" y="450912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4355976" y="5157192"/>
            <a:ext cx="2880320" cy="45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4355976" y="594928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/>
          </a:p>
        </p:txBody>
      </p:sp>
      <p:sp>
        <p:nvSpPr>
          <p:cNvPr id="23" name="Zaoblený obdélník 22"/>
          <p:cNvSpPr/>
          <p:nvPr/>
        </p:nvSpPr>
        <p:spPr>
          <a:xfrm>
            <a:off x="4355976" y="3140968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los </a:t>
            </a:r>
            <a:r>
              <a:rPr lang="cs-CZ" sz="2000" b="1" dirty="0" err="1" smtClean="0"/>
              <a:t>núcleos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resistencia</a:t>
            </a:r>
            <a:endParaRPr lang="cs-CZ" sz="20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4355976" y="3861048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la </a:t>
            </a:r>
            <a:r>
              <a:rPr lang="cs-CZ" sz="2000" b="1" dirty="0" err="1" smtClean="0"/>
              <a:t>lucha</a:t>
            </a:r>
            <a:endParaRPr lang="cs-CZ" sz="2000" b="1" dirty="0"/>
          </a:p>
        </p:txBody>
      </p:sp>
      <p:sp>
        <p:nvSpPr>
          <p:cNvPr id="25" name="Zaoblený obdélník 24"/>
          <p:cNvSpPr/>
          <p:nvPr/>
        </p:nvSpPr>
        <p:spPr>
          <a:xfrm>
            <a:off x="4355976" y="450912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territorios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árabes</a:t>
            </a:r>
            <a:endParaRPr lang="cs-CZ" sz="20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4355976" y="5157192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pocos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aňos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después</a:t>
            </a:r>
            <a:r>
              <a:rPr lang="cs-CZ" sz="2000" b="1" dirty="0" smtClean="0"/>
              <a:t> de la </a:t>
            </a:r>
            <a:r>
              <a:rPr lang="cs-CZ" sz="2000" b="1" dirty="0" err="1" smtClean="0"/>
              <a:t>llegada</a:t>
            </a:r>
            <a:r>
              <a:rPr lang="cs-CZ" sz="2000" b="1" dirty="0" smtClean="0"/>
              <a:t> de los </a:t>
            </a:r>
            <a:r>
              <a:rPr lang="cs-CZ" sz="2000" b="1" dirty="0" err="1" smtClean="0"/>
              <a:t>árabes</a:t>
            </a:r>
            <a:endParaRPr lang="cs-CZ" sz="2000" b="1" dirty="0"/>
          </a:p>
        </p:txBody>
      </p:sp>
      <p:sp>
        <p:nvSpPr>
          <p:cNvPr id="27" name="Zaoblený obdélník 26"/>
          <p:cNvSpPr/>
          <p:nvPr/>
        </p:nvSpPr>
        <p:spPr>
          <a:xfrm>
            <a:off x="4355976" y="5949280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entrega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Reino</a:t>
            </a:r>
            <a:r>
              <a:rPr lang="cs-CZ" sz="2000" b="1" dirty="0" smtClean="0"/>
              <a:t> de Granada </a:t>
            </a:r>
            <a:r>
              <a:rPr lang="cs-CZ" sz="2000" b="1" dirty="0" err="1" smtClean="0"/>
              <a:t>por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Boabdil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Bez náz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42950"/>
            <a:ext cx="7829550" cy="61150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03648" y="260648"/>
            <a:ext cx="600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722 – </a:t>
            </a:r>
            <a:r>
              <a:rPr lang="cs-CZ" b="1" dirty="0" err="1" smtClean="0"/>
              <a:t>Batalla</a:t>
            </a:r>
            <a:r>
              <a:rPr lang="cs-CZ" b="1" dirty="0" smtClean="0"/>
              <a:t> de </a:t>
            </a:r>
            <a:r>
              <a:rPr lang="cs-CZ" b="1" dirty="0" err="1" smtClean="0"/>
              <a:t>Covadonga</a:t>
            </a:r>
            <a:r>
              <a:rPr lang="cs-CZ" b="1" dirty="0" smtClean="0"/>
              <a:t> – nace </a:t>
            </a:r>
            <a:r>
              <a:rPr lang="cs-CZ" b="1" dirty="0" err="1" smtClean="0"/>
              <a:t>el</a:t>
            </a:r>
            <a:r>
              <a:rPr lang="cs-CZ" b="1" dirty="0" smtClean="0"/>
              <a:t> </a:t>
            </a:r>
            <a:r>
              <a:rPr lang="cs-CZ" b="1" dirty="0" err="1" smtClean="0"/>
              <a:t>reino</a:t>
            </a:r>
            <a:r>
              <a:rPr lang="cs-CZ" b="1" dirty="0" smtClean="0"/>
              <a:t> de </a:t>
            </a:r>
            <a:r>
              <a:rPr lang="cs-CZ" b="1" dirty="0" err="1" smtClean="0"/>
              <a:t>Asturias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2852936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Al</a:t>
            </a:r>
            <a:r>
              <a:rPr lang="cs-CZ" b="1" dirty="0" smtClean="0"/>
              <a:t> - </a:t>
            </a:r>
            <a:r>
              <a:rPr lang="cs-CZ" b="1" dirty="0" err="1" smtClean="0"/>
              <a:t>ándaluz</a:t>
            </a:r>
            <a:endParaRPr lang="cs-CZ" b="1" dirty="0"/>
          </a:p>
        </p:txBody>
      </p:sp>
      <p:pic>
        <p:nvPicPr>
          <p:cNvPr id="2" name="Picture 2" descr="C:\Users\Public\Pictures\Sample Picture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2313"/>
            <a:ext cx="7850187" cy="613568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27584" y="188640"/>
            <a:ext cx="678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2/2 </a:t>
            </a:r>
            <a:r>
              <a:rPr lang="cs-CZ" b="1" dirty="0" err="1" smtClean="0"/>
              <a:t>del</a:t>
            </a:r>
            <a:r>
              <a:rPr lang="cs-CZ" b="1" dirty="0" smtClean="0"/>
              <a:t> siglo VIII – </a:t>
            </a:r>
            <a:r>
              <a:rPr lang="cs-CZ" b="1" dirty="0" err="1" smtClean="0"/>
              <a:t>Carlomagno</a:t>
            </a:r>
            <a:r>
              <a:rPr lang="cs-CZ" b="1" dirty="0" smtClean="0"/>
              <a:t> </a:t>
            </a:r>
            <a:r>
              <a:rPr lang="cs-CZ" b="1" dirty="0" err="1" smtClean="0"/>
              <a:t>crea</a:t>
            </a:r>
            <a:r>
              <a:rPr lang="cs-CZ" b="1" dirty="0" smtClean="0"/>
              <a:t> la „</a:t>
            </a:r>
            <a:r>
              <a:rPr lang="cs-CZ" b="1" dirty="0" err="1" smtClean="0"/>
              <a:t>Marca</a:t>
            </a:r>
            <a:r>
              <a:rPr lang="cs-CZ" b="1" dirty="0" smtClean="0"/>
              <a:t> </a:t>
            </a:r>
            <a:r>
              <a:rPr lang="cs-CZ" b="1" dirty="0" err="1" smtClean="0"/>
              <a:t>Hispánica</a:t>
            </a:r>
            <a:r>
              <a:rPr lang="cs-CZ" b="1" dirty="0" smtClean="0"/>
              <a:t>“ y </a:t>
            </a:r>
            <a:r>
              <a:rPr lang="cs-CZ" b="1" dirty="0" err="1" smtClean="0"/>
              <a:t>el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reino</a:t>
            </a:r>
            <a:r>
              <a:rPr lang="cs-CZ" b="1" dirty="0" smtClean="0"/>
              <a:t> de </a:t>
            </a:r>
            <a:r>
              <a:rPr lang="cs-CZ" b="1" dirty="0" err="1" smtClean="0"/>
              <a:t>Asturias</a:t>
            </a:r>
            <a:r>
              <a:rPr lang="cs-CZ" b="1" dirty="0" smtClean="0"/>
              <a:t> </a:t>
            </a:r>
            <a:r>
              <a:rPr lang="cs-CZ" b="1" dirty="0" err="1" smtClean="0"/>
              <a:t>extiende</a:t>
            </a:r>
            <a:r>
              <a:rPr lang="cs-CZ" b="1" dirty="0" smtClean="0"/>
              <a:t> </a:t>
            </a:r>
            <a:r>
              <a:rPr lang="cs-CZ" b="1" dirty="0" err="1" smtClean="0"/>
              <a:t>sus</a:t>
            </a:r>
            <a:r>
              <a:rPr lang="cs-CZ" b="1" dirty="0" smtClean="0"/>
              <a:t> </a:t>
            </a:r>
            <a:r>
              <a:rPr lang="cs-CZ" b="1" dirty="0" err="1" smtClean="0"/>
              <a:t>territorios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3284984"/>
            <a:ext cx="23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Emirato</a:t>
            </a:r>
            <a:r>
              <a:rPr lang="cs-CZ" b="1" dirty="0" smtClean="0"/>
              <a:t> de Córdoba</a:t>
            </a:r>
            <a:endParaRPr lang="cs-CZ" b="1" dirty="0"/>
          </a:p>
        </p:txBody>
      </p:sp>
      <p:pic>
        <p:nvPicPr>
          <p:cNvPr id="10" name="Picture 2" descr="C:\Users\Public\Pictures\Sample Pictures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23043"/>
            <a:ext cx="7830643" cy="613495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971600" y="188640"/>
            <a:ext cx="695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Sg</a:t>
            </a:r>
            <a:r>
              <a:rPr lang="cs-CZ" b="1" dirty="0" smtClean="0"/>
              <a:t> IX – </a:t>
            </a:r>
            <a:r>
              <a:rPr lang="cs-CZ" b="1" dirty="0" err="1" smtClean="0"/>
              <a:t>del</a:t>
            </a:r>
            <a:r>
              <a:rPr lang="cs-CZ" b="1" dirty="0" smtClean="0"/>
              <a:t> </a:t>
            </a:r>
            <a:r>
              <a:rPr lang="cs-CZ" b="1" dirty="0" err="1" smtClean="0"/>
              <a:t>reino</a:t>
            </a:r>
            <a:r>
              <a:rPr lang="cs-CZ" b="1" dirty="0" smtClean="0"/>
              <a:t> de </a:t>
            </a:r>
            <a:r>
              <a:rPr lang="cs-CZ" b="1" dirty="0" err="1" smtClean="0"/>
              <a:t>Asturias</a:t>
            </a:r>
            <a:r>
              <a:rPr lang="cs-CZ" b="1" dirty="0" smtClean="0"/>
              <a:t> nace </a:t>
            </a:r>
            <a:r>
              <a:rPr lang="cs-CZ" b="1" dirty="0" err="1" smtClean="0"/>
              <a:t>reino</a:t>
            </a:r>
            <a:r>
              <a:rPr lang="cs-CZ" b="1" dirty="0" smtClean="0"/>
              <a:t> de León (Alfonso II, III).</a:t>
            </a:r>
          </a:p>
          <a:p>
            <a:r>
              <a:rPr lang="cs-CZ" b="1" dirty="0" smtClean="0"/>
              <a:t>        - se </a:t>
            </a:r>
            <a:r>
              <a:rPr lang="cs-CZ" b="1" dirty="0" err="1" smtClean="0"/>
              <a:t>establece</a:t>
            </a:r>
            <a:r>
              <a:rPr lang="cs-CZ" b="1" dirty="0" smtClean="0"/>
              <a:t> </a:t>
            </a:r>
            <a:r>
              <a:rPr lang="cs-CZ" b="1" dirty="0" err="1" smtClean="0"/>
              <a:t>reino</a:t>
            </a:r>
            <a:r>
              <a:rPr lang="cs-CZ" b="1" dirty="0" smtClean="0"/>
              <a:t> de </a:t>
            </a:r>
            <a:r>
              <a:rPr lang="cs-CZ" b="1" dirty="0" err="1" smtClean="0"/>
              <a:t>Pamplona</a:t>
            </a:r>
            <a:r>
              <a:rPr lang="cs-CZ" b="1" dirty="0" smtClean="0"/>
              <a:t> </a:t>
            </a:r>
            <a:r>
              <a:rPr lang="cs-CZ" b="1" dirty="0" err="1" smtClean="0"/>
              <a:t>en</a:t>
            </a:r>
            <a:r>
              <a:rPr lang="cs-CZ" b="1" dirty="0" smtClean="0"/>
              <a:t> los </a:t>
            </a:r>
            <a:r>
              <a:rPr lang="cs-CZ" b="1" dirty="0" err="1" smtClean="0"/>
              <a:t>territorios</a:t>
            </a:r>
            <a:r>
              <a:rPr lang="cs-CZ" b="1" dirty="0" smtClean="0"/>
              <a:t> de </a:t>
            </a:r>
          </a:p>
          <a:p>
            <a:r>
              <a:rPr lang="cs-CZ" b="1" dirty="0" smtClean="0"/>
              <a:t>          la </a:t>
            </a:r>
            <a:r>
              <a:rPr lang="cs-CZ" b="1" dirty="0" err="1" smtClean="0"/>
              <a:t>Marca</a:t>
            </a:r>
            <a:r>
              <a:rPr lang="cs-CZ" b="1" dirty="0" smtClean="0"/>
              <a:t> </a:t>
            </a:r>
            <a:r>
              <a:rPr lang="cs-CZ" b="1" dirty="0" err="1" smtClean="0"/>
              <a:t>Hispánica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356992"/>
            <a:ext cx="23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Emirato</a:t>
            </a:r>
            <a:r>
              <a:rPr lang="cs-CZ" b="1" dirty="0" smtClean="0"/>
              <a:t> de Córdoba</a:t>
            </a:r>
            <a:endParaRPr lang="cs-CZ" b="1" dirty="0"/>
          </a:p>
        </p:txBody>
      </p:sp>
      <p:pic>
        <p:nvPicPr>
          <p:cNvPr id="13" name="Picture 3" descr="C:\Users\Public\Pictures\Sample Pictures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22313"/>
            <a:ext cx="7831137" cy="613568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0" y="0"/>
            <a:ext cx="814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Sg</a:t>
            </a:r>
            <a:r>
              <a:rPr lang="cs-CZ" b="1" dirty="0" smtClean="0"/>
              <a:t> X - XI – Se </a:t>
            </a:r>
            <a:r>
              <a:rPr lang="cs-CZ" b="1" dirty="0" err="1" smtClean="0"/>
              <a:t>independiza</a:t>
            </a:r>
            <a:r>
              <a:rPr lang="cs-CZ" b="1" dirty="0" smtClean="0"/>
              <a:t> </a:t>
            </a:r>
            <a:r>
              <a:rPr lang="cs-CZ" b="1" dirty="0" err="1" smtClean="0"/>
              <a:t>Castilla</a:t>
            </a:r>
            <a:r>
              <a:rPr lang="cs-CZ" b="1" dirty="0" smtClean="0"/>
              <a:t> de </a:t>
            </a:r>
            <a:r>
              <a:rPr lang="cs-CZ" b="1" dirty="0" err="1" smtClean="0"/>
              <a:t>reino</a:t>
            </a:r>
            <a:r>
              <a:rPr lang="cs-CZ" b="1" dirty="0" smtClean="0"/>
              <a:t> de León, </a:t>
            </a:r>
            <a:r>
              <a:rPr lang="cs-CZ" b="1" dirty="0" err="1" smtClean="0"/>
              <a:t>reino</a:t>
            </a:r>
            <a:r>
              <a:rPr lang="cs-CZ" b="1" dirty="0" smtClean="0"/>
              <a:t> de </a:t>
            </a:r>
            <a:r>
              <a:rPr lang="cs-CZ" b="1" dirty="0" err="1" smtClean="0"/>
              <a:t>Pamplona</a:t>
            </a:r>
            <a:r>
              <a:rPr lang="cs-CZ" b="1" dirty="0" smtClean="0"/>
              <a:t> se </a:t>
            </a:r>
          </a:p>
          <a:p>
            <a:r>
              <a:rPr lang="cs-CZ" b="1" dirty="0" err="1" smtClean="0"/>
              <a:t>fragmenta</a:t>
            </a:r>
            <a:r>
              <a:rPr lang="cs-CZ" b="1" dirty="0" smtClean="0"/>
              <a:t> </a:t>
            </a:r>
            <a:r>
              <a:rPr lang="cs-CZ" b="1" dirty="0" err="1" smtClean="0"/>
              <a:t>en</a:t>
            </a:r>
            <a:r>
              <a:rPr lang="cs-CZ" b="1" dirty="0" smtClean="0"/>
              <a:t> Navarra y </a:t>
            </a:r>
            <a:r>
              <a:rPr lang="cs-CZ" b="1" dirty="0" err="1" smtClean="0"/>
              <a:t>Aragón</a:t>
            </a:r>
            <a:r>
              <a:rPr lang="cs-CZ" b="1" dirty="0" smtClean="0"/>
              <a:t>. La </a:t>
            </a:r>
            <a:r>
              <a:rPr lang="cs-CZ" b="1" dirty="0" err="1" smtClean="0"/>
              <a:t>Marca</a:t>
            </a:r>
            <a:r>
              <a:rPr lang="cs-CZ" b="1" dirty="0" smtClean="0"/>
              <a:t> </a:t>
            </a:r>
            <a:r>
              <a:rPr lang="cs-CZ" b="1" dirty="0" err="1" smtClean="0"/>
              <a:t>Hispánica</a:t>
            </a:r>
            <a:r>
              <a:rPr lang="cs-CZ" b="1" dirty="0" smtClean="0"/>
              <a:t> </a:t>
            </a:r>
            <a:r>
              <a:rPr lang="cs-CZ" b="1" dirty="0" err="1" smtClean="0"/>
              <a:t>deja</a:t>
            </a:r>
            <a:r>
              <a:rPr lang="cs-CZ" b="1" dirty="0" smtClean="0"/>
              <a:t> de </a:t>
            </a:r>
            <a:r>
              <a:rPr lang="cs-CZ" b="1" dirty="0" err="1" smtClean="0"/>
              <a:t>existir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a </a:t>
            </a:r>
            <a:r>
              <a:rPr lang="cs-CZ" b="1" dirty="0" err="1" smtClean="0"/>
              <a:t>favor</a:t>
            </a:r>
            <a:r>
              <a:rPr lang="cs-CZ" b="1" dirty="0" smtClean="0"/>
              <a:t> de los </a:t>
            </a:r>
            <a:r>
              <a:rPr lang="cs-CZ" b="1" dirty="0" err="1" smtClean="0"/>
              <a:t>nuevos</a:t>
            </a:r>
            <a:r>
              <a:rPr lang="cs-CZ" b="1" dirty="0" smtClean="0"/>
              <a:t> </a:t>
            </a:r>
            <a:r>
              <a:rPr lang="cs-CZ" b="1" dirty="0" err="1" smtClean="0"/>
              <a:t>Condados</a:t>
            </a:r>
            <a:r>
              <a:rPr lang="cs-CZ" b="1" dirty="0" smtClean="0"/>
              <a:t> </a:t>
            </a:r>
            <a:r>
              <a:rPr lang="cs-CZ" b="1" dirty="0" err="1" smtClean="0"/>
              <a:t>catalanes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83768" y="328498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Califato</a:t>
            </a:r>
            <a:r>
              <a:rPr lang="cs-CZ" b="1" dirty="0" smtClean="0"/>
              <a:t> de Córdoba</a:t>
            </a:r>
          </a:p>
          <a:p>
            <a:r>
              <a:rPr lang="cs-CZ" b="1" dirty="0" smtClean="0"/>
              <a:t>(929 – 1031)</a:t>
            </a:r>
            <a:endParaRPr lang="cs-CZ" b="1" dirty="0"/>
          </a:p>
        </p:txBody>
      </p:sp>
      <p:pic>
        <p:nvPicPr>
          <p:cNvPr id="16" name="Picture 4" descr="C:\Users\Public\Pictures\Sample Pictures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22313"/>
            <a:ext cx="7831137" cy="6135687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251520" y="0"/>
            <a:ext cx="7664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1031 – </a:t>
            </a:r>
            <a:r>
              <a:rPr lang="cs-CZ" b="1" dirty="0" err="1" smtClean="0"/>
              <a:t>el</a:t>
            </a:r>
            <a:r>
              <a:rPr lang="cs-CZ" b="1" dirty="0" smtClean="0"/>
              <a:t> </a:t>
            </a:r>
            <a:r>
              <a:rPr lang="cs-CZ" b="1" dirty="0" err="1" smtClean="0"/>
              <a:t>califato</a:t>
            </a:r>
            <a:r>
              <a:rPr lang="cs-CZ" b="1" dirty="0" smtClean="0"/>
              <a:t> se </a:t>
            </a:r>
            <a:r>
              <a:rPr lang="cs-CZ" b="1" dirty="0" err="1" smtClean="0"/>
              <a:t>descompone</a:t>
            </a:r>
            <a:r>
              <a:rPr lang="cs-CZ" b="1" dirty="0" smtClean="0"/>
              <a:t> </a:t>
            </a:r>
            <a:r>
              <a:rPr lang="cs-CZ" b="1" dirty="0" err="1" smtClean="0"/>
              <a:t>en</a:t>
            </a:r>
            <a:r>
              <a:rPr lang="cs-CZ" b="1" dirty="0" smtClean="0"/>
              <a:t> </a:t>
            </a:r>
            <a:r>
              <a:rPr lang="cs-CZ" b="1" dirty="0" err="1" smtClean="0"/>
              <a:t>Taifas</a:t>
            </a:r>
            <a:r>
              <a:rPr lang="cs-CZ" b="1" dirty="0" smtClean="0"/>
              <a:t> </a:t>
            </a:r>
            <a:r>
              <a:rPr lang="cs-CZ" b="1" dirty="0" err="1" smtClean="0"/>
              <a:t>lo</a:t>
            </a:r>
            <a:r>
              <a:rPr lang="cs-CZ" b="1" dirty="0" smtClean="0"/>
              <a:t> </a:t>
            </a:r>
            <a:r>
              <a:rPr lang="cs-CZ" b="1" dirty="0" err="1" smtClean="0"/>
              <a:t>que</a:t>
            </a:r>
            <a:r>
              <a:rPr lang="cs-CZ" b="1" dirty="0" smtClean="0"/>
              <a:t> </a:t>
            </a:r>
            <a:r>
              <a:rPr lang="cs-CZ" b="1" dirty="0" err="1" smtClean="0"/>
              <a:t>permite</a:t>
            </a:r>
            <a:r>
              <a:rPr lang="cs-CZ" b="1" dirty="0" smtClean="0"/>
              <a:t> a los </a:t>
            </a:r>
          </a:p>
          <a:p>
            <a:r>
              <a:rPr lang="cs-CZ" b="1" dirty="0" err="1" smtClean="0"/>
              <a:t>cristianos</a:t>
            </a:r>
            <a:r>
              <a:rPr lang="cs-CZ" b="1" dirty="0" smtClean="0"/>
              <a:t> </a:t>
            </a:r>
            <a:r>
              <a:rPr lang="cs-CZ" b="1" dirty="0" err="1" smtClean="0"/>
              <a:t>avanzar</a:t>
            </a:r>
            <a:r>
              <a:rPr lang="cs-CZ" b="1" dirty="0" smtClean="0"/>
              <a:t> </a:t>
            </a:r>
            <a:r>
              <a:rPr lang="cs-CZ" b="1" dirty="0" err="1" smtClean="0"/>
              <a:t>en</a:t>
            </a:r>
            <a:r>
              <a:rPr lang="cs-CZ" b="1" dirty="0" smtClean="0"/>
              <a:t> </a:t>
            </a:r>
            <a:r>
              <a:rPr lang="cs-CZ" b="1" dirty="0" err="1" smtClean="0"/>
              <a:t>sus</a:t>
            </a:r>
            <a:r>
              <a:rPr lang="cs-CZ" b="1" dirty="0" smtClean="0"/>
              <a:t> </a:t>
            </a:r>
            <a:r>
              <a:rPr lang="cs-CZ" b="1" dirty="0" err="1" smtClean="0"/>
              <a:t>conquistas</a:t>
            </a:r>
            <a:r>
              <a:rPr lang="cs-CZ" b="1" dirty="0" smtClean="0"/>
              <a:t>: </a:t>
            </a:r>
            <a:r>
              <a:rPr lang="cs-CZ" b="1" dirty="0" smtClean="0"/>
              <a:t>1085 </a:t>
            </a:r>
            <a:r>
              <a:rPr lang="cs-CZ" b="1" dirty="0" smtClean="0"/>
              <a:t>– Toledo, 1118 – Zaragoza,</a:t>
            </a:r>
          </a:p>
          <a:p>
            <a:r>
              <a:rPr lang="cs-CZ" b="1" dirty="0" smtClean="0"/>
              <a:t>1147 - </a:t>
            </a:r>
            <a:r>
              <a:rPr lang="cs-CZ" b="1" dirty="0" err="1" smtClean="0"/>
              <a:t>Lisboa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79712" y="3861048"/>
            <a:ext cx="310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Imperio</a:t>
            </a:r>
            <a:r>
              <a:rPr lang="cs-CZ" b="1" dirty="0" smtClean="0"/>
              <a:t> de los </a:t>
            </a:r>
            <a:r>
              <a:rPr lang="cs-CZ" b="1" dirty="0" err="1" smtClean="0"/>
              <a:t>Almorávides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Sg</a:t>
            </a:r>
            <a:r>
              <a:rPr lang="cs-CZ" b="1" dirty="0" smtClean="0"/>
              <a:t>. XIII. – </a:t>
            </a:r>
            <a:r>
              <a:rPr lang="cs-CZ" b="1" dirty="0" err="1" smtClean="0"/>
              <a:t>queda</a:t>
            </a:r>
            <a:r>
              <a:rPr lang="cs-CZ" b="1" dirty="0" smtClean="0"/>
              <a:t> sólo </a:t>
            </a:r>
            <a:r>
              <a:rPr lang="cs-CZ" b="1" dirty="0" err="1" smtClean="0"/>
              <a:t>el</a:t>
            </a:r>
            <a:r>
              <a:rPr lang="cs-CZ" b="1" dirty="0" smtClean="0"/>
              <a:t> </a:t>
            </a:r>
            <a:r>
              <a:rPr lang="cs-CZ" b="1" dirty="0" err="1" smtClean="0"/>
              <a:t>reino</a:t>
            </a:r>
            <a:r>
              <a:rPr lang="cs-CZ" b="1" dirty="0" smtClean="0"/>
              <a:t> de Granada </a:t>
            </a:r>
            <a:r>
              <a:rPr lang="cs-CZ" b="1" dirty="0" err="1" smtClean="0"/>
              <a:t>que</a:t>
            </a:r>
            <a:r>
              <a:rPr lang="cs-CZ" b="1" dirty="0" smtClean="0"/>
              <a:t> 2 </a:t>
            </a:r>
            <a:r>
              <a:rPr lang="cs-CZ" b="1" dirty="0" err="1" smtClean="0"/>
              <a:t>siglos</a:t>
            </a:r>
            <a:r>
              <a:rPr lang="cs-CZ" b="1" dirty="0" smtClean="0"/>
              <a:t> </a:t>
            </a:r>
            <a:r>
              <a:rPr lang="cs-CZ" b="1" dirty="0" err="1" smtClean="0"/>
              <a:t>permanece</a:t>
            </a:r>
            <a:r>
              <a:rPr lang="cs-CZ" b="1" dirty="0" smtClean="0"/>
              <a:t> moro a </a:t>
            </a:r>
            <a:r>
              <a:rPr lang="cs-CZ" b="1" dirty="0" err="1" smtClean="0"/>
              <a:t>costa</a:t>
            </a:r>
            <a:r>
              <a:rPr lang="cs-CZ" b="1" dirty="0" smtClean="0"/>
              <a:t> de </a:t>
            </a:r>
            <a:r>
              <a:rPr lang="cs-CZ" b="1" dirty="0" err="1" smtClean="0"/>
              <a:t>altos</a:t>
            </a:r>
            <a:r>
              <a:rPr lang="cs-CZ" b="1" dirty="0" smtClean="0"/>
              <a:t> </a:t>
            </a:r>
            <a:r>
              <a:rPr lang="cs-CZ" b="1" dirty="0" err="1" smtClean="0"/>
              <a:t>tributos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20" name="Picture 6" descr="C:\Users\Public\Pictures\Sample Pictures\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22313"/>
            <a:ext cx="7831137" cy="6135687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3203848" y="5301208"/>
            <a:ext cx="208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Reino</a:t>
            </a:r>
            <a:r>
              <a:rPr lang="cs-CZ" b="1" dirty="0" smtClean="0"/>
              <a:t> de Granada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372200" y="5085184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Rodrigo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Díaz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Vivar</a:t>
            </a:r>
            <a:r>
              <a:rPr lang="cs-CZ" sz="2000" b="1" dirty="0" smtClean="0"/>
              <a:t> – el </a:t>
            </a:r>
            <a:r>
              <a:rPr lang="cs-CZ" sz="2000" b="1" dirty="0" err="1" smtClean="0"/>
              <a:t>Cid</a:t>
            </a:r>
            <a:endParaRPr lang="cs-CZ" sz="2000" b="1" dirty="0"/>
          </a:p>
        </p:txBody>
      </p:sp>
      <p:pic>
        <p:nvPicPr>
          <p:cNvPr id="6146" name="Picture 2" descr="http://upload.wikimedia.org/wikipedia/commons/8/8a/Page_of_Lay_of_the_C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571875" cy="487680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000496" y="357166"/>
            <a:ext cx="41434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Cantar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Mío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Cid</a:t>
            </a:r>
            <a:r>
              <a:rPr lang="cs-CZ" sz="2000" b="1" dirty="0" smtClean="0"/>
              <a:t> – la </a:t>
            </a:r>
            <a:r>
              <a:rPr lang="cs-CZ" sz="2000" b="1" dirty="0" err="1" smtClean="0"/>
              <a:t>primera</a:t>
            </a:r>
            <a:r>
              <a:rPr lang="cs-CZ" sz="2000" b="1" dirty="0" smtClean="0"/>
              <a:t> „literatura“ </a:t>
            </a:r>
            <a:r>
              <a:rPr lang="cs-CZ" sz="2000" b="1" dirty="0" err="1" smtClean="0"/>
              <a:t>escrita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castellano</a:t>
            </a:r>
            <a:endParaRPr lang="cs-CZ" sz="20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4000496" y="1714488"/>
            <a:ext cx="414340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3 partes: </a:t>
            </a:r>
            <a:r>
              <a:rPr lang="cs-CZ" sz="2000" b="1" dirty="0" err="1" smtClean="0"/>
              <a:t>Cantar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destierro</a:t>
            </a:r>
            <a:r>
              <a:rPr lang="cs-CZ" sz="2000" b="1" dirty="0" smtClean="0"/>
              <a:t>, C. de las </a:t>
            </a:r>
            <a:r>
              <a:rPr lang="cs-CZ" sz="2000" b="1" dirty="0" err="1" smtClean="0"/>
              <a:t>bodas</a:t>
            </a:r>
            <a:r>
              <a:rPr lang="cs-CZ" sz="2000" b="1" dirty="0" smtClean="0"/>
              <a:t> y C. de la </a:t>
            </a:r>
            <a:r>
              <a:rPr lang="cs-CZ" sz="2000" b="1" dirty="0" err="1" smtClean="0"/>
              <a:t>ofenda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Corpes</a:t>
            </a:r>
            <a:r>
              <a:rPr lang="cs-CZ" sz="2000" b="1" dirty="0" smtClean="0"/>
              <a:t>: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395536" y="260648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Burgos</a:t>
            </a:r>
            <a:r>
              <a:rPr lang="cs-CZ" sz="2000" b="1" dirty="0" smtClean="0"/>
              <a:t> – </a:t>
            </a:r>
            <a:r>
              <a:rPr lang="cs-CZ" sz="2000" b="1" dirty="0" err="1" smtClean="0"/>
              <a:t>ciudad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donde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nació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Cid</a:t>
            </a:r>
            <a:r>
              <a:rPr lang="cs-CZ" sz="2000" b="1" dirty="0" smtClean="0"/>
              <a:t> y </a:t>
            </a:r>
            <a:r>
              <a:rPr lang="cs-CZ" sz="2000" b="1" dirty="0" err="1" smtClean="0"/>
              <a:t>uno</a:t>
            </a:r>
            <a:r>
              <a:rPr lang="cs-CZ" sz="2000" b="1" dirty="0" smtClean="0"/>
              <a:t> de los </a:t>
            </a:r>
            <a:r>
              <a:rPr lang="cs-CZ" sz="2000" b="1" dirty="0" err="1" smtClean="0"/>
              <a:t>núcleos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resistencia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cristiana</a:t>
            </a:r>
            <a:endParaRPr 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686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5148064" y="332656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León – la </a:t>
            </a:r>
            <a:r>
              <a:rPr lang="cs-CZ" sz="2000" b="1" dirty="0" err="1" smtClean="0"/>
              <a:t>capital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reino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cristiano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mismo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nombre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que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más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tarde</a:t>
            </a:r>
            <a:r>
              <a:rPr lang="cs-CZ" sz="2000" b="1" dirty="0" smtClean="0"/>
              <a:t> se </a:t>
            </a:r>
            <a:r>
              <a:rPr lang="cs-CZ" sz="2000" b="1" dirty="0" err="1" smtClean="0"/>
              <a:t>unificaría</a:t>
            </a:r>
            <a:r>
              <a:rPr lang="cs-CZ" sz="2000" b="1" dirty="0" smtClean="0"/>
              <a:t> con </a:t>
            </a:r>
            <a:r>
              <a:rPr lang="cs-CZ" sz="2000" b="1" dirty="0" err="1" smtClean="0"/>
              <a:t>Castilla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961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228184" y="33265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722</a:t>
            </a:r>
            <a:endParaRPr lang="cs-CZ" b="1" dirty="0"/>
          </a:p>
        </p:txBody>
      </p:sp>
      <p:sp>
        <p:nvSpPr>
          <p:cNvPr id="8" name="Blesk 7"/>
          <p:cNvSpPr/>
          <p:nvPr/>
        </p:nvSpPr>
        <p:spPr>
          <a:xfrm>
            <a:off x="4644008" y="980728"/>
            <a:ext cx="469689" cy="26839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ámeček 8"/>
          <p:cNvSpPr/>
          <p:nvPr/>
        </p:nvSpPr>
        <p:spPr>
          <a:xfrm>
            <a:off x="5148064" y="836712"/>
            <a:ext cx="2908016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batalla</a:t>
            </a:r>
            <a:r>
              <a:rPr lang="cs-CZ" b="1" dirty="0" smtClean="0">
                <a:solidFill>
                  <a:schemeClr val="tx1"/>
                </a:solidFill>
              </a:rPr>
              <a:t> de </a:t>
            </a:r>
            <a:r>
              <a:rPr lang="cs-CZ" b="1" dirty="0" err="1" smtClean="0">
                <a:solidFill>
                  <a:schemeClr val="tx1"/>
                </a:solidFill>
              </a:rPr>
              <a:t>Covadonga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>
            <a:hlinkClick r:id="rId2" action="ppaction://hlinksldjump"/>
          </p:cNvPr>
          <p:cNvSpPr/>
          <p:nvPr/>
        </p:nvSpPr>
        <p:spPr>
          <a:xfrm>
            <a:off x="1043608" y="260648"/>
            <a:ext cx="3744416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Don </a:t>
            </a:r>
            <a:r>
              <a:rPr lang="cs-CZ" sz="2000" b="1" dirty="0" err="1" smtClean="0">
                <a:solidFill>
                  <a:schemeClr val="tx1"/>
                </a:solidFill>
              </a:rPr>
              <a:t>Pelayo</a:t>
            </a:r>
            <a:r>
              <a:rPr lang="cs-CZ" sz="2000" b="1" dirty="0" smtClean="0">
                <a:solidFill>
                  <a:schemeClr val="tx1"/>
                </a:solidFill>
              </a:rPr>
              <a:t> – los </a:t>
            </a:r>
            <a:r>
              <a:rPr lang="cs-CZ" sz="2000" b="1" dirty="0" err="1" smtClean="0">
                <a:solidFill>
                  <a:schemeClr val="tx1"/>
                </a:solidFill>
              </a:rPr>
              <a:t>cristianos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>
            <a:hlinkClick r:id="rId2" action="ppaction://hlinksldjump"/>
          </p:cNvPr>
          <p:cNvSpPr/>
          <p:nvPr/>
        </p:nvSpPr>
        <p:spPr>
          <a:xfrm>
            <a:off x="899592" y="1484784"/>
            <a:ext cx="3888432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Los </a:t>
            </a:r>
            <a:r>
              <a:rPr lang="cs-CZ" sz="2400" b="1" dirty="0" err="1" smtClean="0">
                <a:solidFill>
                  <a:schemeClr val="tx1"/>
                </a:solidFill>
              </a:rPr>
              <a:t>invasores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árabes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>
            <a:hlinkClick r:id="rId2" action="ppaction://hlinksldjump"/>
          </p:cNvPr>
          <p:cNvSpPr/>
          <p:nvPr/>
        </p:nvSpPr>
        <p:spPr>
          <a:xfrm>
            <a:off x="1043608" y="260648"/>
            <a:ext cx="3744416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</a:rPr>
              <a:t>crea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reino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Asturias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56612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2/2 </a:t>
            </a:r>
            <a:r>
              <a:rPr lang="cs-CZ" b="1" dirty="0" err="1" smtClean="0"/>
              <a:t>sg</a:t>
            </a:r>
            <a:r>
              <a:rPr lang="cs-CZ" b="1" dirty="0" smtClean="0"/>
              <a:t>. VIII.</a:t>
            </a:r>
            <a:endParaRPr lang="cs-CZ" b="1" dirty="0"/>
          </a:p>
        </p:txBody>
      </p:sp>
      <p:sp>
        <p:nvSpPr>
          <p:cNvPr id="14" name="Zaoblený obdélník 13">
            <a:hlinkClick r:id="rId2" action="ppaction://hlinksldjump"/>
          </p:cNvPr>
          <p:cNvSpPr/>
          <p:nvPr/>
        </p:nvSpPr>
        <p:spPr>
          <a:xfrm>
            <a:off x="2627784" y="5733256"/>
            <a:ext cx="403244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Abdarrahman</a:t>
            </a:r>
            <a:r>
              <a:rPr lang="cs-CZ" sz="2400" b="1" dirty="0" smtClean="0">
                <a:solidFill>
                  <a:schemeClr val="tx1"/>
                </a:solidFill>
              </a:rPr>
              <a:t> I </a:t>
            </a:r>
            <a:r>
              <a:rPr lang="cs-CZ" sz="2400" b="1" dirty="0" err="1" smtClean="0">
                <a:solidFill>
                  <a:schemeClr val="tx1"/>
                </a:solidFill>
              </a:rPr>
              <a:t>funda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emirato</a:t>
            </a:r>
            <a:r>
              <a:rPr lang="cs-CZ" sz="2400" b="1" dirty="0" smtClean="0">
                <a:solidFill>
                  <a:schemeClr val="tx1"/>
                </a:solidFill>
              </a:rPr>
              <a:t> de Córdoba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>
            <a:hlinkClick r:id="rId2" action="ppaction://hlinksldjump"/>
          </p:cNvPr>
          <p:cNvSpPr/>
          <p:nvPr/>
        </p:nvSpPr>
        <p:spPr>
          <a:xfrm>
            <a:off x="3203848" y="1628800"/>
            <a:ext cx="2664296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reino</a:t>
            </a:r>
            <a:r>
              <a:rPr lang="cs-CZ" sz="2000" b="1" dirty="0" smtClean="0">
                <a:solidFill>
                  <a:schemeClr val="tx1"/>
                </a:solidFill>
              </a:rPr>
              <a:t> de León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>
            <a:hlinkClick r:id="rId2" action="ppaction://hlinksldjump"/>
          </p:cNvPr>
          <p:cNvSpPr/>
          <p:nvPr/>
        </p:nvSpPr>
        <p:spPr>
          <a:xfrm>
            <a:off x="179512" y="1628800"/>
            <a:ext cx="2664296" cy="50405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reino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Asturias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>
            <a:hlinkClick r:id="rId2" action="ppaction://hlinksldjump"/>
          </p:cNvPr>
          <p:cNvSpPr/>
          <p:nvPr/>
        </p:nvSpPr>
        <p:spPr>
          <a:xfrm>
            <a:off x="6156176" y="1628800"/>
            <a:ext cx="1872208" cy="1800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Marca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Hispánica</a:t>
            </a:r>
            <a:r>
              <a:rPr lang="cs-CZ" sz="2000" b="1" dirty="0" smtClean="0">
                <a:solidFill>
                  <a:schemeClr val="tx1"/>
                </a:solidFill>
              </a:rPr>
              <a:t> para </a:t>
            </a:r>
            <a:r>
              <a:rPr lang="cs-CZ" sz="2000" b="1" dirty="0" err="1" smtClean="0">
                <a:solidFill>
                  <a:schemeClr val="tx1"/>
                </a:solidFill>
              </a:rPr>
              <a:t>proteger</a:t>
            </a:r>
            <a:r>
              <a:rPr lang="cs-CZ" sz="2000" b="1" dirty="0" smtClean="0">
                <a:solidFill>
                  <a:schemeClr val="tx1"/>
                </a:solidFill>
              </a:rPr>
              <a:t> a los </a:t>
            </a:r>
            <a:r>
              <a:rPr lang="cs-CZ" sz="2000" b="1" dirty="0" err="1" smtClean="0">
                <a:solidFill>
                  <a:schemeClr val="tx1"/>
                </a:solidFill>
              </a:rPr>
              <a:t>francos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1520" y="29969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Sg</a:t>
            </a:r>
            <a:r>
              <a:rPr lang="cs-CZ" b="1" dirty="0" smtClean="0"/>
              <a:t>. IX</a:t>
            </a:r>
            <a:endParaRPr lang="cs-CZ" b="1" dirty="0"/>
          </a:p>
        </p:txBody>
      </p:sp>
      <p:sp>
        <p:nvSpPr>
          <p:cNvPr id="19" name="Šipka dolů 18"/>
          <p:cNvSpPr/>
          <p:nvPr/>
        </p:nvSpPr>
        <p:spPr>
          <a:xfrm rot="3601153">
            <a:off x="6860482" y="3530853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>
            <a:hlinkClick r:id="rId2" action="ppaction://hlinksldjump"/>
          </p:cNvPr>
          <p:cNvSpPr/>
          <p:nvPr/>
        </p:nvSpPr>
        <p:spPr>
          <a:xfrm>
            <a:off x="3923928" y="3645024"/>
            <a:ext cx="2664296" cy="50405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reino</a:t>
            </a:r>
            <a:r>
              <a:rPr lang="cs-CZ" sz="2000" b="1" dirty="0" smtClean="0">
                <a:solidFill>
                  <a:schemeClr val="bg1"/>
                </a:solidFill>
              </a:rPr>
              <a:t> de </a:t>
            </a:r>
            <a:r>
              <a:rPr lang="cs-CZ" sz="2000" b="1" dirty="0" err="1" smtClean="0">
                <a:solidFill>
                  <a:schemeClr val="bg1"/>
                </a:solidFill>
              </a:rPr>
              <a:t>Pamplona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1" name="Zaoblený obdélník 20">
            <a:hlinkClick r:id="rId2" action="ppaction://hlinksldjump"/>
          </p:cNvPr>
          <p:cNvSpPr/>
          <p:nvPr/>
        </p:nvSpPr>
        <p:spPr>
          <a:xfrm>
            <a:off x="2627784" y="5085184"/>
            <a:ext cx="403244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emirato</a:t>
            </a:r>
            <a:r>
              <a:rPr lang="cs-CZ" sz="2400" b="1" dirty="0" smtClean="0">
                <a:solidFill>
                  <a:schemeClr val="tx1"/>
                </a:solidFill>
              </a:rPr>
              <a:t> de Córdoba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299695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Sg</a:t>
            </a:r>
            <a:r>
              <a:rPr lang="cs-CZ" b="1" dirty="0" smtClean="0"/>
              <a:t>. X - XI</a:t>
            </a:r>
            <a:endParaRPr lang="cs-CZ" b="1" dirty="0"/>
          </a:p>
        </p:txBody>
      </p:sp>
      <p:sp>
        <p:nvSpPr>
          <p:cNvPr id="23" name="Šipka dolů 22"/>
          <p:cNvSpPr/>
          <p:nvPr/>
        </p:nvSpPr>
        <p:spPr>
          <a:xfrm rot="17973671">
            <a:off x="5274494" y="2185265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rot="3601153">
            <a:off x="3260081" y="216270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>
            <a:hlinkClick r:id="rId2" action="ppaction://hlinksldjump"/>
          </p:cNvPr>
          <p:cNvSpPr/>
          <p:nvPr/>
        </p:nvSpPr>
        <p:spPr>
          <a:xfrm>
            <a:off x="1619672" y="2708920"/>
            <a:ext cx="2160240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reino</a:t>
            </a:r>
            <a:r>
              <a:rPr lang="cs-CZ" sz="2000" b="1" dirty="0" smtClean="0">
                <a:solidFill>
                  <a:schemeClr val="tx1"/>
                </a:solidFill>
              </a:rPr>
              <a:t> de León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6" name="Zaoblený obdélník 25">
            <a:hlinkClick r:id="rId2" action="ppaction://hlinksldjump"/>
          </p:cNvPr>
          <p:cNvSpPr/>
          <p:nvPr/>
        </p:nvSpPr>
        <p:spPr>
          <a:xfrm>
            <a:off x="3923928" y="2708920"/>
            <a:ext cx="2160240" cy="5040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Castilla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7" name="Šipka dolů 26"/>
          <p:cNvSpPr/>
          <p:nvPr/>
        </p:nvSpPr>
        <p:spPr>
          <a:xfrm rot="6744817">
            <a:off x="3325456" y="3583505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 rot="3601153">
            <a:off x="3404100" y="4034909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>
            <a:hlinkClick r:id="rId2" action="ppaction://hlinksldjump"/>
          </p:cNvPr>
          <p:cNvSpPr/>
          <p:nvPr/>
        </p:nvSpPr>
        <p:spPr>
          <a:xfrm>
            <a:off x="1043608" y="3501008"/>
            <a:ext cx="1944216" cy="50405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Navarra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0" name="Zaoblený obdélník 29">
            <a:hlinkClick r:id="rId2" action="ppaction://hlinksldjump"/>
          </p:cNvPr>
          <p:cNvSpPr/>
          <p:nvPr/>
        </p:nvSpPr>
        <p:spPr>
          <a:xfrm>
            <a:off x="1043608" y="4149080"/>
            <a:ext cx="194421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Aragón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2" name="Šipka dolů 31"/>
          <p:cNvSpPr/>
          <p:nvPr/>
        </p:nvSpPr>
        <p:spPr>
          <a:xfrm>
            <a:off x="7380312" y="357301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>
            <a:hlinkClick r:id="rId2" action="ppaction://hlinksldjump"/>
          </p:cNvPr>
          <p:cNvSpPr/>
          <p:nvPr/>
        </p:nvSpPr>
        <p:spPr>
          <a:xfrm>
            <a:off x="6660232" y="4365104"/>
            <a:ext cx="1944216" cy="72008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bg1"/>
                </a:solidFill>
              </a:rPr>
              <a:t>Condados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catalanes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4" name="Zaoblený obdélník 33">
            <a:hlinkClick r:id="rId2" action="ppaction://hlinksldjump"/>
          </p:cNvPr>
          <p:cNvSpPr/>
          <p:nvPr/>
        </p:nvSpPr>
        <p:spPr>
          <a:xfrm>
            <a:off x="1763688" y="4941168"/>
            <a:ext cx="4896544" cy="13407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932 – </a:t>
            </a:r>
            <a:r>
              <a:rPr lang="cs-CZ" sz="2400" b="1" dirty="0" err="1" smtClean="0">
                <a:solidFill>
                  <a:schemeClr val="tx1"/>
                </a:solidFill>
              </a:rPr>
              <a:t>Abdarrahman</a:t>
            </a:r>
            <a:r>
              <a:rPr lang="cs-CZ" sz="2400" b="1" dirty="0" smtClean="0">
                <a:solidFill>
                  <a:schemeClr val="tx1"/>
                </a:solidFill>
              </a:rPr>
              <a:t> II </a:t>
            </a:r>
            <a:r>
              <a:rPr lang="cs-CZ" sz="2400" b="1" dirty="0" err="1" smtClean="0">
                <a:solidFill>
                  <a:schemeClr val="tx1"/>
                </a:solidFill>
              </a:rPr>
              <a:t>funda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el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Califato</a:t>
            </a:r>
            <a:r>
              <a:rPr lang="cs-CZ" sz="2400" b="1" dirty="0" smtClean="0">
                <a:solidFill>
                  <a:schemeClr val="tx1"/>
                </a:solidFill>
              </a:rPr>
              <a:t> de Córdoba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509 L 0.14184 0.582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9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2" grpId="0" animBg="1"/>
      <p:bldP spid="13" grpId="0"/>
      <p:bldP spid="13" grpId="1"/>
      <p:bldP spid="14" grpId="0" animBg="1"/>
      <p:bldP spid="14" grpId="1" animBg="1"/>
      <p:bldP spid="15" grpId="0" animBg="1"/>
      <p:bldP spid="16" grpId="0" animBg="1"/>
      <p:bldP spid="17" grpId="0" animBg="1"/>
      <p:bldP spid="18" grpId="0"/>
      <p:bldP spid="18" grpId="1"/>
      <p:bldP spid="19" grpId="0" animBg="1"/>
      <p:bldP spid="20" grpId="0" animBg="1"/>
      <p:bldP spid="21" grpId="0" animBg="1"/>
      <p:bldP spid="21" grpId="1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ndik.bel.tr/data/eski/images/content/Aydos_Kalesinin_onunde_Kara_Gazi_Abdurrahman_ile_Bizans_tekfuru_%201328_Tems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2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477</TotalTime>
  <Words>407</Words>
  <Application>Microsoft Office PowerPoint</Application>
  <PresentationFormat>Předvádění na obrazovce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Bohatý</vt:lpstr>
      <vt:lpstr>La reconquista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reconquista</dc:title>
  <dc:creator>smoldasova</dc:creator>
  <cp:lastModifiedBy>dittrich</cp:lastModifiedBy>
  <cp:revision>54</cp:revision>
  <dcterms:created xsi:type="dcterms:W3CDTF">2013-08-27T10:29:34Z</dcterms:created>
  <dcterms:modified xsi:type="dcterms:W3CDTF">2016-10-19T10:51:45Z</dcterms:modified>
</cp:coreProperties>
</file>