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3" r:id="rId5"/>
    <p:sldId id="265" r:id="rId6"/>
    <p:sldId id="260" r:id="rId7"/>
    <p:sldId id="261" r:id="rId8"/>
    <p:sldId id="266" r:id="rId9"/>
    <p:sldId id="267" r:id="rId10"/>
    <p:sldId id="270" r:id="rId11"/>
    <p:sldId id="262" r:id="rId12"/>
    <p:sldId id="258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 varScale="1">
        <p:scale>
          <a:sx n="70" d="100"/>
          <a:sy n="70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B6EA1-3E4E-4A32-83DA-671165F66326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96091-99F7-4C77-AFC3-6B13D317BE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66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96091-99F7-4C77-AFC3-6B13D317BE5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58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0DB5A4-7023-4471-8A13-CD5A755E0DE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465CF1-B5AA-4C1B-98D0-C6A6AD5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FARC" TargetMode="External"/><Relationship Id="rId2" Type="http://schemas.openxmlformats.org/officeDocument/2006/relationships/hyperlink" Target="http://es.wikipedia.org/wiki/Narcotr%C3%A1fico_en_Colombi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beroam%C3%A9rica" TargetMode="External"/><Relationship Id="rId2" Type="http://schemas.openxmlformats.org/officeDocument/2006/relationships/hyperlink" Target="http://es.wikipedia.org/wiki/Etni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M8SoQAeUt_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420888"/>
            <a:ext cx="7772400" cy="1975104"/>
          </a:xfrm>
        </p:spPr>
        <p:txBody>
          <a:bodyPr/>
          <a:lstStyle/>
          <a:p>
            <a:r>
              <a:rPr lang="cs-CZ" dirty="0" err="1" smtClean="0"/>
              <a:t>Problemas</a:t>
            </a:r>
            <a:r>
              <a:rPr lang="cs-CZ" dirty="0" smtClean="0"/>
              <a:t> </a:t>
            </a:r>
            <a:r>
              <a:rPr lang="cs-CZ" dirty="0" err="1" smtClean="0"/>
              <a:t>globales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mundo</a:t>
            </a:r>
            <a:r>
              <a:rPr lang="cs-CZ" dirty="0" smtClean="0"/>
              <a:t> </a:t>
            </a:r>
            <a:r>
              <a:rPr lang="cs-CZ" dirty="0" err="1" smtClean="0"/>
              <a:t>hispano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987824" y="332656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Las </a:t>
            </a:r>
            <a:r>
              <a:rPr lang="cs-CZ" sz="2400" b="1" dirty="0" err="1" smtClean="0">
                <a:solidFill>
                  <a:schemeClr val="bg1"/>
                </a:solidFill>
              </a:rPr>
              <a:t>grandes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urbes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40017" y="1247864"/>
            <a:ext cx="8171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Las </a:t>
            </a:r>
            <a:r>
              <a:rPr lang="cs-CZ" sz="2000" b="1" dirty="0" err="1" smtClean="0"/>
              <a:t>enormes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aglomeraciones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latinoamericanas</a:t>
            </a:r>
            <a:r>
              <a:rPr lang="cs-CZ" sz="2000" b="1" dirty="0" smtClean="0"/>
              <a:t> son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fenómeno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social</a:t>
            </a:r>
            <a:endParaRPr lang="cs-CZ" sz="2000" b="1" dirty="0" smtClean="0"/>
          </a:p>
          <a:p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exelencia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aspecto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difiere</a:t>
            </a:r>
            <a:r>
              <a:rPr lang="cs-CZ" sz="2000" b="1" dirty="0" smtClean="0"/>
              <a:t> de las </a:t>
            </a:r>
            <a:r>
              <a:rPr lang="cs-CZ" sz="2000" b="1" dirty="0" err="1" smtClean="0"/>
              <a:t>ciudades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norteamericanas</a:t>
            </a:r>
            <a:r>
              <a:rPr lang="cs-CZ" sz="2000" b="1" dirty="0" smtClean="0"/>
              <a:t> en </a:t>
            </a:r>
            <a:r>
              <a:rPr lang="cs-CZ" sz="2000" b="1" dirty="0" err="1" smtClean="0"/>
              <a:t>casi</a:t>
            </a:r>
            <a:endParaRPr lang="cs-CZ" sz="2000" b="1" dirty="0" smtClean="0"/>
          </a:p>
          <a:p>
            <a:r>
              <a:rPr lang="cs-CZ" sz="2000" b="1" dirty="0" err="1" smtClean="0"/>
              <a:t>todo</a:t>
            </a:r>
            <a:r>
              <a:rPr lang="cs-CZ" sz="2000" b="1" dirty="0"/>
              <a:t>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391980" y="2940220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Ciudad de </a:t>
            </a:r>
            <a:r>
              <a:rPr lang="cs-CZ" sz="2400" b="1" dirty="0" err="1" smtClean="0">
                <a:solidFill>
                  <a:schemeClr val="bg1"/>
                </a:solidFill>
              </a:rPr>
              <a:t>Mécico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391980" y="3717032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Buenos Aires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426008" y="5229200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Santiago de Chile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457335" y="4509120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Lima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426941" y="6021288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Bogotá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611251" y="6002244"/>
            <a:ext cx="1152128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otras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0017" y="3068960"/>
            <a:ext cx="3942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Las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grandes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urbes</a:t>
            </a:r>
            <a:r>
              <a:rPr lang="cs-CZ" sz="2000" b="1" dirty="0" smtClean="0"/>
              <a:t> en LA son: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209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11560" y="2132856"/>
            <a:ext cx="7776864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Hay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algunas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diferencias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entre</a:t>
            </a:r>
            <a:r>
              <a:rPr lang="cs-CZ" sz="2400" b="1" dirty="0" smtClean="0">
                <a:solidFill>
                  <a:schemeClr val="bg1"/>
                </a:solidFill>
              </a:rPr>
              <a:t> la </a:t>
            </a:r>
            <a:r>
              <a:rPr lang="cs-CZ" sz="2400" b="1" dirty="0" err="1" smtClean="0">
                <a:solidFill>
                  <a:schemeClr val="bg1"/>
                </a:solidFill>
              </a:rPr>
              <a:t>actitud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frente</a:t>
            </a:r>
            <a:r>
              <a:rPr lang="cs-CZ" sz="2400" b="1" dirty="0" smtClean="0">
                <a:solidFill>
                  <a:schemeClr val="bg1"/>
                </a:solidFill>
              </a:rPr>
              <a:t> a los </a:t>
            </a:r>
            <a:r>
              <a:rPr lang="cs-CZ" sz="2400" b="1" dirty="0" err="1" smtClean="0">
                <a:solidFill>
                  <a:schemeClr val="bg1"/>
                </a:solidFill>
              </a:rPr>
              <a:t>indígenas</a:t>
            </a:r>
            <a:r>
              <a:rPr lang="cs-CZ" sz="2400" b="1" dirty="0" smtClean="0">
                <a:solidFill>
                  <a:schemeClr val="bg1"/>
                </a:solidFill>
              </a:rPr>
              <a:t>  </a:t>
            </a:r>
            <a:r>
              <a:rPr lang="cs-CZ" sz="2400" b="1" dirty="0" err="1" smtClean="0">
                <a:solidFill>
                  <a:schemeClr val="bg1"/>
                </a:solidFill>
              </a:rPr>
              <a:t>entre</a:t>
            </a:r>
            <a:r>
              <a:rPr lang="cs-CZ" sz="2400" b="1" dirty="0" smtClean="0">
                <a:solidFill>
                  <a:schemeClr val="bg1"/>
                </a:solidFill>
              </a:rPr>
              <a:t> LA los EEUU?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908720"/>
            <a:ext cx="7776864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En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qué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consiste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el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peligro</a:t>
            </a:r>
            <a:r>
              <a:rPr lang="cs-CZ" sz="2400" b="1" dirty="0" smtClean="0">
                <a:solidFill>
                  <a:schemeClr val="bg1"/>
                </a:solidFill>
              </a:rPr>
              <a:t> de los </a:t>
            </a:r>
            <a:r>
              <a:rPr lang="cs-CZ" sz="2400" b="1" dirty="0" err="1" smtClean="0">
                <a:solidFill>
                  <a:schemeClr val="bg1"/>
                </a:solidFill>
              </a:rPr>
              <a:t>carteles</a:t>
            </a:r>
            <a:r>
              <a:rPr lang="cs-CZ" sz="2400" b="1" dirty="0" smtClean="0">
                <a:solidFill>
                  <a:schemeClr val="bg1"/>
                </a:solidFill>
              </a:rPr>
              <a:t> y FARC?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203848" y="188640"/>
            <a:ext cx="208823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hablar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13377" y="3429000"/>
            <a:ext cx="7776864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Por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qué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existe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tanta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inmigración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ilegal</a:t>
            </a:r>
            <a:r>
              <a:rPr lang="cs-CZ" sz="2400" b="1" dirty="0" smtClean="0">
                <a:solidFill>
                  <a:schemeClr val="bg1"/>
                </a:solidFill>
              </a:rPr>
              <a:t> de </a:t>
            </a:r>
            <a:r>
              <a:rPr lang="cs-CZ" sz="2400" b="1" dirty="0" err="1" smtClean="0">
                <a:solidFill>
                  <a:schemeClr val="bg1"/>
                </a:solidFill>
              </a:rPr>
              <a:t>México</a:t>
            </a:r>
            <a:r>
              <a:rPr lang="cs-CZ" sz="2400" b="1" dirty="0" smtClean="0">
                <a:solidFill>
                  <a:schemeClr val="bg1"/>
                </a:solidFill>
              </a:rPr>
              <a:t> y </a:t>
            </a:r>
            <a:r>
              <a:rPr lang="cs-CZ" sz="2400" b="1" dirty="0" err="1" smtClean="0">
                <a:solidFill>
                  <a:schemeClr val="bg1"/>
                </a:solidFill>
              </a:rPr>
              <a:t>Cuba</a:t>
            </a:r>
            <a:r>
              <a:rPr lang="cs-CZ" sz="2400" b="1" dirty="0" smtClean="0">
                <a:solidFill>
                  <a:schemeClr val="bg1"/>
                </a:solidFill>
              </a:rPr>
              <a:t>? 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39552" y="476672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meztizo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1124744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criollos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1772816"/>
            <a:ext cx="2160240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discriminación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racial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611560" y="3356992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capo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539552" y="2708920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cartel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>
            <a:hlinkClick r:id="rId3" action="ppaction://hlinksldjump"/>
          </p:cNvPr>
          <p:cNvSpPr/>
          <p:nvPr/>
        </p:nvSpPr>
        <p:spPr>
          <a:xfrm>
            <a:off x="611560" y="4005064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patrullas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611560" y="4653136"/>
            <a:ext cx="208823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coyote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87824" y="404664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Zdroje: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395536" y="908720"/>
            <a:ext cx="8424936" cy="312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Narcotráfico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Colombia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enciclopedia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libre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[online]. San Francisco (CA):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Wikimedia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2001-,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última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modificación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 2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2014, a las 20:34 [cit. 2014-06-15]. Dostupné z WWW: </a:t>
            </a:r>
            <a:r>
              <a:rPr lang="cs-CZ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http://es.wikipedia.org/wiki/Narcotr%C3%A1fico_en_Colombia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Publikováno pod licencí CC BY-SA.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000" i="1" kern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Fuerzas Armadas Revolucionarias de Colombia.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enciclopedia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libre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[online]. San Francisco (CA):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Wikimedia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2001-,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última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modificación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 26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2014, a las 0:07 [cit. 2014-06-15]. Dostupné z WWW: </a:t>
            </a:r>
            <a:r>
              <a:rPr lang="cs-CZ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http://es.wikipedia.org/wiki/FARC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Publikováno pod licencí CC BY-SA. </a:t>
            </a: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539552" y="1340768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El </a:t>
            </a:r>
            <a:r>
              <a:rPr lang="cs-CZ" sz="2400" b="1" dirty="0" err="1" smtClean="0">
                <a:solidFill>
                  <a:schemeClr val="bg1"/>
                </a:solidFill>
              </a:rPr>
              <a:t>meztizaje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9552" y="2204864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La </a:t>
            </a:r>
            <a:r>
              <a:rPr lang="cs-CZ" sz="2400" b="1" dirty="0" err="1" smtClean="0">
                <a:solidFill>
                  <a:schemeClr val="bg1"/>
                </a:solidFill>
              </a:rPr>
              <a:t>inmigración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9552" y="3140968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Las </a:t>
            </a:r>
            <a:r>
              <a:rPr lang="cs-CZ" sz="2400" b="1" dirty="0" err="1" smtClean="0">
                <a:solidFill>
                  <a:schemeClr val="bg1"/>
                </a:solidFill>
              </a:rPr>
              <a:t>grandes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urbes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9552" y="404664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El </a:t>
            </a:r>
            <a:r>
              <a:rPr lang="cs-CZ" sz="2400" b="1" dirty="0" err="1" smtClean="0">
                <a:solidFill>
                  <a:schemeClr val="bg1"/>
                </a:solidFill>
              </a:rPr>
              <a:t>narcotráfico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4149080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El </a:t>
            </a:r>
            <a:r>
              <a:rPr lang="cs-CZ" sz="2400" b="1" dirty="0" err="1" smtClean="0">
                <a:solidFill>
                  <a:schemeClr val="bg1"/>
                </a:solidFill>
              </a:rPr>
              <a:t>terrorismo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03848" y="260648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El </a:t>
            </a:r>
            <a:r>
              <a:rPr lang="cs-CZ" sz="2400" b="1" dirty="0" err="1" smtClean="0">
                <a:solidFill>
                  <a:schemeClr val="bg1"/>
                </a:solidFill>
              </a:rPr>
              <a:t>narcotráfico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05273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narcotráfico es una actividad ilegal y globalizada que radica en el cultivo, fabricación, distribución, venta, control de mercados, consumo y reciclaje de utilidades inherentes a la droga de procedencia ilegal.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5292080" y="2276872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la </a:t>
            </a:r>
            <a:r>
              <a:rPr lang="cs-CZ" sz="2000" b="1" dirty="0" err="1" smtClean="0">
                <a:solidFill>
                  <a:schemeClr val="bg1"/>
                </a:solidFill>
              </a:rPr>
              <a:t>heroína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348880"/>
            <a:ext cx="4778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producto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influye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zona</a:t>
            </a:r>
            <a:r>
              <a:rPr lang="cs-CZ" sz="2000" b="1" dirty="0" smtClean="0"/>
              <a:t> es: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5292080" y="2780928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la marihuana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164288" y="2276872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el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opio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164288" y="2780928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la </a:t>
            </a:r>
            <a:r>
              <a:rPr lang="cs-CZ" sz="2000" b="1" dirty="0" err="1" smtClean="0">
                <a:solidFill>
                  <a:schemeClr val="bg1"/>
                </a:solidFill>
              </a:rPr>
              <a:t>cocaína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536" y="3429000"/>
            <a:ext cx="3265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y se </a:t>
            </a:r>
            <a:r>
              <a:rPr lang="cs-CZ" sz="2000" b="1" dirty="0" err="1" smtClean="0"/>
              <a:t>produce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sobre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todo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: 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499992" y="3933056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Colombia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804248" y="3429000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Venezuela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499992" y="3429000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Bolivia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804248" y="3933056"/>
            <a:ext cx="1728192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Perú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470" y="476672"/>
            <a:ext cx="899958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Colombia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existían</a:t>
            </a:r>
            <a:r>
              <a:rPr lang="cs-CZ" sz="2000" b="1" dirty="0" smtClean="0"/>
              <a:t> 15                        </a:t>
            </a:r>
            <a:r>
              <a:rPr lang="cs-CZ" sz="2000" b="1" dirty="0" err="1" smtClean="0"/>
              <a:t>narcotráficos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poderosos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endParaRPr lang="cs-CZ" sz="2000" b="1" dirty="0" smtClean="0"/>
          </a:p>
          <a:p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alguna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ocasión</a:t>
            </a:r>
            <a:r>
              <a:rPr lang="cs-CZ" sz="2000" b="1" dirty="0" smtClean="0"/>
              <a:t> han </a:t>
            </a:r>
            <a:r>
              <a:rPr lang="cs-CZ" sz="2000" b="1" dirty="0" err="1" smtClean="0"/>
              <a:t>creado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nueva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clase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social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influye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solo</a:t>
            </a:r>
            <a:endParaRPr lang="cs-CZ" sz="2000" b="1" dirty="0" smtClean="0"/>
          </a:p>
          <a:p>
            <a:r>
              <a:rPr lang="cs-CZ" sz="2000" b="1" dirty="0" smtClean="0"/>
              <a:t>la </a:t>
            </a:r>
            <a:r>
              <a:rPr lang="cs-CZ" sz="2000" b="1" dirty="0" err="1" smtClean="0"/>
              <a:t>cultura</a:t>
            </a:r>
            <a:r>
              <a:rPr lang="cs-CZ" sz="2000" b="1" dirty="0" smtClean="0"/>
              <a:t>  </a:t>
            </a:r>
            <a:r>
              <a:rPr lang="cs-CZ" sz="2000" b="1" dirty="0" err="1" smtClean="0"/>
              <a:t>sino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también</a:t>
            </a:r>
            <a:r>
              <a:rPr lang="cs-CZ" sz="2000" b="1" dirty="0" smtClean="0"/>
              <a:t> la vida                            , </a:t>
            </a:r>
            <a:r>
              <a:rPr lang="cs-CZ" sz="2000" b="1" dirty="0" err="1" smtClean="0"/>
              <a:t>económica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social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/>
              <a:t>El </a:t>
            </a:r>
            <a:r>
              <a:rPr lang="cs-CZ" sz="2000" b="1" dirty="0" err="1" smtClean="0"/>
              <a:t>uso</a:t>
            </a:r>
            <a:r>
              <a:rPr lang="cs-CZ" sz="2000" b="1" dirty="0" smtClean="0"/>
              <a:t> de las </a:t>
            </a:r>
            <a:r>
              <a:rPr lang="cs-CZ" sz="2000" b="1" dirty="0" err="1" smtClean="0"/>
              <a:t>plantas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psicoactivas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siempre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había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sido</a:t>
            </a:r>
            <a:r>
              <a:rPr lang="cs-CZ" sz="2000" b="1" dirty="0" smtClean="0"/>
              <a:t> parte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estilo</a:t>
            </a:r>
            <a:r>
              <a:rPr lang="cs-CZ" sz="2000" b="1" dirty="0" smtClean="0"/>
              <a:t> de vida de </a:t>
            </a:r>
          </a:p>
          <a:p>
            <a:r>
              <a:rPr lang="cs-CZ" sz="2000" b="1" dirty="0" smtClean="0"/>
              <a:t>los                            pero la </a:t>
            </a:r>
            <a:r>
              <a:rPr lang="cs-CZ" sz="2000" b="1" dirty="0" err="1" smtClean="0"/>
              <a:t>demanda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mundial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drogas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incrementó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                         .</a:t>
            </a:r>
          </a:p>
          <a:p>
            <a:r>
              <a:rPr lang="cs-CZ" sz="2000" b="1" dirty="0" smtClean="0"/>
              <a:t>El </a:t>
            </a:r>
            <a:r>
              <a:rPr lang="cs-CZ" sz="2000" b="1" dirty="0" err="1" smtClean="0"/>
              <a:t>apoyo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logístico</a:t>
            </a:r>
            <a:r>
              <a:rPr lang="cs-CZ" sz="2000" b="1" dirty="0" smtClean="0"/>
              <a:t> de los                no </a:t>
            </a:r>
            <a:r>
              <a:rPr lang="cs-CZ" sz="2000" b="1" dirty="0" err="1" smtClean="0"/>
              <a:t>logró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mejorar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situación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la</a:t>
            </a:r>
          </a:p>
          <a:p>
            <a:r>
              <a:rPr lang="cs-CZ" sz="2000" b="1" dirty="0" smtClean="0"/>
              <a:t> </a:t>
            </a:r>
            <a:r>
              <a:rPr lang="cs-CZ" sz="2000" b="1" dirty="0" err="1" smtClean="0"/>
              <a:t>prohibición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traficantes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creadores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formaron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grupos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armados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liderados</a:t>
            </a:r>
            <a:endParaRPr lang="cs-CZ" sz="2000" b="1" dirty="0" smtClean="0"/>
          </a:p>
          <a:p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uno</a:t>
            </a:r>
            <a:r>
              <a:rPr lang="cs-CZ" sz="2000" b="1" dirty="0" smtClean="0"/>
              <a:t> o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                      . </a:t>
            </a:r>
            <a:r>
              <a:rPr lang="cs-CZ" sz="2000" b="1" dirty="0" err="1" smtClean="0"/>
              <a:t>Estos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grupos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menudo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terrorizan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sociedad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con</a:t>
            </a:r>
            <a:r>
              <a:rPr lang="cs-CZ" sz="2000" b="1" dirty="0" smtClean="0"/>
              <a:t> „</a:t>
            </a:r>
            <a:r>
              <a:rPr lang="cs-CZ" sz="2000" b="1" dirty="0" err="1" smtClean="0"/>
              <a:t>impuestos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revolucionarios</a:t>
            </a:r>
            <a:r>
              <a:rPr lang="cs-CZ" sz="2000" b="1" dirty="0" smtClean="0"/>
              <a:t>“ </a:t>
            </a:r>
            <a:r>
              <a:rPr lang="cs-CZ" sz="2000" b="1" dirty="0" err="1" smtClean="0"/>
              <a:t>declarando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así</a:t>
            </a:r>
            <a:r>
              <a:rPr lang="cs-CZ" sz="2000" b="1" dirty="0" smtClean="0"/>
              <a:t> la REVOLUCIÓN MARXISTA</a:t>
            </a:r>
          </a:p>
          <a:p>
            <a:r>
              <a:rPr lang="cs-CZ" sz="2000" b="1" dirty="0" err="1" smtClean="0"/>
              <a:t>como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estrategiade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luchar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contra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                            </a:t>
            </a:r>
            <a:r>
              <a:rPr lang="cs-CZ" sz="2000" b="1" dirty="0" err="1" smtClean="0"/>
              <a:t>legal</a:t>
            </a:r>
            <a:r>
              <a:rPr lang="cs-CZ" sz="2000" b="1" dirty="0" smtClean="0"/>
              <a:t>.</a:t>
            </a: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3131840" y="4581128"/>
            <a:ext cx="1152128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  <a:hlinkClick r:id="rId2" action="ppaction://hlinksldjump"/>
              </a:rPr>
              <a:t>carteles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131840" y="5085184"/>
            <a:ext cx="1152128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política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059832" y="5661248"/>
            <a:ext cx="1296144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indígenas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499992" y="5085184"/>
            <a:ext cx="1512168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producción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619672" y="5085184"/>
            <a:ext cx="936104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EEUU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4644008" y="4581128"/>
            <a:ext cx="108012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  <a:hlinkClick r:id="rId2" action="ppaction://hlinksldjump"/>
              </a:rPr>
              <a:t>capos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475656" y="4581128"/>
            <a:ext cx="1296144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gobierno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470" y="476672"/>
            <a:ext cx="899958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Colombia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existían</a:t>
            </a:r>
            <a:r>
              <a:rPr lang="cs-CZ" sz="2000" b="1" dirty="0" smtClean="0"/>
              <a:t> 15                        </a:t>
            </a:r>
            <a:r>
              <a:rPr lang="cs-CZ" sz="2000" b="1" dirty="0" err="1" smtClean="0"/>
              <a:t>narcotráficos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poderosos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endParaRPr lang="cs-CZ" sz="2000" b="1" dirty="0" smtClean="0"/>
          </a:p>
          <a:p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alguna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ocasión</a:t>
            </a:r>
            <a:r>
              <a:rPr lang="cs-CZ" sz="2000" b="1" dirty="0" smtClean="0"/>
              <a:t> han </a:t>
            </a:r>
            <a:r>
              <a:rPr lang="cs-CZ" sz="2000" b="1" dirty="0" err="1" smtClean="0"/>
              <a:t>creado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nueva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clase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social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influye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solo</a:t>
            </a:r>
            <a:endParaRPr lang="cs-CZ" sz="2000" b="1" dirty="0" smtClean="0"/>
          </a:p>
          <a:p>
            <a:r>
              <a:rPr lang="cs-CZ" sz="2000" b="1" dirty="0" smtClean="0"/>
              <a:t>la </a:t>
            </a:r>
            <a:r>
              <a:rPr lang="cs-CZ" sz="2000" b="1" dirty="0" err="1" smtClean="0"/>
              <a:t>cultura</a:t>
            </a:r>
            <a:r>
              <a:rPr lang="cs-CZ" sz="2000" b="1" dirty="0" smtClean="0"/>
              <a:t>  </a:t>
            </a:r>
            <a:r>
              <a:rPr lang="cs-CZ" sz="2000" b="1" dirty="0" err="1" smtClean="0"/>
              <a:t>sino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también</a:t>
            </a:r>
            <a:r>
              <a:rPr lang="cs-CZ" sz="2000" b="1" dirty="0" smtClean="0"/>
              <a:t> la vida                            , </a:t>
            </a:r>
            <a:r>
              <a:rPr lang="cs-CZ" sz="2000" b="1" dirty="0" err="1" smtClean="0"/>
              <a:t>económica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social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/>
              <a:t>El </a:t>
            </a:r>
            <a:r>
              <a:rPr lang="cs-CZ" sz="2000" b="1" dirty="0" err="1" smtClean="0"/>
              <a:t>uso</a:t>
            </a:r>
            <a:r>
              <a:rPr lang="cs-CZ" sz="2000" b="1" dirty="0" smtClean="0"/>
              <a:t> de las </a:t>
            </a:r>
            <a:r>
              <a:rPr lang="cs-CZ" sz="2000" b="1" dirty="0" err="1" smtClean="0"/>
              <a:t>plantas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psicoactivas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siempre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había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sido</a:t>
            </a:r>
            <a:r>
              <a:rPr lang="cs-CZ" sz="2000" b="1" dirty="0" smtClean="0"/>
              <a:t> parte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estilo</a:t>
            </a:r>
            <a:r>
              <a:rPr lang="cs-CZ" sz="2000" b="1" dirty="0" smtClean="0"/>
              <a:t> de vida de </a:t>
            </a:r>
          </a:p>
          <a:p>
            <a:r>
              <a:rPr lang="cs-CZ" sz="2000" b="1" dirty="0" smtClean="0"/>
              <a:t>los                            pero la </a:t>
            </a:r>
            <a:r>
              <a:rPr lang="cs-CZ" sz="2000" b="1" dirty="0" err="1" smtClean="0"/>
              <a:t>demanda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mundial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drogas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incrementó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                         .</a:t>
            </a:r>
          </a:p>
          <a:p>
            <a:r>
              <a:rPr lang="cs-CZ" sz="2000" b="1" dirty="0" smtClean="0"/>
              <a:t>El </a:t>
            </a:r>
            <a:r>
              <a:rPr lang="cs-CZ" sz="2000" b="1" dirty="0" err="1" smtClean="0"/>
              <a:t>apoyo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logístico</a:t>
            </a:r>
            <a:r>
              <a:rPr lang="cs-CZ" sz="2000" b="1" dirty="0" smtClean="0"/>
              <a:t> de los                     no </a:t>
            </a:r>
            <a:r>
              <a:rPr lang="cs-CZ" sz="2000" b="1" dirty="0" err="1" smtClean="0"/>
              <a:t>logró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mejorar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situación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la</a:t>
            </a:r>
          </a:p>
          <a:p>
            <a:r>
              <a:rPr lang="cs-CZ" sz="2000" b="1" dirty="0" smtClean="0"/>
              <a:t> </a:t>
            </a:r>
            <a:r>
              <a:rPr lang="cs-CZ" sz="2000" b="1" dirty="0" err="1" smtClean="0"/>
              <a:t>prohibición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traficantes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creadores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formaron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grupos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armados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liderados</a:t>
            </a:r>
            <a:endParaRPr lang="cs-CZ" sz="2000" b="1" dirty="0" smtClean="0"/>
          </a:p>
          <a:p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uno</a:t>
            </a:r>
            <a:r>
              <a:rPr lang="cs-CZ" sz="2000" b="1" dirty="0" smtClean="0"/>
              <a:t> o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                      . </a:t>
            </a:r>
            <a:r>
              <a:rPr lang="cs-CZ" sz="2000" b="1" dirty="0" err="1" smtClean="0"/>
              <a:t>Estos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grupos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menudo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terrorizan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sociedad</a:t>
            </a:r>
            <a:r>
              <a:rPr lang="cs-CZ" sz="2000" b="1" dirty="0" smtClean="0"/>
              <a:t> </a:t>
            </a:r>
          </a:p>
          <a:p>
            <a:r>
              <a:rPr lang="cs-CZ" sz="2000" b="1" dirty="0" err="1" smtClean="0"/>
              <a:t>con</a:t>
            </a:r>
            <a:r>
              <a:rPr lang="cs-CZ" sz="2000" b="1" dirty="0" smtClean="0"/>
              <a:t> „</a:t>
            </a:r>
            <a:r>
              <a:rPr lang="cs-CZ" sz="2000" b="1" dirty="0" err="1" smtClean="0"/>
              <a:t>impuestos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revolucionarios</a:t>
            </a:r>
            <a:r>
              <a:rPr lang="cs-CZ" sz="2000" b="1" dirty="0" smtClean="0"/>
              <a:t>“ </a:t>
            </a:r>
            <a:r>
              <a:rPr lang="cs-CZ" sz="2000" b="1" dirty="0" err="1" smtClean="0"/>
              <a:t>declarando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así</a:t>
            </a:r>
            <a:r>
              <a:rPr lang="cs-CZ" sz="2000" b="1" dirty="0" smtClean="0"/>
              <a:t> la REVOLUCIÓN MARXISTA</a:t>
            </a:r>
          </a:p>
          <a:p>
            <a:r>
              <a:rPr lang="cs-CZ" sz="2000" b="1" dirty="0" err="1" smtClean="0"/>
              <a:t>como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estrategiade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luchar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contra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                            </a:t>
            </a:r>
            <a:r>
              <a:rPr lang="cs-CZ" sz="2000" b="1" dirty="0" err="1" smtClean="0"/>
              <a:t>legal</a:t>
            </a:r>
            <a:r>
              <a:rPr lang="cs-CZ" sz="2000" b="1" dirty="0" smtClean="0"/>
              <a:t>.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3059832" y="548680"/>
            <a:ext cx="1152128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carteles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851920" y="1124744"/>
            <a:ext cx="1152128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política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1772816"/>
            <a:ext cx="1296144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indígenas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631832" y="1772816"/>
            <a:ext cx="1512168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producción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059832" y="2060848"/>
            <a:ext cx="936104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EEUU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979712" y="2708920"/>
            <a:ext cx="1080120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capos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499992" y="3284984"/>
            <a:ext cx="1296144" cy="288032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gobierno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83568" y="4005064"/>
            <a:ext cx="2376264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Cartel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Medellín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83568" y="4725144"/>
            <a:ext cx="2376264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Cartel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Cali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83568" y="5373216"/>
            <a:ext cx="2376264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FARC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03848" y="4005064"/>
            <a:ext cx="1747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Pablo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Escóbar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03848" y="5373216"/>
            <a:ext cx="3156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Las </a:t>
            </a:r>
            <a:r>
              <a:rPr lang="cs-CZ" sz="2000" b="1" dirty="0" err="1" smtClean="0"/>
              <a:t>guerrillas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paramilitares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987824" y="548680"/>
            <a:ext cx="280831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El </a:t>
            </a:r>
            <a:r>
              <a:rPr lang="cs-CZ" sz="2400" b="1" dirty="0" err="1" smtClean="0">
                <a:solidFill>
                  <a:schemeClr val="bg1"/>
                </a:solidFill>
              </a:rPr>
              <a:t>meztizaje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34076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Mestizaje</a:t>
            </a:r>
            <a:r>
              <a:rPr lang="es-ES" dirty="0" smtClean="0"/>
              <a:t> es el encuentro biológico y cultural de </a:t>
            </a:r>
            <a:r>
              <a:rPr lang="es-ES" dirty="0" smtClean="0">
                <a:hlinkClick r:id="rId2" tooltip="Etnia"/>
              </a:rPr>
              <a:t>etnias</a:t>
            </a:r>
            <a:r>
              <a:rPr lang="es-ES" dirty="0" smtClean="0"/>
              <a:t> diferentes, en el que éstas se mezclan, dando nacimiento a nuevas etnias y nuevos fenotipos. Se utiliza con frecuencia este término para describir el proceso histórico sucedido en </a:t>
            </a:r>
            <a:r>
              <a:rPr lang="es-ES" dirty="0" smtClean="0">
                <a:hlinkClick r:id="rId3" tooltip="Iberoamérica"/>
              </a:rPr>
              <a:t>Iberoamérica</a:t>
            </a:r>
            <a:r>
              <a:rPr lang="es-ES" dirty="0" smtClean="0"/>
              <a:t> que la llevó a su estado racial y cultural actual. </a:t>
            </a:r>
            <a:endParaRPr lang="cs-CZ" dirty="0"/>
          </a:p>
        </p:txBody>
      </p:sp>
      <p:sp>
        <p:nvSpPr>
          <p:cNvPr id="4" name="Zaoblený obdélník 3">
            <a:hlinkClick r:id="rId4"/>
          </p:cNvPr>
          <p:cNvSpPr/>
          <p:nvPr/>
        </p:nvSpPr>
        <p:spPr>
          <a:xfrm>
            <a:off x="683568" y="2852936"/>
            <a:ext cx="1728192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Ska</a:t>
            </a:r>
            <a:r>
              <a:rPr lang="cs-CZ" sz="2400" b="1" dirty="0" smtClean="0">
                <a:solidFill>
                  <a:schemeClr val="bg1"/>
                </a:solidFill>
              </a:rPr>
              <a:t>-P @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27784" y="2924944"/>
            <a:ext cx="4814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versos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aluden</a:t>
            </a:r>
            <a:r>
              <a:rPr lang="cs-CZ" sz="2000" b="1" dirty="0" smtClean="0"/>
              <a:t> a la idea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meztizaje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95536" y="3861048"/>
            <a:ext cx="8064896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También</a:t>
            </a:r>
            <a:r>
              <a:rPr lang="cs-CZ" sz="2000" b="1" dirty="0" smtClean="0">
                <a:solidFill>
                  <a:schemeClr val="bg1"/>
                </a:solidFill>
              </a:rPr>
              <a:t> se </a:t>
            </a:r>
            <a:r>
              <a:rPr lang="cs-CZ" sz="2000" b="1" dirty="0" err="1" smtClean="0">
                <a:solidFill>
                  <a:schemeClr val="bg1"/>
                </a:solidFill>
              </a:rPr>
              <a:t>le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da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el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nombre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i="1" dirty="0" err="1" smtClean="0">
                <a:solidFill>
                  <a:schemeClr val="bg1"/>
                </a:solidFill>
              </a:rPr>
              <a:t>transculturación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que</a:t>
            </a:r>
            <a:r>
              <a:rPr lang="cs-CZ" sz="2000" b="1" dirty="0" smtClean="0">
                <a:solidFill>
                  <a:schemeClr val="bg1"/>
                </a:solidFill>
              </a:rPr>
              <a:t> ha </a:t>
            </a:r>
            <a:r>
              <a:rPr lang="cs-CZ" sz="2000" b="1" dirty="0" err="1" smtClean="0">
                <a:solidFill>
                  <a:schemeClr val="bg1"/>
                </a:solidFill>
              </a:rPr>
              <a:t>definido</a:t>
            </a:r>
            <a:r>
              <a:rPr lang="cs-CZ" sz="2000" b="1" dirty="0" smtClean="0">
                <a:solidFill>
                  <a:schemeClr val="bg1"/>
                </a:solidFill>
              </a:rPr>
              <a:t> la </a:t>
            </a:r>
            <a:r>
              <a:rPr lang="cs-CZ" sz="2000" b="1" dirty="0" err="1" smtClean="0">
                <a:solidFill>
                  <a:schemeClr val="bg1"/>
                </a:solidFill>
              </a:rPr>
              <a:t>identidad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latinoamericana</a:t>
            </a:r>
            <a:r>
              <a:rPr lang="cs-CZ" sz="2000" b="1" dirty="0" smtClean="0">
                <a:solidFill>
                  <a:schemeClr val="bg1"/>
                </a:solidFill>
              </a:rPr>
              <a:t>.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796136" y="5085184"/>
            <a:ext cx="1656184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Argentina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5229200"/>
            <a:ext cx="511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cuál</a:t>
            </a:r>
            <a:r>
              <a:rPr lang="cs-CZ" sz="2000" b="1" dirty="0" smtClean="0"/>
              <a:t> de los </a:t>
            </a:r>
            <a:r>
              <a:rPr lang="cs-CZ" sz="2000" b="1" dirty="0" err="1" smtClean="0"/>
              <a:t>países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viven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meztizos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5796136" y="5661248"/>
            <a:ext cx="1656184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México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796136" y="6237312"/>
            <a:ext cx="1656184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Cuba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483768" y="3356992"/>
            <a:ext cx="4968552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Cinco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continentes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en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un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mismo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corazón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  <p:bldP spid="8" grpId="0" animBg="1"/>
      <p:bldP spid="8" grpId="1" animBg="1"/>
      <p:bldP spid="9" grpId="0"/>
      <p:bldP spid="12" grpId="0" animBg="1"/>
      <p:bldP spid="13" grpId="0" animBg="1"/>
      <p:bldP spid="13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03548" y="1939232"/>
            <a:ext cx="7272808" cy="7920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El </a:t>
            </a:r>
            <a:r>
              <a:rPr lang="cs-CZ" sz="2000" b="1" dirty="0" err="1" smtClean="0">
                <a:solidFill>
                  <a:schemeClr val="bg1"/>
                </a:solidFill>
              </a:rPr>
              <a:t>problema</a:t>
            </a:r>
            <a:r>
              <a:rPr lang="cs-CZ" sz="2000" b="1" dirty="0" smtClean="0">
                <a:solidFill>
                  <a:schemeClr val="bg1"/>
                </a:solidFill>
              </a:rPr>
              <a:t> no es </a:t>
            </a:r>
            <a:r>
              <a:rPr lang="cs-CZ" sz="2000" b="1" dirty="0" err="1" smtClean="0">
                <a:solidFill>
                  <a:schemeClr val="bg1"/>
                </a:solidFill>
              </a:rPr>
              <a:t>el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meztizaje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sino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el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nacionalismo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que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evoca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en</a:t>
            </a:r>
            <a:r>
              <a:rPr lang="cs-CZ" sz="2000" b="1" dirty="0" smtClean="0">
                <a:solidFill>
                  <a:schemeClr val="bg1"/>
                </a:solidFill>
              </a:rPr>
              <a:t> los </a:t>
            </a:r>
            <a:r>
              <a:rPr lang="cs-CZ" sz="2000" b="1" dirty="0" err="1" smtClean="0">
                <a:solidFill>
                  <a:schemeClr val="bg1"/>
                </a:solidFill>
              </a:rPr>
              <a:t>países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latinoamericanos</a:t>
            </a:r>
            <a:r>
              <a:rPr lang="cs-CZ" sz="2000" b="1" dirty="0" smtClean="0">
                <a:solidFill>
                  <a:schemeClr val="bg1"/>
                </a:solidFill>
              </a:rPr>
              <a:t>.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404664"/>
            <a:ext cx="7992888" cy="1224136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En</a:t>
            </a:r>
            <a:r>
              <a:rPr lang="cs-CZ" sz="2000" b="1" dirty="0" smtClean="0">
                <a:solidFill>
                  <a:schemeClr val="bg1"/>
                </a:solidFill>
              </a:rPr>
              <a:t> los </a:t>
            </a:r>
            <a:r>
              <a:rPr lang="cs-CZ" sz="2000" b="1" dirty="0" err="1" smtClean="0">
                <a:solidFill>
                  <a:schemeClr val="bg1"/>
                </a:solidFill>
              </a:rPr>
              <a:t>últimos</a:t>
            </a:r>
            <a:r>
              <a:rPr lang="cs-CZ" sz="2000" b="1" dirty="0" smtClean="0">
                <a:solidFill>
                  <a:schemeClr val="bg1"/>
                </a:solidFill>
              </a:rPr>
              <a:t> 20 </a:t>
            </a:r>
            <a:r>
              <a:rPr lang="cs-CZ" sz="2000" b="1" dirty="0" err="1" smtClean="0">
                <a:solidFill>
                  <a:schemeClr val="bg1"/>
                </a:solidFill>
              </a:rPr>
              <a:t>aňos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esta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ideología</a:t>
            </a:r>
            <a:r>
              <a:rPr lang="cs-CZ" sz="2000" b="1" dirty="0" smtClean="0">
                <a:solidFill>
                  <a:schemeClr val="bg1"/>
                </a:solidFill>
              </a:rPr>
              <a:t> se ve </a:t>
            </a:r>
            <a:r>
              <a:rPr lang="cs-CZ" sz="2000" b="1" dirty="0" err="1" smtClean="0">
                <a:solidFill>
                  <a:schemeClr val="bg1"/>
                </a:solidFill>
              </a:rPr>
              <a:t>bastante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comprometida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por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el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hecho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que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detrás</a:t>
            </a:r>
            <a:r>
              <a:rPr lang="cs-CZ" sz="2000" b="1" dirty="0" smtClean="0">
                <a:solidFill>
                  <a:schemeClr val="bg1"/>
                </a:solidFill>
              </a:rPr>
              <a:t> de las </a:t>
            </a:r>
            <a:r>
              <a:rPr lang="cs-CZ" sz="2000" b="1" dirty="0" err="1" smtClean="0">
                <a:solidFill>
                  <a:schemeClr val="bg1"/>
                </a:solidFill>
              </a:rPr>
              <a:t>proclamaciones</a:t>
            </a:r>
            <a:r>
              <a:rPr lang="cs-CZ" sz="2000" b="1" dirty="0" smtClean="0">
                <a:solidFill>
                  <a:schemeClr val="bg1"/>
                </a:solidFill>
              </a:rPr>
              <a:t> de la </a:t>
            </a:r>
            <a:r>
              <a:rPr lang="cs-CZ" sz="2000" b="1" dirty="0" err="1" smtClean="0">
                <a:solidFill>
                  <a:schemeClr val="bg1"/>
                </a:solidFill>
              </a:rPr>
              <a:t>multiculturalidad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está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u="sng" dirty="0" err="1" smtClean="0">
                <a:solidFill>
                  <a:schemeClr val="bg1"/>
                </a:solidFill>
              </a:rPr>
              <a:t>enmascarada</a:t>
            </a:r>
            <a:r>
              <a:rPr lang="cs-CZ" sz="2000" b="1" dirty="0" smtClean="0">
                <a:solidFill>
                  <a:schemeClr val="bg1"/>
                </a:solidFill>
              </a:rPr>
              <a:t> la </a:t>
            </a:r>
            <a:r>
              <a:rPr lang="cs-CZ" sz="2000" b="1" dirty="0" err="1" smtClean="0">
                <a:solidFill>
                  <a:schemeClr val="bg1"/>
                </a:solidFill>
              </a:rPr>
              <a:t>discriminación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racial</a:t>
            </a:r>
            <a:r>
              <a:rPr lang="cs-CZ" sz="2000" b="1" dirty="0" smtClean="0">
                <a:solidFill>
                  <a:schemeClr val="bg1"/>
                </a:solidFill>
              </a:rPr>
              <a:t>.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15816" y="3717032"/>
            <a:ext cx="3849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De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razas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procede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meztizo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923928" y="2996952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europeo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07704" y="3284984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indígena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084168" y="3284984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asiático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923928" y="4437112"/>
            <a:ext cx="1440160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negro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africano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907704" y="4221088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indio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88224" y="3933056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aborigen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084168" y="4581128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árabe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195736" y="5445224"/>
            <a:ext cx="511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De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subrazas</a:t>
            </a:r>
            <a:r>
              <a:rPr lang="cs-CZ" sz="2000" b="1" dirty="0" smtClean="0"/>
              <a:t> se </a:t>
            </a:r>
            <a:r>
              <a:rPr lang="cs-CZ" sz="2000" b="1" dirty="0" err="1" smtClean="0"/>
              <a:t>compone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sociedad</a:t>
            </a:r>
            <a:r>
              <a:rPr lang="cs-CZ" sz="2000" b="1" dirty="0" smtClean="0"/>
              <a:t> LA?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411760" y="5949280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indígenas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83568" y="5949280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meztizos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868144" y="5949280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criollos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139952" y="5949280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negros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544027" y="1644769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frente</a:t>
            </a:r>
            <a:r>
              <a:rPr lang="cs-CZ" sz="2000" b="1" dirty="0" smtClean="0"/>
              <a:t> a </a:t>
            </a:r>
            <a:endParaRPr lang="cs-CZ" sz="20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5148064" y="2119252"/>
            <a:ext cx="1872208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los </a:t>
            </a:r>
            <a:r>
              <a:rPr lang="cs-CZ" sz="2000" b="1" dirty="0" err="1" smtClean="0">
                <a:solidFill>
                  <a:schemeClr val="bg1"/>
                </a:solidFill>
              </a:rPr>
              <a:t>americanos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203848" y="2107083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los </a:t>
            </a:r>
            <a:r>
              <a:rPr lang="cs-CZ" sz="2000" b="1" dirty="0" err="1" smtClean="0">
                <a:solidFill>
                  <a:schemeClr val="bg1"/>
                </a:solidFill>
              </a:rPr>
              <a:t>pobres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973217" y="2107083"/>
            <a:ext cx="1864431" cy="43204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los </a:t>
            </a:r>
            <a:r>
              <a:rPr lang="cs-CZ" sz="2000" b="1" dirty="0" err="1" smtClean="0">
                <a:solidFill>
                  <a:schemeClr val="bg1"/>
                </a:solidFill>
              </a:rPr>
              <a:t>indígenas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 animBg="1"/>
      <p:bldP spid="19" grpId="1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03848" y="260648"/>
            <a:ext cx="3960440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La </a:t>
            </a:r>
            <a:r>
              <a:rPr lang="cs-CZ" sz="2400" b="1" dirty="0" err="1" smtClean="0">
                <a:solidFill>
                  <a:schemeClr val="bg1"/>
                </a:solidFill>
              </a:rPr>
              <a:t>inmigración</a:t>
            </a: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</a:rPr>
              <a:t>ilegal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12474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/>
              <a:t>Inmigración</a:t>
            </a:r>
            <a:r>
              <a:rPr lang="es-ES" b="1" dirty="0" smtClean="0"/>
              <a:t> es la entrada a un país o región de personas que nacieron o proceden de otro lugar.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354192" y="2188239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México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5649" y="2204864"/>
            <a:ext cx="2739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inmigrantes</a:t>
            </a:r>
            <a:r>
              <a:rPr lang="cs-CZ" sz="2000" b="1" dirty="0" smtClean="0"/>
              <a:t> van de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3354191" y="2941143"/>
            <a:ext cx="1533693" cy="775889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América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central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354192" y="3978349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Cuba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084168" y="2176336"/>
            <a:ext cx="1440160" cy="432048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los EEUU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19898" y="2211185"/>
            <a:ext cx="274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35649" y="4617132"/>
            <a:ext cx="2520280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Qué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tipo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personas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emigra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u="sng" dirty="0" err="1" smtClean="0">
                <a:solidFill>
                  <a:schemeClr val="bg1"/>
                </a:solidFill>
              </a:rPr>
              <a:t>México</a:t>
            </a:r>
            <a:r>
              <a:rPr lang="cs-CZ" sz="2000" b="1" u="sng" dirty="0" smtClean="0">
                <a:solidFill>
                  <a:schemeClr val="bg1"/>
                </a:solidFill>
              </a:rPr>
              <a:t>?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80233" y="4614820"/>
            <a:ext cx="3744095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Personas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baja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calificación</a:t>
            </a:r>
            <a:r>
              <a:rPr lang="cs-CZ" sz="2000" b="1" dirty="0" smtClean="0">
                <a:solidFill>
                  <a:schemeClr val="bg1"/>
                </a:solidFill>
              </a:rPr>
              <a:t>, no </a:t>
            </a:r>
            <a:r>
              <a:rPr lang="cs-CZ" sz="2000" b="1" dirty="0" err="1" smtClean="0">
                <a:solidFill>
                  <a:schemeClr val="bg1"/>
                </a:solidFill>
              </a:rPr>
              <a:t>europeos</a:t>
            </a:r>
            <a:r>
              <a:rPr lang="cs-CZ" sz="2000" b="1" dirty="0" smtClean="0">
                <a:solidFill>
                  <a:schemeClr val="bg1"/>
                </a:solidFill>
              </a:rPr>
              <a:t> ni </a:t>
            </a:r>
            <a:r>
              <a:rPr lang="cs-CZ" sz="2000" b="1" dirty="0" err="1" smtClean="0">
                <a:solidFill>
                  <a:schemeClr val="bg1"/>
                </a:solidFill>
              </a:rPr>
              <a:t>anglóofonos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39552" y="5733256"/>
            <a:ext cx="2520280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Qué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tipo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personas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emigra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u="sng" dirty="0" err="1" smtClean="0">
                <a:solidFill>
                  <a:schemeClr val="bg1"/>
                </a:solidFill>
              </a:rPr>
              <a:t>Cuba</a:t>
            </a:r>
            <a:r>
              <a:rPr lang="cs-CZ" sz="2000" b="1" u="sng" dirty="0" smtClean="0">
                <a:solidFill>
                  <a:schemeClr val="bg1"/>
                </a:solidFill>
              </a:rPr>
              <a:t>?</a:t>
            </a:r>
            <a:endParaRPr lang="cs-CZ" sz="2000" b="1" u="sng" dirty="0">
              <a:solidFill>
                <a:schemeClr val="bg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822192" y="5703324"/>
            <a:ext cx="3744095" cy="93610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Muchas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veces</a:t>
            </a:r>
            <a:r>
              <a:rPr lang="cs-CZ" sz="2000" b="1" dirty="0" smtClean="0">
                <a:solidFill>
                  <a:schemeClr val="bg1"/>
                </a:solidFill>
              </a:rPr>
              <a:t> se trata de </a:t>
            </a:r>
            <a:r>
              <a:rPr lang="cs-CZ" sz="2000" b="1" dirty="0" err="1" smtClean="0">
                <a:solidFill>
                  <a:schemeClr val="bg1"/>
                </a:solidFill>
              </a:rPr>
              <a:t>motivos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políticos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debido</a:t>
            </a:r>
            <a:r>
              <a:rPr lang="cs-CZ" sz="2000" b="1" dirty="0" smtClean="0">
                <a:solidFill>
                  <a:schemeClr val="bg1"/>
                </a:solidFill>
              </a:rPr>
              <a:t> al </a:t>
            </a:r>
            <a:r>
              <a:rPr lang="cs-CZ" sz="2000" b="1" dirty="0" err="1" smtClean="0">
                <a:solidFill>
                  <a:schemeClr val="bg1"/>
                </a:solidFill>
              </a:rPr>
              <a:t>régimen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comunista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 animBg="1"/>
      <p:bldP spid="8" grpId="0" animBg="1"/>
      <p:bldP spid="9" grpId="0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45620" y="1139231"/>
            <a:ext cx="5722524" cy="108012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bg1"/>
                </a:solidFill>
              </a:rPr>
              <a:t>Alrededor</a:t>
            </a:r>
            <a:r>
              <a:rPr lang="cs-CZ" sz="2000" b="1" dirty="0" smtClean="0">
                <a:solidFill>
                  <a:schemeClr val="bg1"/>
                </a:solidFill>
              </a:rPr>
              <a:t> de unos 85% de </a:t>
            </a:r>
            <a:r>
              <a:rPr lang="cs-CZ" sz="2000" b="1" dirty="0" err="1" smtClean="0">
                <a:solidFill>
                  <a:schemeClr val="bg1"/>
                </a:solidFill>
              </a:rPr>
              <a:t>todos</a:t>
            </a:r>
            <a:r>
              <a:rPr lang="cs-CZ" sz="2000" b="1" dirty="0" smtClean="0">
                <a:solidFill>
                  <a:schemeClr val="bg1"/>
                </a:solidFill>
              </a:rPr>
              <a:t> los </a:t>
            </a:r>
            <a:r>
              <a:rPr lang="cs-CZ" sz="2000" b="1" dirty="0" err="1" smtClean="0">
                <a:solidFill>
                  <a:schemeClr val="bg1"/>
                </a:solidFill>
              </a:rPr>
              <a:t>mexicanos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radicados</a:t>
            </a:r>
            <a:r>
              <a:rPr lang="cs-CZ" sz="2000" b="1" dirty="0" smtClean="0">
                <a:solidFill>
                  <a:schemeClr val="bg1"/>
                </a:solidFill>
              </a:rPr>
              <a:t> en los EEUU </a:t>
            </a:r>
            <a:r>
              <a:rPr lang="cs-CZ" sz="2000" b="1" dirty="0" err="1" smtClean="0">
                <a:solidFill>
                  <a:schemeClr val="bg1"/>
                </a:solidFill>
              </a:rPr>
              <a:t>reside</a:t>
            </a:r>
            <a:r>
              <a:rPr lang="cs-CZ" sz="2000" b="1" dirty="0" smtClean="0">
                <a:solidFill>
                  <a:schemeClr val="bg1"/>
                </a:solidFill>
              </a:rPr>
              <a:t> en tres </a:t>
            </a:r>
            <a:r>
              <a:rPr lang="cs-CZ" sz="2000" b="1" dirty="0" err="1" smtClean="0">
                <a:solidFill>
                  <a:schemeClr val="bg1"/>
                </a:solidFill>
              </a:rPr>
              <a:t>estados</a:t>
            </a:r>
            <a:r>
              <a:rPr lang="cs-CZ" sz="2000" b="1" dirty="0" smtClean="0">
                <a:solidFill>
                  <a:schemeClr val="bg1"/>
                </a:solidFill>
              </a:rPr>
              <a:t>; </a:t>
            </a:r>
            <a:r>
              <a:rPr lang="cs-CZ" sz="2000" b="1" dirty="0" err="1" smtClean="0">
                <a:solidFill>
                  <a:schemeClr val="bg1"/>
                </a:solidFill>
              </a:rPr>
              <a:t>California</a:t>
            </a:r>
            <a:r>
              <a:rPr lang="cs-CZ" sz="2000" b="1" dirty="0" smtClean="0">
                <a:solidFill>
                  <a:schemeClr val="bg1"/>
                </a:solidFill>
              </a:rPr>
              <a:t>, Texas y Illinois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454273" y="404664"/>
            <a:ext cx="1944215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México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300192" y="404664"/>
            <a:ext cx="1944215" cy="576064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bg1"/>
                </a:solidFill>
              </a:rPr>
              <a:t>Cuba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45620" y="2387668"/>
            <a:ext cx="5722524" cy="1080120"/>
          </a:xfrm>
          <a:prstGeom prst="round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La </a:t>
            </a:r>
            <a:r>
              <a:rPr lang="cs-CZ" sz="2000" b="1" dirty="0" err="1" smtClean="0">
                <a:solidFill>
                  <a:schemeClr val="bg1"/>
                </a:solidFill>
              </a:rPr>
              <a:t>frontera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más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vigilada</a:t>
            </a:r>
            <a:r>
              <a:rPr lang="cs-CZ" sz="2000" b="1" dirty="0" smtClean="0">
                <a:solidFill>
                  <a:schemeClr val="bg1"/>
                </a:solidFill>
              </a:rPr>
              <a:t> – EEUU – </a:t>
            </a:r>
            <a:r>
              <a:rPr lang="cs-CZ" sz="2000" b="1" dirty="0" err="1" smtClean="0">
                <a:solidFill>
                  <a:schemeClr val="bg1"/>
                </a:solidFill>
              </a:rPr>
              <a:t>México</a:t>
            </a:r>
            <a:r>
              <a:rPr lang="cs-CZ" sz="2000" b="1" dirty="0" smtClean="0">
                <a:solidFill>
                  <a:schemeClr val="bg1"/>
                </a:solidFill>
              </a:rPr>
              <a:t> – es la </a:t>
            </a:r>
            <a:r>
              <a:rPr lang="cs-CZ" sz="2000" b="1" dirty="0" err="1" smtClean="0">
                <a:solidFill>
                  <a:schemeClr val="bg1"/>
                </a:solidFill>
              </a:rPr>
              <a:t>zona</a:t>
            </a:r>
            <a:r>
              <a:rPr lang="cs-CZ" sz="2000" b="1" dirty="0" smtClean="0">
                <a:solidFill>
                  <a:schemeClr val="bg1"/>
                </a:solidFill>
              </a:rPr>
              <a:t> de </a:t>
            </a:r>
            <a:r>
              <a:rPr lang="cs-CZ" sz="2000" b="1" dirty="0" err="1" smtClean="0">
                <a:solidFill>
                  <a:schemeClr val="bg1"/>
                </a:solidFill>
              </a:rPr>
              <a:t>constantes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conflictos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</a:rPr>
              <a:t>entre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  <a:hlinkClick r:id="rId2" action="ppaction://hlinksldjump"/>
              </a:rPr>
              <a:t>las </a:t>
            </a:r>
            <a:r>
              <a:rPr lang="cs-CZ" sz="2000" b="1" dirty="0" err="1" smtClean="0">
                <a:solidFill>
                  <a:schemeClr val="bg1"/>
                </a:solidFill>
                <a:hlinkClick r:id="rId2" action="ppaction://hlinksldjump"/>
              </a:rPr>
              <a:t>patrullas</a:t>
            </a:r>
            <a:r>
              <a:rPr lang="cs-CZ" sz="2000" b="1" dirty="0" smtClean="0">
                <a:solidFill>
                  <a:schemeClr val="bg1"/>
                </a:solidFill>
              </a:rPr>
              <a:t> y </a:t>
            </a:r>
            <a:r>
              <a:rPr lang="cs-CZ" sz="2000" b="1" dirty="0" smtClean="0">
                <a:solidFill>
                  <a:schemeClr val="bg1"/>
                </a:solidFill>
                <a:hlinkClick r:id="rId2" action="ppaction://hlinksldjump"/>
              </a:rPr>
              <a:t>los </a:t>
            </a:r>
            <a:r>
              <a:rPr lang="cs-CZ" sz="2000" b="1" dirty="0" err="1" smtClean="0">
                <a:solidFill>
                  <a:schemeClr val="bg1"/>
                </a:solidFill>
                <a:hlinkClick r:id="rId2" action="ppaction://hlinksldjump"/>
              </a:rPr>
              <a:t>coyotes</a:t>
            </a:r>
            <a:r>
              <a:rPr lang="cs-CZ" sz="2000" b="1" dirty="0" smtClean="0">
                <a:solidFill>
                  <a:schemeClr val="bg1"/>
                </a:solidFill>
                <a:hlinkClick r:id="rId2" action="ppaction://hlinksldjump"/>
              </a:rPr>
              <a:t> 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910</TotalTime>
  <Words>757</Words>
  <Application>Microsoft Office PowerPoint</Application>
  <PresentationFormat>Předvádění na obrazovce (4:3)</PresentationFormat>
  <Paragraphs>131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Problemas globales del mundo hispano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globales del mundo hispano</dc:title>
  <dc:creator>smoldasova</dc:creator>
  <cp:lastModifiedBy>uživatel16</cp:lastModifiedBy>
  <cp:revision>46</cp:revision>
  <dcterms:created xsi:type="dcterms:W3CDTF">2013-04-16T10:14:19Z</dcterms:created>
  <dcterms:modified xsi:type="dcterms:W3CDTF">2014-06-19T08:28:50Z</dcterms:modified>
</cp:coreProperties>
</file>