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78" r:id="rId4"/>
    <p:sldId id="260" r:id="rId5"/>
    <p:sldId id="261" r:id="rId6"/>
    <p:sldId id="279" r:id="rId7"/>
    <p:sldId id="264" r:id="rId8"/>
    <p:sldId id="280" r:id="rId9"/>
    <p:sldId id="266" r:id="rId10"/>
    <p:sldId id="267" r:id="rId11"/>
    <p:sldId id="268" r:id="rId12"/>
    <p:sldId id="281" r:id="rId13"/>
    <p:sldId id="288" r:id="rId14"/>
    <p:sldId id="282" r:id="rId15"/>
    <p:sldId id="283" r:id="rId16"/>
    <p:sldId id="284" r:id="rId17"/>
    <p:sldId id="285" r:id="rId18"/>
    <p:sldId id="287" r:id="rId19"/>
    <p:sldId id="286" r:id="rId20"/>
  </p:sldIdLst>
  <p:sldSz cx="9144000" cy="6858000" type="screen4x3"/>
  <p:notesSz cx="6735763" cy="98567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13" autoAdjust="0"/>
  </p:normalViewPr>
  <p:slideViewPr>
    <p:cSldViewPr>
      <p:cViewPr varScale="1">
        <p:scale>
          <a:sx n="97" d="100"/>
          <a:sy n="97" d="100"/>
        </p:scale>
        <p:origin x="-11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46BB4-EBFA-43AE-8B9B-7A5B159ABEAA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D6C1C-C751-429C-877A-9875ADCEF6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46BB4-EBFA-43AE-8B9B-7A5B159ABEAA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D6C1C-C751-429C-877A-9875ADCEF6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46BB4-EBFA-43AE-8B9B-7A5B159ABEAA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D6C1C-C751-429C-877A-9875ADCEF6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46BB4-EBFA-43AE-8B9B-7A5B159ABEAA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D6C1C-C751-429C-877A-9875ADCEF6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46BB4-EBFA-43AE-8B9B-7A5B159ABEAA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D6C1C-C751-429C-877A-9875ADCEF6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46BB4-EBFA-43AE-8B9B-7A5B159ABEAA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D6C1C-C751-429C-877A-9875ADCEF6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46BB4-EBFA-43AE-8B9B-7A5B159ABEAA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D6C1C-C751-429C-877A-9875ADCEF6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46BB4-EBFA-43AE-8B9B-7A5B159ABEAA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D6C1C-C751-429C-877A-9875ADCEF6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46BB4-EBFA-43AE-8B9B-7A5B159ABEAA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D6C1C-C751-429C-877A-9875ADCEF6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46BB4-EBFA-43AE-8B9B-7A5B159ABEAA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D6C1C-C751-429C-877A-9875ADCEF6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46BB4-EBFA-43AE-8B9B-7A5B159ABEAA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5D6C1C-C751-429C-877A-9875ADCEF6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9846BB4-EBFA-43AE-8B9B-7A5B159ABEAA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C5D6C1C-C751-429C-877A-9875ADCEF6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7406640" cy="1472184"/>
          </a:xfrm>
          <a:noFill/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rgbClr val="666633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I R Y </a:t>
            </a:r>
            <a:r>
              <a:rPr lang="cs-CZ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rgbClr val="666633"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(Vira)</a:t>
            </a:r>
            <a:endParaRPr lang="cs-CZ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139700">
                  <a:srgbClr val="666633"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4000" dirty="0" smtClean="0">
              <a:solidFill>
                <a:srgbClr val="666633"/>
              </a:solidFill>
            </a:endParaRPr>
          </a:p>
          <a:p>
            <a:pPr algn="ctr"/>
            <a:endParaRPr lang="cs-CZ" sz="4000" dirty="0" smtClean="0">
              <a:solidFill>
                <a:srgbClr val="666633"/>
              </a:solidFill>
            </a:endParaRPr>
          </a:p>
          <a:p>
            <a:pPr algn="ctr"/>
            <a:r>
              <a:rPr lang="cs-CZ" sz="4000" dirty="0" smtClean="0">
                <a:solidFill>
                  <a:srgbClr val="666633"/>
                </a:solidFill>
              </a:rPr>
              <a:t>Nebuněčné formy živých soustav</a:t>
            </a:r>
            <a:endParaRPr lang="cs-CZ" sz="4000" dirty="0">
              <a:solidFill>
                <a:srgbClr val="666633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619672" y="5589240"/>
            <a:ext cx="6768752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cs-CZ" dirty="0" smtClean="0">
                <a:latin typeface="Calibri" pitchFamily="34" charset="0"/>
              </a:rPr>
              <a:t>Digitální učební materiál byl vytvořen v rámci projektu </a:t>
            </a:r>
          </a:p>
          <a:p>
            <a:pPr algn="ctr">
              <a:spcBef>
                <a:spcPct val="20000"/>
              </a:spcBef>
            </a:pPr>
            <a:r>
              <a:rPr lang="cs-CZ" b="1" dirty="0" smtClean="0">
                <a:latin typeface="Calibri" pitchFamily="34" charset="0"/>
              </a:rPr>
              <a:t>Inovace a zkvalitnění výuky na Slovanském gymnáziu</a:t>
            </a:r>
            <a:endParaRPr lang="cs-CZ" dirty="0" smtClean="0">
              <a:latin typeface="Calibri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cs-CZ" b="1" dirty="0" smtClean="0">
                <a:latin typeface="Calibri" pitchFamily="34" charset="0"/>
              </a:rPr>
              <a:t>CZ.1.07/1.5.00/34.1088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07704" y="4077072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Virologie</a:t>
            </a:r>
            <a:r>
              <a:rPr lang="cs-CZ" sz="2400" dirty="0" smtClean="0">
                <a:solidFill>
                  <a:srgbClr val="C00000"/>
                </a:solidFill>
              </a:rPr>
              <a:t> </a:t>
            </a:r>
            <a:r>
              <a:rPr lang="cs-CZ" sz="2400" dirty="0" smtClean="0">
                <a:solidFill>
                  <a:srgbClr val="C00000"/>
                </a:solidFill>
              </a:rPr>
              <a:t>- </a:t>
            </a:r>
            <a:r>
              <a:rPr lang="cs-CZ" sz="2400" dirty="0" smtClean="0">
                <a:solidFill>
                  <a:srgbClr val="C00000"/>
                </a:solidFill>
              </a:rPr>
              <a:t>biologický vědní obor, zabývající se studiem nebuněčných organismů, zejména </a:t>
            </a:r>
            <a:r>
              <a:rPr lang="cs-CZ" sz="2400" dirty="0" smtClean="0">
                <a:solidFill>
                  <a:srgbClr val="C00000"/>
                </a:solidFill>
              </a:rPr>
              <a:t>virů</a:t>
            </a:r>
            <a:endParaRPr lang="cs-CZ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15094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P</a:t>
            </a:r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enetrace</a:t>
            </a:r>
            <a:endParaRPr lang="cs-CZ" sz="4800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Calibri" pitchFamily="34" charset="0"/>
              </a:rPr>
              <a:t>Vir vniká do hostitelské buňky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Mohou nastat </a:t>
            </a:r>
            <a:r>
              <a:rPr lang="cs-CZ" b="1" dirty="0" smtClean="0">
                <a:latin typeface="Calibri" pitchFamily="34" charset="0"/>
              </a:rPr>
              <a:t>dvě varianty</a:t>
            </a:r>
            <a:r>
              <a:rPr lang="cs-CZ" b="1" dirty="0" smtClean="0">
                <a:latin typeface="Calibri" pitchFamily="34" charset="0"/>
              </a:rPr>
              <a:t>:</a:t>
            </a:r>
          </a:p>
          <a:p>
            <a:pPr>
              <a:buNone/>
            </a:pPr>
            <a:endParaRPr lang="cs-CZ" sz="800" b="1" dirty="0" smtClean="0">
              <a:latin typeface="Calibri" pitchFamily="34" charset="0"/>
            </a:endParaRPr>
          </a:p>
          <a:p>
            <a:pPr marL="411480" lvl="1" indent="0">
              <a:buNone/>
            </a:pPr>
            <a:r>
              <a:rPr lang="cs-CZ" b="1" dirty="0" smtClean="0">
                <a:latin typeface="Calibri" pitchFamily="34" charset="0"/>
              </a:rPr>
              <a:t>	</a:t>
            </a:r>
            <a:r>
              <a:rPr lang="cs-CZ" dirty="0" smtClean="0">
                <a:latin typeface="Calibri" pitchFamily="34" charset="0"/>
              </a:rPr>
              <a:t>1) Proniká </a:t>
            </a:r>
            <a:r>
              <a:rPr lang="cs-CZ" b="1" dirty="0" smtClean="0">
                <a:latin typeface="Calibri" pitchFamily="34" charset="0"/>
              </a:rPr>
              <a:t>pouze nukleová kyselina 			     </a:t>
            </a:r>
            <a:r>
              <a:rPr lang="cs-CZ" dirty="0" smtClean="0">
                <a:latin typeface="Calibri" pitchFamily="34" charset="0"/>
              </a:rPr>
              <a:t>(bakteriofágy</a:t>
            </a:r>
            <a:r>
              <a:rPr lang="cs-CZ" dirty="0" smtClean="0">
                <a:latin typeface="Calibri" pitchFamily="34" charset="0"/>
              </a:rPr>
              <a:t>)</a:t>
            </a:r>
          </a:p>
          <a:p>
            <a:pPr marL="411480" lvl="1" indent="0">
              <a:buNone/>
            </a:pPr>
            <a:endParaRPr lang="cs-CZ" sz="800" dirty="0">
              <a:latin typeface="Calibri" pitchFamily="34" charset="0"/>
            </a:endParaRPr>
          </a:p>
          <a:p>
            <a:pPr marL="411480" lvl="1" indent="0">
              <a:buNone/>
            </a:pPr>
            <a:r>
              <a:rPr lang="cs-CZ" b="1" dirty="0" smtClean="0">
                <a:latin typeface="Calibri" pitchFamily="34" charset="0"/>
              </a:rPr>
              <a:t>	</a:t>
            </a:r>
            <a:r>
              <a:rPr lang="cs-CZ" dirty="0" smtClean="0">
                <a:latin typeface="Calibri" pitchFamily="34" charset="0"/>
              </a:rPr>
              <a:t>2) Proniká </a:t>
            </a:r>
            <a:r>
              <a:rPr lang="cs-CZ" b="1" dirty="0" smtClean="0">
                <a:latin typeface="Calibri" pitchFamily="34" charset="0"/>
              </a:rPr>
              <a:t>celý virus </a:t>
            </a:r>
            <a:r>
              <a:rPr lang="cs-CZ" dirty="0" smtClean="0">
                <a:latin typeface="Calibri" pitchFamily="34" charset="0"/>
              </a:rPr>
              <a:t>(živočišné buňky)</a:t>
            </a:r>
          </a:p>
          <a:p>
            <a:pPr marL="411480" lvl="1" indent="0">
              <a:buNone/>
            </a:pPr>
            <a:r>
              <a:rPr lang="cs-CZ" b="1" dirty="0" smtClean="0">
                <a:latin typeface="Calibri" pitchFamily="34" charset="0"/>
              </a:rPr>
              <a:t>	      </a:t>
            </a:r>
            <a:r>
              <a:rPr lang="cs-CZ" dirty="0" smtClean="0">
                <a:latin typeface="Calibri" pitchFamily="34" charset="0"/>
              </a:rPr>
              <a:t>v tomto případě je membránový obal  </a:t>
            </a:r>
          </a:p>
          <a:p>
            <a:pPr marL="411480" lvl="1" indent="0">
              <a:buNone/>
            </a:pPr>
            <a:r>
              <a:rPr lang="cs-CZ" dirty="0" smtClean="0">
                <a:latin typeface="Calibri" pitchFamily="34" charset="0"/>
              </a:rPr>
              <a:t>            viru a kapsid rozložen enzymy buňky</a:t>
            </a:r>
            <a:endParaRPr lang="cs-CZ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30799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Replikace a uvolnění</a:t>
            </a:r>
            <a:endParaRPr lang="cs-CZ" sz="4800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Genetické informace obsažené v nukleové kyselině viru vyvolají v hostitelské buňce </a:t>
            </a:r>
            <a:r>
              <a:rPr lang="cs-CZ" b="1" dirty="0" smtClean="0">
                <a:latin typeface="Calibri" pitchFamily="34" charset="0"/>
              </a:rPr>
              <a:t>syntézu enzymů</a:t>
            </a:r>
            <a:r>
              <a:rPr lang="cs-CZ" dirty="0" smtClean="0">
                <a:latin typeface="Calibri" pitchFamily="34" charset="0"/>
              </a:rPr>
              <a:t>, které způsobí </a:t>
            </a:r>
            <a:r>
              <a:rPr lang="cs-CZ" b="1" dirty="0" smtClean="0">
                <a:latin typeface="Calibri" pitchFamily="34" charset="0"/>
              </a:rPr>
              <a:t>rozpad chromozomu hostitelské buňky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Nukleová kyselina viru se </a:t>
            </a:r>
            <a:r>
              <a:rPr lang="cs-CZ" b="1" dirty="0" smtClean="0">
                <a:latin typeface="Calibri" pitchFamily="34" charset="0"/>
              </a:rPr>
              <a:t>replikuje</a:t>
            </a:r>
            <a:r>
              <a:rPr lang="cs-CZ" dirty="0" smtClean="0">
                <a:latin typeface="Calibri" pitchFamily="34" charset="0"/>
              </a:rPr>
              <a:t>, tj. tvoří kopie se stejnou nukleovou kyselinou, okolo každé nově vzniklé nukleové kyseliny se vytvoří ochranný kapsid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Hostitelská buňka praskne (</a:t>
            </a:r>
            <a:r>
              <a:rPr lang="cs-CZ" dirty="0" err="1" smtClean="0">
                <a:latin typeface="Calibri" pitchFamily="34" charset="0"/>
              </a:rPr>
              <a:t>lýzuje</a:t>
            </a:r>
            <a:r>
              <a:rPr lang="cs-CZ" dirty="0" smtClean="0">
                <a:latin typeface="Calibri" pitchFamily="34" charset="0"/>
              </a:rPr>
              <a:t>) a nové viriony se uvolňují do prostředí</a:t>
            </a:r>
          </a:p>
          <a:p>
            <a:pPr>
              <a:spcAft>
                <a:spcPts val="600"/>
              </a:spcAft>
            </a:pPr>
            <a:r>
              <a:rPr lang="cs-CZ" b="1" dirty="0" smtClean="0">
                <a:latin typeface="Calibri" pitchFamily="34" charset="0"/>
              </a:rPr>
              <a:t>Lýze</a:t>
            </a:r>
            <a:r>
              <a:rPr lang="cs-CZ" dirty="0" smtClean="0">
                <a:latin typeface="Calibri" pitchFamily="34" charset="0"/>
              </a:rPr>
              <a:t> = prasknutí hostitelské buňky</a:t>
            </a:r>
          </a:p>
          <a:p>
            <a:pPr>
              <a:spcAft>
                <a:spcPts val="600"/>
              </a:spcAft>
            </a:pPr>
            <a:r>
              <a:rPr lang="cs-CZ" b="1" dirty="0" smtClean="0">
                <a:latin typeface="Calibri" pitchFamily="34" charset="0"/>
              </a:rPr>
              <a:t>Lytický cyklus </a:t>
            </a:r>
            <a:r>
              <a:rPr lang="cs-CZ" dirty="0" smtClean="0">
                <a:latin typeface="Calibri" pitchFamily="34" charset="0"/>
              </a:rPr>
              <a:t>= reprodukční cyklus viru, jenž končí zánikem hostitelské buňky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Po prasknutí jsou infikovány sousední buňky</a:t>
            </a:r>
            <a:endParaRPr lang="cs-CZ" dirty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endParaRPr lang="cs-CZ" sz="1800" dirty="0"/>
          </a:p>
        </p:txBody>
      </p:sp>
    </p:spTree>
    <p:extLst>
      <p:ext uri="{BB962C8B-B14F-4D97-AF65-F5344CB8AC3E}">
        <p14:creationId xmlns="" xmlns:p14="http://schemas.microsoft.com/office/powerpoint/2010/main" val="3817138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Formy virové infekce</a:t>
            </a:r>
            <a:endParaRPr lang="cs-CZ" sz="4800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cs-CZ" sz="3400" b="1" dirty="0" smtClean="0">
                <a:latin typeface="Calibri" pitchFamily="34" charset="0"/>
              </a:rPr>
              <a:t>Latentní infekce </a:t>
            </a:r>
            <a:r>
              <a:rPr lang="cs-CZ" sz="3400" dirty="0" smtClean="0">
                <a:latin typeface="Calibri" pitchFamily="34" charset="0"/>
              </a:rPr>
              <a:t>– virus přetrvává v buňce, ale nemnoží se, </a:t>
            </a:r>
            <a:r>
              <a:rPr lang="cs-CZ" sz="3400" dirty="0" smtClean="0">
                <a:latin typeface="Calibri" pitchFamily="34" charset="0"/>
              </a:rPr>
              <a:t>neškodí</a:t>
            </a:r>
            <a:endParaRPr lang="cs-CZ" sz="3400" dirty="0" smtClean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3400" b="1" dirty="0" smtClean="0">
                <a:latin typeface="Calibri" pitchFamily="34" charset="0"/>
              </a:rPr>
              <a:t>Perzistentní infekce </a:t>
            </a:r>
            <a:r>
              <a:rPr lang="cs-CZ" sz="3400" dirty="0" smtClean="0">
                <a:latin typeface="Calibri" pitchFamily="34" charset="0"/>
              </a:rPr>
              <a:t>– virus přetrvává v buňce, drobně se množí, ale neškodí</a:t>
            </a:r>
          </a:p>
          <a:p>
            <a:pPr>
              <a:spcAft>
                <a:spcPts val="600"/>
              </a:spcAft>
            </a:pPr>
            <a:r>
              <a:rPr lang="cs-CZ" sz="3400" b="1" dirty="0" err="1" smtClean="0">
                <a:latin typeface="Calibri" pitchFamily="34" charset="0"/>
              </a:rPr>
              <a:t>Virogenie</a:t>
            </a:r>
            <a:r>
              <a:rPr lang="cs-CZ" sz="3400" dirty="0" smtClean="0">
                <a:latin typeface="Calibri" pitchFamily="34" charset="0"/>
              </a:rPr>
              <a:t> – virový genom se začlení do genomu buňky, takto uschovaný vir se nazývá </a:t>
            </a:r>
            <a:r>
              <a:rPr lang="cs-CZ" sz="3400" b="1" dirty="0" smtClean="0">
                <a:latin typeface="Calibri" pitchFamily="34" charset="0"/>
              </a:rPr>
              <a:t>provirus = profág. </a:t>
            </a:r>
            <a:r>
              <a:rPr lang="cs-CZ" sz="3400" dirty="0" smtClean="0"/>
              <a:t>B</a:t>
            </a:r>
            <a:r>
              <a:rPr lang="cs-CZ" sz="3400" dirty="0" smtClean="0"/>
              <a:t>uňka </a:t>
            </a:r>
            <a:r>
              <a:rPr lang="cs-CZ" sz="3400" dirty="0" smtClean="0"/>
              <a:t>tento stav přežívá a nedochází k tvorbě virových částic</a:t>
            </a:r>
            <a:endParaRPr lang="cs-CZ" sz="3400" b="1" dirty="0" smtClean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3400" b="1" dirty="0" smtClean="0">
                <a:latin typeface="Calibri" pitchFamily="34" charset="0"/>
              </a:rPr>
              <a:t>Transformace </a:t>
            </a:r>
            <a:r>
              <a:rPr lang="cs-CZ" sz="3400" dirty="0" smtClean="0">
                <a:latin typeface="Calibri" pitchFamily="34" charset="0"/>
              </a:rPr>
              <a:t>– provirus může změnit </a:t>
            </a:r>
            <a:r>
              <a:rPr lang="cs-CZ" sz="3400" dirty="0" smtClean="0">
                <a:latin typeface="Calibri" pitchFamily="34" charset="0"/>
              </a:rPr>
              <a:t>buňku, </a:t>
            </a:r>
            <a:r>
              <a:rPr lang="cs-CZ" sz="3400" dirty="0" smtClean="0"/>
              <a:t>např. nádorová transformace</a:t>
            </a:r>
            <a:endParaRPr lang="cs-CZ" sz="3400" dirty="0" smtClean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3400" b="1" dirty="0" smtClean="0">
                <a:latin typeface="Calibri" pitchFamily="34" charset="0"/>
              </a:rPr>
              <a:t>Lytická infekce –</a:t>
            </a:r>
            <a:r>
              <a:rPr lang="cs-CZ" sz="3400" dirty="0" smtClean="0">
                <a:latin typeface="Calibri" pitchFamily="34" charset="0"/>
              </a:rPr>
              <a:t> virus se pomnoží a hostitelská buňka zaniká</a:t>
            </a:r>
          </a:p>
          <a:p>
            <a:pPr>
              <a:spcAft>
                <a:spcPts val="600"/>
              </a:spcAft>
            </a:pPr>
            <a:r>
              <a:rPr lang="cs-CZ" sz="3400" b="1" dirty="0" err="1" smtClean="0">
                <a:latin typeface="Calibri" pitchFamily="34" charset="0"/>
              </a:rPr>
              <a:t>Nelytická</a:t>
            </a:r>
            <a:r>
              <a:rPr lang="cs-CZ" sz="3400" b="1" dirty="0" smtClean="0">
                <a:latin typeface="Calibri" pitchFamily="34" charset="0"/>
              </a:rPr>
              <a:t> infekce – </a:t>
            </a:r>
            <a:r>
              <a:rPr lang="cs-CZ" sz="3400" dirty="0" smtClean="0">
                <a:latin typeface="Calibri" pitchFamily="34" charset="0"/>
              </a:rPr>
              <a:t>virus se pomnoží, viriony se uvolní </a:t>
            </a:r>
            <a:r>
              <a:rPr lang="cs-CZ" sz="3400" dirty="0" smtClean="0">
                <a:latin typeface="Calibri" pitchFamily="34" charset="0"/>
              </a:rPr>
              <a:t> </a:t>
            </a:r>
            <a:r>
              <a:rPr lang="cs-CZ" sz="3400" dirty="0" smtClean="0">
                <a:latin typeface="Calibri" pitchFamily="34" charset="0"/>
              </a:rPr>
              <a:t> </a:t>
            </a:r>
            <a:r>
              <a:rPr lang="cs-CZ" sz="3400" dirty="0" smtClean="0">
                <a:latin typeface="Calibri" pitchFamily="34" charset="0"/>
              </a:rPr>
              <a:t>a </a:t>
            </a:r>
            <a:r>
              <a:rPr lang="cs-CZ" sz="3400" dirty="0" smtClean="0">
                <a:latin typeface="Calibri" pitchFamily="34" charset="0"/>
              </a:rPr>
              <a:t>hostitelská buňka se uzdraví</a:t>
            </a:r>
            <a:endParaRPr lang="cs-CZ" sz="3400" dirty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endParaRPr lang="cs-CZ" sz="1800" dirty="0"/>
          </a:p>
        </p:txBody>
      </p:sp>
    </p:spTree>
    <p:extLst>
      <p:ext uri="{BB962C8B-B14F-4D97-AF65-F5344CB8AC3E}">
        <p14:creationId xmlns="" xmlns:p14="http://schemas.microsoft.com/office/powerpoint/2010/main" val="3817138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Formy virové infekce</a:t>
            </a:r>
            <a:endParaRPr lang="cs-CZ" sz="4800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smtClean="0">
                <a:latin typeface="Calibri" pitchFamily="34" charset="0"/>
              </a:rPr>
              <a:t>Lyzogenní </a:t>
            </a:r>
            <a:r>
              <a:rPr lang="cs-CZ" b="1" dirty="0" smtClean="0">
                <a:latin typeface="Calibri" pitchFamily="34" charset="0"/>
              </a:rPr>
              <a:t>cyklus</a:t>
            </a:r>
            <a:r>
              <a:rPr lang="cs-CZ" dirty="0" smtClean="0">
                <a:latin typeface="Calibri" pitchFamily="34" charset="0"/>
              </a:rPr>
              <a:t> – charakteristický pro tzv. mírné bakteriofágy</a:t>
            </a:r>
          </a:p>
          <a:p>
            <a:pPr lvl="1"/>
            <a:r>
              <a:rPr lang="cs-CZ" dirty="0" smtClean="0">
                <a:latin typeface="Calibri" pitchFamily="34" charset="0"/>
              </a:rPr>
              <a:t>DNA </a:t>
            </a:r>
            <a:r>
              <a:rPr lang="cs-CZ" dirty="0" smtClean="0">
                <a:latin typeface="Calibri" pitchFamily="34" charset="0"/>
              </a:rPr>
              <a:t>viru </a:t>
            </a:r>
            <a:r>
              <a:rPr lang="cs-CZ" dirty="0" smtClean="0">
                <a:latin typeface="Calibri" pitchFamily="34" charset="0"/>
              </a:rPr>
              <a:t>se v buňce nereplikuje, ale začlení se do </a:t>
            </a:r>
            <a:r>
              <a:rPr lang="cs-CZ" dirty="0" smtClean="0">
                <a:latin typeface="Calibri" pitchFamily="34" charset="0"/>
              </a:rPr>
              <a:t>chromozomu</a:t>
            </a:r>
            <a:r>
              <a:rPr lang="cs-CZ" smtClean="0">
                <a:latin typeface="Calibri" pitchFamily="34" charset="0"/>
              </a:rPr>
              <a:t> </a:t>
            </a:r>
            <a:r>
              <a:rPr lang="cs-CZ" smtClean="0">
                <a:latin typeface="Calibri" pitchFamily="34" charset="0"/>
              </a:rPr>
              <a:t>bakterie </a:t>
            </a:r>
            <a:r>
              <a:rPr lang="cs-CZ" dirty="0" smtClean="0">
                <a:latin typeface="Calibri" pitchFamily="34" charset="0"/>
              </a:rPr>
              <a:t>–</a:t>
            </a:r>
            <a:r>
              <a:rPr lang="cs-CZ" dirty="0" smtClean="0">
                <a:latin typeface="Calibri" pitchFamily="34" charset="0"/>
              </a:rPr>
              <a:t> replikuje se </a:t>
            </a:r>
            <a:r>
              <a:rPr lang="cs-CZ" dirty="0" smtClean="0">
                <a:latin typeface="Calibri" pitchFamily="34" charset="0"/>
              </a:rPr>
              <a:t>tak při každém </a:t>
            </a:r>
            <a:r>
              <a:rPr lang="cs-CZ" dirty="0" smtClean="0">
                <a:latin typeface="Calibri" pitchFamily="34" charset="0"/>
              </a:rPr>
              <a:t>dělení buňky a dostává se do všech buněk dceřiných (to je pro virus výhodné – nemusí pro přenos dál stavět celý virion, ale přenáší se prakticky jen jako úsek DNA, tzv. </a:t>
            </a:r>
            <a:r>
              <a:rPr lang="cs-CZ" dirty="0" smtClean="0">
                <a:latin typeface="Calibri" pitchFamily="34" charset="0"/>
              </a:rPr>
              <a:t>profág)</a:t>
            </a:r>
            <a:endParaRPr lang="cs-CZ" dirty="0" smtClean="0">
              <a:latin typeface="Calibri" pitchFamily="34" charset="0"/>
            </a:endParaRPr>
          </a:p>
          <a:p>
            <a:pPr lvl="1"/>
            <a:r>
              <a:rPr lang="cs-CZ" dirty="0" smtClean="0">
                <a:latin typeface="Calibri" pitchFamily="34" charset="0"/>
              </a:rPr>
              <a:t>Bakteriální </a:t>
            </a:r>
            <a:r>
              <a:rPr lang="cs-CZ" dirty="0" smtClean="0">
                <a:latin typeface="Calibri" pitchFamily="34" charset="0"/>
              </a:rPr>
              <a:t>buňka s profágem je imunní vůči infekci fágem jiným, je tzv. lyzogenní</a:t>
            </a:r>
          </a:p>
          <a:p>
            <a:pPr lvl="1"/>
            <a:r>
              <a:rPr lang="cs-CZ" dirty="0" smtClean="0">
                <a:latin typeface="Calibri" pitchFamily="34" charset="0"/>
              </a:rPr>
              <a:t>Profág </a:t>
            </a:r>
            <a:r>
              <a:rPr lang="cs-CZ" dirty="0" smtClean="0">
                <a:latin typeface="Calibri" pitchFamily="34" charset="0"/>
              </a:rPr>
              <a:t>se může z bakteriálního chromozomu spontánně nebo vlivem indukčních činitelů (např. UV záření) vyčlenit a přejít do lytického cyklu</a:t>
            </a:r>
          </a:p>
          <a:p>
            <a:pPr>
              <a:spcAft>
                <a:spcPts val="600"/>
              </a:spcAft>
            </a:pPr>
            <a:endParaRPr lang="cs-CZ" sz="1800" dirty="0"/>
          </a:p>
        </p:txBody>
      </p:sp>
    </p:spTree>
    <p:extLst>
      <p:ext uri="{BB962C8B-B14F-4D97-AF65-F5344CB8AC3E}">
        <p14:creationId xmlns="" xmlns:p14="http://schemas.microsoft.com/office/powerpoint/2010/main" val="3817138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Šíření virů</a:t>
            </a:r>
            <a:endParaRPr lang="cs-CZ" sz="4800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Vzduchem 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Vodou 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Potravinami 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Hmyzem 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Pohlavním stykem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Přímým kontaktem s kůží nebo krví nemocného člověka</a:t>
            </a:r>
            <a:endParaRPr lang="cs-CZ" dirty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endParaRPr lang="cs-CZ" sz="1800" dirty="0"/>
          </a:p>
        </p:txBody>
      </p:sp>
    </p:spTree>
    <p:extLst>
      <p:ext uri="{BB962C8B-B14F-4D97-AF65-F5344CB8AC3E}">
        <p14:creationId xmlns="" xmlns:p14="http://schemas.microsoft.com/office/powerpoint/2010/main" val="3817138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Příklady virových onemocnění </a:t>
            </a:r>
            <a:b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u rostlin</a:t>
            </a:r>
            <a:endParaRPr lang="cs-CZ" sz="4800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Virus tabákové mozaiky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Mozaiková onemocnění brambor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Mozaiková onemocnění rajčat</a:t>
            </a:r>
          </a:p>
          <a:p>
            <a:pPr>
              <a:spcAft>
                <a:spcPts val="600"/>
              </a:spcAft>
            </a:pPr>
            <a:endParaRPr lang="cs-CZ" sz="1800" dirty="0"/>
          </a:p>
        </p:txBody>
      </p:sp>
    </p:spTree>
    <p:extLst>
      <p:ext uri="{BB962C8B-B14F-4D97-AF65-F5344CB8AC3E}">
        <p14:creationId xmlns="" xmlns:p14="http://schemas.microsoft.com/office/powerpoint/2010/main" val="3817138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Příklady virových onemocnění </a:t>
            </a:r>
            <a:b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u živočichů</a:t>
            </a:r>
            <a:endParaRPr lang="cs-CZ" sz="4800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Slintavka hovězího dobytka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Kulhavka hovězího dobytka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Vzteklina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Myxomatóza králíků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Mor </a:t>
            </a:r>
            <a:r>
              <a:rPr lang="cs-CZ" dirty="0" err="1" smtClean="0">
                <a:latin typeface="Calibri" pitchFamily="34" charset="0"/>
              </a:rPr>
              <a:t>drůběže</a:t>
            </a:r>
            <a:endParaRPr lang="cs-CZ" dirty="0" smtClean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endParaRPr lang="cs-CZ" sz="1800" dirty="0"/>
          </a:p>
        </p:txBody>
      </p:sp>
    </p:spTree>
    <p:extLst>
      <p:ext uri="{BB962C8B-B14F-4D97-AF65-F5344CB8AC3E}">
        <p14:creationId xmlns="" xmlns:p14="http://schemas.microsoft.com/office/powerpoint/2010/main" val="3817138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Příklady virových onemocnění </a:t>
            </a:r>
            <a:b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u člověka</a:t>
            </a:r>
            <a:endParaRPr lang="cs-CZ" sz="4800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Dětská obrna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Rýma 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Chřipka 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Spalničky 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Příušnice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Zarděnky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Klíšťová encefalitida</a:t>
            </a:r>
          </a:p>
          <a:p>
            <a:pPr>
              <a:spcAft>
                <a:spcPts val="600"/>
              </a:spcAft>
            </a:pPr>
            <a:endParaRPr lang="cs-CZ" sz="1800" dirty="0"/>
          </a:p>
        </p:txBody>
      </p:sp>
    </p:spTree>
    <p:extLst>
      <p:ext uri="{BB962C8B-B14F-4D97-AF65-F5344CB8AC3E}">
        <p14:creationId xmlns="" xmlns:p14="http://schemas.microsoft.com/office/powerpoint/2010/main" val="3817138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Příklady virových onemocnění </a:t>
            </a:r>
            <a:b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u člověka</a:t>
            </a:r>
            <a:endParaRPr lang="cs-CZ" sz="4800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Opar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Pásový opar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Plané neštovice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Bradavice 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Infekční </a:t>
            </a:r>
            <a:r>
              <a:rPr lang="cs-CZ" dirty="0" err="1" smtClean="0">
                <a:latin typeface="Calibri" pitchFamily="34" charset="0"/>
              </a:rPr>
              <a:t>žloputenka</a:t>
            </a:r>
            <a:endParaRPr lang="cs-CZ" dirty="0" smtClean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AIDS (vir HIV)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Mononukleóza </a:t>
            </a:r>
          </a:p>
          <a:p>
            <a:pPr>
              <a:spcAft>
                <a:spcPts val="600"/>
              </a:spcAft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endParaRPr lang="cs-CZ" dirty="0" smtClean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endParaRPr lang="cs-CZ" sz="1800" dirty="0"/>
          </a:p>
        </p:txBody>
      </p:sp>
    </p:spTree>
    <p:extLst>
      <p:ext uri="{BB962C8B-B14F-4D97-AF65-F5344CB8AC3E}">
        <p14:creationId xmlns="" xmlns:p14="http://schemas.microsoft.com/office/powerpoint/2010/main" val="3817138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Příklady virových onemocnění </a:t>
            </a:r>
            <a:b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u člověka</a:t>
            </a:r>
            <a:endParaRPr lang="cs-CZ" sz="4800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Některé druhy rakoviny</a:t>
            </a:r>
          </a:p>
          <a:p>
            <a:pPr>
              <a:spcAft>
                <a:spcPts val="600"/>
              </a:spcAft>
            </a:pPr>
            <a:r>
              <a:rPr lang="cs-CZ" dirty="0" err="1" smtClean="0">
                <a:latin typeface="Calibri" pitchFamily="34" charset="0"/>
              </a:rPr>
              <a:t>Sars</a:t>
            </a:r>
            <a:r>
              <a:rPr lang="cs-CZ" dirty="0" smtClean="0">
                <a:latin typeface="Calibri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Calibri" pitchFamily="34" charset="0"/>
              </a:rPr>
              <a:t>Žlutá zimnice</a:t>
            </a:r>
          </a:p>
          <a:p>
            <a:pPr>
              <a:spcAft>
                <a:spcPts val="600"/>
              </a:spcAft>
            </a:pPr>
            <a:r>
              <a:rPr lang="cs-CZ" dirty="0" err="1" smtClean="0">
                <a:latin typeface="Calibri" pitchFamily="34" charset="0"/>
              </a:rPr>
              <a:t>Ebola</a:t>
            </a:r>
            <a:r>
              <a:rPr lang="cs-CZ" dirty="0" smtClean="0">
                <a:latin typeface="Calibri" pitchFamily="34" charset="0"/>
              </a:rPr>
              <a:t> </a:t>
            </a:r>
          </a:p>
          <a:p>
            <a:pPr>
              <a:spcAft>
                <a:spcPts val="600"/>
              </a:spcAft>
              <a:buNone/>
            </a:pPr>
            <a:r>
              <a:rPr lang="cs-CZ" dirty="0" smtClean="0">
                <a:latin typeface="Calibri" pitchFamily="34" charset="0"/>
              </a:rPr>
              <a:t>   </a:t>
            </a:r>
          </a:p>
          <a:p>
            <a:pPr>
              <a:spcAft>
                <a:spcPts val="600"/>
              </a:spcAft>
              <a:buNone/>
            </a:pPr>
            <a:r>
              <a:rPr lang="cs-CZ" dirty="0" smtClean="0">
                <a:latin typeface="Calibri" pitchFamily="34" charset="0"/>
              </a:rPr>
              <a:t>   Na viry nepůsobí antibiotika, ale je možné se proti virům očkovat.</a:t>
            </a:r>
          </a:p>
          <a:p>
            <a:pPr>
              <a:spcAft>
                <a:spcPts val="600"/>
              </a:spcAft>
            </a:pPr>
            <a:endParaRPr lang="cs-CZ" dirty="0" smtClean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endParaRPr lang="cs-CZ" sz="1800" dirty="0"/>
          </a:p>
        </p:txBody>
      </p:sp>
    </p:spTree>
    <p:extLst>
      <p:ext uri="{BB962C8B-B14F-4D97-AF65-F5344CB8AC3E}">
        <p14:creationId xmlns="" xmlns:p14="http://schemas.microsoft.com/office/powerpoint/2010/main" val="3817138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187624" y="1268760"/>
            <a:ext cx="7416824" cy="51320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>
              <a:spcBef>
                <a:spcPts val="0"/>
              </a:spcBef>
            </a:pPr>
            <a:r>
              <a:rPr lang="cs-CZ" sz="2400" dirty="0" smtClean="0">
                <a:latin typeface="Calibri" pitchFamily="34" charset="0"/>
              </a:rPr>
              <a:t>Velikost 15 </a:t>
            </a:r>
            <a:r>
              <a:rPr lang="cs-CZ" sz="2400" dirty="0">
                <a:latin typeface="Calibri" pitchFamily="34" charset="0"/>
              </a:rPr>
              <a:t>– 400 </a:t>
            </a:r>
            <a:r>
              <a:rPr lang="cs-CZ" sz="2400" dirty="0" err="1" smtClean="0">
                <a:latin typeface="Calibri" pitchFamily="34" charset="0"/>
              </a:rPr>
              <a:t>nm</a:t>
            </a:r>
            <a:r>
              <a:rPr lang="cs-CZ" sz="2400" dirty="0" smtClean="0">
                <a:latin typeface="Calibri" pitchFamily="34" charset="0"/>
              </a:rPr>
              <a:t>, submikroskopické částice</a:t>
            </a:r>
          </a:p>
          <a:p>
            <a:pPr marL="324000">
              <a:spcBef>
                <a:spcPts val="0"/>
              </a:spcBef>
              <a:buNone/>
            </a:pPr>
            <a:endParaRPr lang="cs-CZ" sz="1000" dirty="0" smtClean="0">
              <a:latin typeface="Calibri" pitchFamily="34" charset="0"/>
            </a:endParaRPr>
          </a:p>
          <a:p>
            <a:pPr marL="324000">
              <a:spcBef>
                <a:spcPts val="0"/>
              </a:spcBef>
            </a:pPr>
            <a:r>
              <a:rPr lang="cs-CZ" sz="2400" dirty="0" smtClean="0">
                <a:latin typeface="Calibri" pitchFamily="34" charset="0"/>
              </a:rPr>
              <a:t>Nebuněčné organismy schopné rozmnožování </a:t>
            </a:r>
            <a:r>
              <a:rPr lang="cs-CZ" sz="2400" b="1" dirty="0" smtClean="0">
                <a:latin typeface="Calibri" pitchFamily="34" charset="0"/>
              </a:rPr>
              <a:t>pouze</a:t>
            </a:r>
            <a:r>
              <a:rPr lang="cs-CZ" sz="2400" dirty="0" smtClean="0">
                <a:latin typeface="Calibri" pitchFamily="34" charset="0"/>
              </a:rPr>
              <a:t>     v hostitelských buňkách = </a:t>
            </a:r>
            <a:r>
              <a:rPr lang="cs-CZ" sz="2400" b="1" dirty="0" smtClean="0">
                <a:latin typeface="Calibri" pitchFamily="34" charset="0"/>
              </a:rPr>
              <a:t>nitrobuněční parazité</a:t>
            </a:r>
            <a:r>
              <a:rPr lang="cs-CZ" sz="2400" dirty="0" smtClean="0">
                <a:latin typeface="Calibri" pitchFamily="34" charset="0"/>
              </a:rPr>
              <a:t>, mimo </a:t>
            </a:r>
            <a:r>
              <a:rPr lang="cs-CZ" sz="2400" dirty="0">
                <a:latin typeface="Calibri" pitchFamily="34" charset="0"/>
              </a:rPr>
              <a:t>buňku mohou existovat </a:t>
            </a:r>
            <a:r>
              <a:rPr lang="cs-CZ" sz="2400" dirty="0" smtClean="0">
                <a:latin typeface="Calibri" pitchFamily="34" charset="0"/>
              </a:rPr>
              <a:t>pouze ve </a:t>
            </a:r>
            <a:r>
              <a:rPr lang="cs-CZ" sz="2400" dirty="0">
                <a:latin typeface="Calibri" pitchFamily="34" charset="0"/>
              </a:rPr>
              <a:t>velmi jednoduché </a:t>
            </a:r>
            <a:r>
              <a:rPr lang="cs-CZ" sz="2400" dirty="0" smtClean="0">
                <a:latin typeface="Calibri" pitchFamily="34" charset="0"/>
              </a:rPr>
              <a:t>formě (virion)</a:t>
            </a:r>
          </a:p>
          <a:p>
            <a:pPr marL="324000">
              <a:spcBef>
                <a:spcPts val="0"/>
              </a:spcBef>
            </a:pPr>
            <a:endParaRPr lang="cs-CZ" sz="1000" dirty="0">
              <a:latin typeface="Calibri" pitchFamily="34" charset="0"/>
            </a:endParaRPr>
          </a:p>
          <a:p>
            <a:pPr marL="324000">
              <a:spcBef>
                <a:spcPts val="0"/>
              </a:spcBef>
            </a:pPr>
            <a:r>
              <a:rPr lang="cs-CZ" sz="2400" dirty="0" smtClean="0">
                <a:latin typeface="Calibri" pitchFamily="34" charset="0"/>
              </a:rPr>
              <a:t>Vir se také označuje jako holý genetický program, popř. infekční nukleová kyselina jejíž chování je úzce spjato    s biologií hostitelské buňky</a:t>
            </a:r>
          </a:p>
          <a:p>
            <a:pPr marL="324000">
              <a:spcBef>
                <a:spcPts val="0"/>
              </a:spcBef>
            </a:pPr>
            <a:endParaRPr lang="cs-CZ" sz="1000" dirty="0" smtClean="0">
              <a:latin typeface="Calibri" pitchFamily="34" charset="0"/>
            </a:endParaRPr>
          </a:p>
          <a:p>
            <a:pPr marL="324000">
              <a:spcBef>
                <a:spcPts val="0"/>
              </a:spcBef>
            </a:pPr>
            <a:r>
              <a:rPr lang="cs-CZ" sz="2400" dirty="0" smtClean="0">
                <a:latin typeface="Calibri" pitchFamily="34" charset="0"/>
              </a:rPr>
              <a:t>Nemají vlastní aparát pro syntézu bílkovin a ani vlastní metabolický aparát</a:t>
            </a:r>
          </a:p>
          <a:p>
            <a:pPr marL="324000">
              <a:spcBef>
                <a:spcPts val="0"/>
              </a:spcBef>
            </a:pPr>
            <a:endParaRPr lang="cs-CZ" sz="800" dirty="0" smtClean="0">
              <a:latin typeface="Calibri" pitchFamily="34" charset="0"/>
            </a:endParaRPr>
          </a:p>
          <a:p>
            <a:pPr marL="324000">
              <a:spcBef>
                <a:spcPts val="0"/>
              </a:spcBef>
            </a:pPr>
            <a:r>
              <a:rPr lang="cs-CZ" sz="2400" dirty="0" smtClean="0">
                <a:latin typeface="Calibri" pitchFamily="34" charset="0"/>
              </a:rPr>
              <a:t>Je </a:t>
            </a:r>
            <a:r>
              <a:rPr lang="cs-CZ" sz="2400" dirty="0">
                <a:latin typeface="Calibri" pitchFamily="34" charset="0"/>
              </a:rPr>
              <a:t>známo přes 2000 druhů virů</a:t>
            </a:r>
            <a:endParaRPr lang="cs-CZ" sz="2400" dirty="0" smtClean="0">
              <a:latin typeface="Calibri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7432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Charakteristika</a:t>
            </a:r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endParaRPr lang="cs-CZ" sz="4800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1227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475656" y="332656"/>
            <a:ext cx="6840760" cy="6264696"/>
          </a:xfrm>
        </p:spPr>
        <p:txBody>
          <a:bodyPr>
            <a:normAutofit fontScale="40000" lnSpcReduction="20000"/>
          </a:bodyPr>
          <a:lstStyle/>
          <a:p>
            <a:endParaRPr lang="cs-CZ" sz="3200" dirty="0" smtClean="0"/>
          </a:p>
          <a:p>
            <a:r>
              <a:rPr lang="cs-CZ" sz="7000" b="1" dirty="0" smtClean="0">
                <a:latin typeface="Calibri" pitchFamily="34" charset="0"/>
              </a:rPr>
              <a:t>Vir</a:t>
            </a:r>
          </a:p>
          <a:p>
            <a:r>
              <a:rPr lang="cs-CZ" sz="6000" dirty="0" smtClean="0">
                <a:solidFill>
                  <a:schemeClr val="tx1"/>
                </a:solidFill>
                <a:latin typeface="Calibri" pitchFamily="34" charset="0"/>
              </a:rPr>
              <a:t>Obecný pojem, vir prochází životním cyklem, jeho klidová forma je virion</a:t>
            </a:r>
          </a:p>
          <a:p>
            <a:endParaRPr lang="cs-CZ" sz="3200" dirty="0" smtClean="0"/>
          </a:p>
          <a:p>
            <a:r>
              <a:rPr lang="cs-CZ" sz="7000" b="1" dirty="0" smtClean="0">
                <a:latin typeface="Calibri" pitchFamily="34" charset="0"/>
              </a:rPr>
              <a:t>Virion</a:t>
            </a:r>
          </a:p>
          <a:p>
            <a:pPr>
              <a:buFont typeface="Arial" pitchFamily="34" charset="0"/>
              <a:buChar char="•"/>
            </a:pPr>
            <a:r>
              <a:rPr lang="cs-CZ" sz="6000" dirty="0" smtClean="0">
                <a:solidFill>
                  <a:schemeClr val="tx1"/>
                </a:solidFill>
                <a:latin typeface="Calibri" pitchFamily="34" charset="0"/>
              </a:rPr>
              <a:t>  Jednotlivá částice schopná infikovat buňku                  </a:t>
            </a:r>
          </a:p>
          <a:p>
            <a:r>
              <a:rPr lang="cs-CZ" sz="6000" dirty="0" smtClean="0">
                <a:solidFill>
                  <a:schemeClr val="tx1"/>
                </a:solidFill>
                <a:latin typeface="Calibri" pitchFamily="34" charset="0"/>
              </a:rPr>
              <a:t>   a množit se v ní, skládá se z nukleové kyseliny        </a:t>
            </a:r>
          </a:p>
          <a:p>
            <a:r>
              <a:rPr lang="cs-CZ" sz="6000" dirty="0" smtClean="0">
                <a:solidFill>
                  <a:schemeClr val="tx1"/>
                </a:solidFill>
                <a:latin typeface="Calibri" pitchFamily="34" charset="0"/>
              </a:rPr>
              <a:t>   a bílkovin</a:t>
            </a:r>
          </a:p>
          <a:p>
            <a:pPr>
              <a:buFont typeface="Arial" pitchFamily="34" charset="0"/>
              <a:buChar char="•"/>
            </a:pPr>
            <a:r>
              <a:rPr lang="cs-CZ" sz="6000" dirty="0" smtClean="0">
                <a:solidFill>
                  <a:schemeClr val="tx1"/>
                </a:solidFill>
                <a:latin typeface="Calibri" pitchFamily="34" charset="0"/>
              </a:rPr>
              <a:t>  Jde o klidové částice ve vnějším prostředí</a:t>
            </a:r>
          </a:p>
          <a:p>
            <a:endParaRPr lang="cs-CZ" sz="24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cs-CZ" sz="7000" b="1" dirty="0" smtClean="0">
                <a:latin typeface="Calibri" pitchFamily="34" charset="0"/>
              </a:rPr>
              <a:t>Virus</a:t>
            </a:r>
            <a:r>
              <a:rPr lang="cs-CZ" sz="3200" b="1" dirty="0" smtClean="0"/>
              <a:t> </a:t>
            </a:r>
          </a:p>
          <a:p>
            <a:pPr marL="27432" lvl="4" algn="l">
              <a:spcBef>
                <a:spcPts val="6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cs-CZ" sz="6000" dirty="0" smtClean="0">
                <a:latin typeface="Calibri" pitchFamily="34" charset="0"/>
              </a:rPr>
              <a:t>  Název rodu (např. virus tabákové mozaiky, virus  </a:t>
            </a:r>
          </a:p>
          <a:p>
            <a:pPr marL="27432" lvl="4" algn="l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cs-CZ" sz="6000" dirty="0" smtClean="0">
                <a:latin typeface="Calibri" pitchFamily="34" charset="0"/>
              </a:rPr>
              <a:t>    kulhavky, …)</a:t>
            </a:r>
          </a:p>
          <a:p>
            <a:pPr>
              <a:buFont typeface="Arial" pitchFamily="34" charset="0"/>
              <a:buChar char="•"/>
            </a:pPr>
            <a:r>
              <a:rPr lang="cs-CZ" sz="6000" dirty="0" smtClean="0">
                <a:solidFill>
                  <a:schemeClr val="tx1"/>
                </a:solidFill>
                <a:latin typeface="Calibri" pitchFamily="34" charset="0"/>
              </a:rPr>
              <a:t>  Aktivní forma viru, která se množí uvnitř hostitelské </a:t>
            </a:r>
          </a:p>
          <a:p>
            <a:r>
              <a:rPr lang="cs-CZ" sz="6000" dirty="0" smtClean="0">
                <a:solidFill>
                  <a:schemeClr val="tx1"/>
                </a:solidFill>
                <a:latin typeface="Calibri" pitchFamily="34" charset="0"/>
              </a:rPr>
              <a:t>    buňky a způsobuje infekci</a:t>
            </a:r>
          </a:p>
          <a:p>
            <a:endParaRPr lang="cs-CZ" sz="24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15094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Rozdělení virů </a:t>
            </a:r>
            <a:endParaRPr lang="cs-CZ" sz="4800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>
                <a:latin typeface="Calibri" pitchFamily="34" charset="0"/>
              </a:rPr>
              <a:t>Podle hostitele</a:t>
            </a:r>
            <a:r>
              <a:rPr lang="cs-CZ" dirty="0">
                <a:latin typeface="Calibri" pitchFamily="34" charset="0"/>
              </a:rPr>
              <a:t>:</a:t>
            </a:r>
          </a:p>
          <a:p>
            <a:pPr lvl="1"/>
            <a:r>
              <a:rPr lang="cs-CZ" dirty="0" smtClean="0">
                <a:latin typeface="Calibri" pitchFamily="34" charset="0"/>
              </a:rPr>
              <a:t>Zooviry (živočišné viry) – obsahují DNA</a:t>
            </a:r>
            <a:endParaRPr lang="cs-CZ" dirty="0">
              <a:latin typeface="Calibri" pitchFamily="34" charset="0"/>
            </a:endParaRPr>
          </a:p>
          <a:p>
            <a:pPr lvl="1"/>
            <a:r>
              <a:rPr lang="cs-CZ" dirty="0" smtClean="0">
                <a:latin typeface="Calibri" pitchFamily="34" charset="0"/>
              </a:rPr>
              <a:t>Fytoviry (rostlinné viry) – obsahují RNA</a:t>
            </a:r>
          </a:p>
          <a:p>
            <a:pPr lvl="1"/>
            <a:r>
              <a:rPr lang="cs-CZ" dirty="0" err="1" smtClean="0">
                <a:latin typeface="Calibri" pitchFamily="34" charset="0"/>
              </a:rPr>
              <a:t>Mykoviry</a:t>
            </a:r>
            <a:r>
              <a:rPr lang="cs-CZ" dirty="0" smtClean="0">
                <a:latin typeface="Calibri" pitchFamily="34" charset="0"/>
              </a:rPr>
              <a:t> (viry hub)</a:t>
            </a:r>
            <a:endParaRPr lang="cs-CZ" dirty="0">
              <a:latin typeface="Calibri" pitchFamily="34" charset="0"/>
            </a:endParaRPr>
          </a:p>
          <a:p>
            <a:pPr lvl="1"/>
            <a:r>
              <a:rPr lang="cs-CZ" dirty="0" smtClean="0">
                <a:latin typeface="Calibri" pitchFamily="34" charset="0"/>
              </a:rPr>
              <a:t>Bakteriofágy (viry bakterií) </a:t>
            </a:r>
          </a:p>
          <a:p>
            <a:pPr marL="411480" lvl="1" indent="0">
              <a:buNone/>
            </a:pPr>
            <a:endParaRPr lang="cs-CZ" dirty="0">
              <a:latin typeface="Calibri" pitchFamily="34" charset="0"/>
            </a:endParaRPr>
          </a:p>
          <a:p>
            <a:pPr>
              <a:buNone/>
            </a:pPr>
            <a:r>
              <a:rPr lang="cs-CZ" b="1" dirty="0" smtClean="0">
                <a:latin typeface="Calibri" pitchFamily="34" charset="0"/>
              </a:rPr>
              <a:t>Podle typu nukleové kyseliny:</a:t>
            </a:r>
            <a:endParaRPr lang="cs-CZ" dirty="0">
              <a:latin typeface="Calibri" pitchFamily="34" charset="0"/>
            </a:endParaRPr>
          </a:p>
          <a:p>
            <a:pPr lvl="1"/>
            <a:r>
              <a:rPr lang="cs-CZ" dirty="0">
                <a:latin typeface="Calibri" pitchFamily="34" charset="0"/>
              </a:rPr>
              <a:t>DNA viry</a:t>
            </a:r>
          </a:p>
          <a:p>
            <a:pPr lvl="1"/>
            <a:r>
              <a:rPr lang="cs-CZ" dirty="0">
                <a:latin typeface="Calibri" pitchFamily="34" charset="0"/>
              </a:rPr>
              <a:t>RNA </a:t>
            </a:r>
            <a:r>
              <a:rPr lang="cs-CZ" dirty="0" smtClean="0">
                <a:latin typeface="Calibri" pitchFamily="34" charset="0"/>
              </a:rPr>
              <a:t>viry</a:t>
            </a:r>
          </a:p>
          <a:p>
            <a:pPr lvl="1"/>
            <a:r>
              <a:rPr lang="cs-CZ" dirty="0" smtClean="0">
                <a:latin typeface="Calibri" pitchFamily="34" charset="0"/>
              </a:rPr>
              <a:t>diploRNA viry – dvojnásobek RNA</a:t>
            </a:r>
            <a:endParaRPr lang="cs-CZ" dirty="0">
              <a:latin typeface="Calibri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918425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Stavba virionu</a:t>
            </a:r>
            <a:endParaRPr lang="cs-CZ" sz="4800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475656" y="1340768"/>
            <a:ext cx="7128792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4000" indent="-228600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Základem </a:t>
            </a:r>
            <a:r>
              <a:rPr lang="cs-CZ" sz="2400" dirty="0" smtClean="0">
                <a:latin typeface="Calibri" pitchFamily="34" charset="0"/>
              </a:rPr>
              <a:t>je nukleová kyselina (RNA nebo DNA), která nese genetickou informaci</a:t>
            </a:r>
          </a:p>
          <a:p>
            <a:pPr marL="324000" indent="-228600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Okolo nukleové kyseliny je bílkovinný obal - </a:t>
            </a:r>
            <a:r>
              <a:rPr lang="cs-CZ" sz="2400" b="1" dirty="0" smtClean="0">
                <a:latin typeface="Calibri" pitchFamily="34" charset="0"/>
              </a:rPr>
              <a:t>kapsid</a:t>
            </a:r>
            <a:r>
              <a:rPr lang="cs-CZ" sz="2400" dirty="0" smtClean="0">
                <a:latin typeface="Calibri" pitchFamily="34" charset="0"/>
              </a:rPr>
              <a:t>, který se skládá </a:t>
            </a:r>
            <a:r>
              <a:rPr lang="cs-CZ" sz="2400" dirty="0" smtClean="0">
                <a:latin typeface="Calibri" pitchFamily="34" charset="0"/>
              </a:rPr>
              <a:t>z makromolekul bílkovin </a:t>
            </a:r>
            <a:r>
              <a:rPr lang="cs-CZ" sz="2400" b="1" dirty="0" err="1" smtClean="0">
                <a:latin typeface="Calibri" pitchFamily="34" charset="0"/>
              </a:rPr>
              <a:t>kapsomer</a:t>
            </a:r>
            <a:r>
              <a:rPr lang="cs-CZ" sz="2400" dirty="0" smtClean="0">
                <a:latin typeface="Calibri" pitchFamily="34" charset="0"/>
              </a:rPr>
              <a:t> (základní jednotka), struktura kapsidu je geometricky pravidelná</a:t>
            </a:r>
            <a:endParaRPr lang="cs-CZ" sz="2400" dirty="0" smtClean="0">
              <a:latin typeface="Calibri" pitchFamily="34" charset="0"/>
            </a:endParaRPr>
          </a:p>
          <a:p>
            <a:pPr marL="324000" indent="-228600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Okolo kapsidu může být </a:t>
            </a:r>
            <a:r>
              <a:rPr lang="cs-CZ" sz="2400" b="1" dirty="0" smtClean="0">
                <a:latin typeface="Calibri" pitchFamily="34" charset="0"/>
              </a:rPr>
              <a:t>membránový obal </a:t>
            </a:r>
            <a:r>
              <a:rPr lang="cs-CZ" sz="2400" dirty="0" smtClean="0">
                <a:latin typeface="Calibri" pitchFamily="34" charset="0"/>
              </a:rPr>
              <a:t>tvořený bílkovinami a fosfolipidy</a:t>
            </a:r>
          </a:p>
          <a:p>
            <a:pPr marL="324000" indent="-228600">
              <a:spcAft>
                <a:spcPts val="600"/>
              </a:spcAft>
              <a:buClr>
                <a:schemeClr val="accent1"/>
              </a:buClr>
            </a:pPr>
            <a:r>
              <a:rPr lang="cs-CZ" sz="2400" dirty="0" smtClean="0">
                <a:latin typeface="Calibri" pitchFamily="34" charset="0"/>
              </a:rPr>
              <a:t>Virové bílkoviny jsou vždy specifické a udělují viru </a:t>
            </a:r>
            <a:r>
              <a:rPr lang="cs-CZ" sz="2400" b="1" dirty="0" err="1" smtClean="0">
                <a:latin typeface="Calibri" pitchFamily="34" charset="0"/>
              </a:rPr>
              <a:t>antigenitu</a:t>
            </a:r>
            <a:r>
              <a:rPr lang="cs-CZ" sz="2400" dirty="0" smtClean="0">
                <a:latin typeface="Calibri" pitchFamily="34" charset="0"/>
              </a:rPr>
              <a:t> (schopnost přilnout k hostitelské buňce určitého druhu)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42061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Stavba virionu bakteriofága</a:t>
            </a:r>
            <a:endParaRPr lang="cs-CZ" sz="4800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268760"/>
            <a:ext cx="5689724" cy="521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4420613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547664" y="548680"/>
            <a:ext cx="5256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alibri" pitchFamily="34" charset="0"/>
              </a:rPr>
              <a:t>Životní cyklus viru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475656" y="1772817"/>
            <a:ext cx="7128792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4000" indent="-228600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Klidová  forma mimo hostitelskou buňku (virion)</a:t>
            </a:r>
          </a:p>
          <a:p>
            <a:pPr marL="324000" indent="-228600">
              <a:spcAft>
                <a:spcPts val="600"/>
              </a:spcAft>
              <a:buClr>
                <a:schemeClr val="accent1"/>
              </a:buClr>
            </a:pPr>
            <a:endParaRPr lang="cs-CZ" sz="2400" dirty="0" smtClean="0">
              <a:latin typeface="Calibri" pitchFamily="34" charset="0"/>
            </a:endParaRPr>
          </a:p>
          <a:p>
            <a:pPr marL="324000" indent="-228600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Infekce hostitelské buňku a rozmnožení v ní (virus)</a:t>
            </a:r>
          </a:p>
          <a:p>
            <a:pPr marL="324000" indent="-228600">
              <a:spcAft>
                <a:spcPts val="600"/>
              </a:spcAft>
              <a:buClr>
                <a:schemeClr val="accent1"/>
              </a:buClr>
            </a:pPr>
            <a:endParaRPr lang="cs-CZ" sz="2400" dirty="0" smtClean="0">
              <a:latin typeface="Calibri" pitchFamily="34" charset="0"/>
            </a:endParaRPr>
          </a:p>
          <a:p>
            <a:pPr marL="324000" indent="-228600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Uvolnění nových virionů do vnějšího prostředí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2594814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Průběh virové infekce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1988840"/>
            <a:ext cx="7498080" cy="370939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2800" dirty="0" smtClean="0">
                <a:latin typeface="Calibri" pitchFamily="34" charset="0"/>
              </a:rPr>
              <a:t>Absorpce = přilnutí viru na povrch buňky</a:t>
            </a:r>
          </a:p>
          <a:p>
            <a:pPr>
              <a:spcAft>
                <a:spcPts val="1200"/>
              </a:spcAft>
            </a:pPr>
            <a:r>
              <a:rPr lang="cs-CZ" sz="2800" dirty="0" smtClean="0">
                <a:latin typeface="Calibri" pitchFamily="34" charset="0"/>
              </a:rPr>
              <a:t>Penetrace = vniknutí viru do buňky</a:t>
            </a:r>
          </a:p>
          <a:p>
            <a:pPr>
              <a:spcAft>
                <a:spcPts val="1200"/>
              </a:spcAft>
            </a:pPr>
            <a:r>
              <a:rPr lang="cs-CZ" sz="2800" dirty="0" smtClean="0">
                <a:latin typeface="Calibri" pitchFamily="34" charset="0"/>
              </a:rPr>
              <a:t>Replikace = pomnožení viru</a:t>
            </a:r>
          </a:p>
          <a:p>
            <a:pPr>
              <a:spcAft>
                <a:spcPts val="1200"/>
              </a:spcAft>
            </a:pPr>
            <a:r>
              <a:rPr lang="cs-CZ" sz="2800" dirty="0" smtClean="0">
                <a:latin typeface="Calibri" pitchFamily="34" charset="0"/>
              </a:rPr>
              <a:t>Uvolnění viru do prostředí</a:t>
            </a:r>
            <a:endParaRPr lang="cs-CZ" sz="2800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n-ea"/>
                <a:cs typeface="+mn-cs"/>
              </a:rPr>
              <a:t>Adsorpce</a:t>
            </a:r>
            <a:endParaRPr lang="cs-CZ" sz="4800" dirty="0">
              <a:solidFill>
                <a:schemeClr val="bg2">
                  <a:lumMod val="50000"/>
                </a:schemeClr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2400" dirty="0" smtClean="0">
                <a:latin typeface="Calibri" pitchFamily="34" charset="0"/>
              </a:rPr>
              <a:t>Přilnutí </a:t>
            </a:r>
            <a:r>
              <a:rPr lang="cs-CZ" sz="2400" dirty="0">
                <a:latin typeface="Calibri" pitchFamily="34" charset="0"/>
              </a:rPr>
              <a:t>viru na </a:t>
            </a:r>
            <a:r>
              <a:rPr lang="cs-CZ" sz="2400" dirty="0" smtClean="0">
                <a:latin typeface="Calibri" pitchFamily="34" charset="0"/>
              </a:rPr>
              <a:t>povrch buňky </a:t>
            </a:r>
            <a:r>
              <a:rPr lang="cs-CZ" sz="2400" dirty="0">
                <a:latin typeface="Calibri" pitchFamily="34" charset="0"/>
              </a:rPr>
              <a:t>prostřednictvím </a:t>
            </a:r>
            <a:r>
              <a:rPr lang="cs-CZ" sz="2400" dirty="0" smtClean="0">
                <a:latin typeface="Calibri" pitchFamily="34" charset="0"/>
              </a:rPr>
              <a:t>specifických </a:t>
            </a:r>
            <a:r>
              <a:rPr lang="cs-CZ" sz="2400" b="1" dirty="0" smtClean="0">
                <a:latin typeface="Calibri" pitchFamily="34" charset="0"/>
              </a:rPr>
              <a:t>receptorů</a:t>
            </a:r>
          </a:p>
          <a:p>
            <a:pPr>
              <a:spcAft>
                <a:spcPts val="1200"/>
              </a:spcAft>
            </a:pPr>
            <a:r>
              <a:rPr lang="cs-CZ" sz="2400" dirty="0" smtClean="0">
                <a:latin typeface="Calibri" pitchFamily="34" charset="0"/>
              </a:rPr>
              <a:t>Receptory má hostitelská buňka </a:t>
            </a:r>
            <a:r>
              <a:rPr lang="cs-CZ" sz="2400" i="1" dirty="0" smtClean="0">
                <a:latin typeface="Calibri" pitchFamily="34" charset="0"/>
              </a:rPr>
              <a:t>– </a:t>
            </a:r>
            <a:r>
              <a:rPr lang="cs-CZ" sz="2400" dirty="0" smtClean="0">
                <a:latin typeface="Calibri" pitchFamily="34" charset="0"/>
              </a:rPr>
              <a:t>buňka je citlivá na vir</a:t>
            </a:r>
            <a:r>
              <a:rPr lang="cs-CZ" sz="2400" i="1" dirty="0" smtClean="0">
                <a:latin typeface="Calibri" pitchFamily="34" charset="0"/>
              </a:rPr>
              <a:t> </a:t>
            </a:r>
            <a:endParaRPr lang="cs-CZ" sz="2400" i="1" dirty="0">
              <a:latin typeface="Calibri" pitchFamily="34" charset="0"/>
            </a:endParaRPr>
          </a:p>
          <a:p>
            <a:pPr>
              <a:spcAft>
                <a:spcPts val="1200"/>
              </a:spcAft>
            </a:pPr>
            <a:r>
              <a:rPr lang="cs-CZ" sz="2400" dirty="0">
                <a:latin typeface="Calibri" pitchFamily="34" charset="0"/>
              </a:rPr>
              <a:t>Jako receptory </a:t>
            </a:r>
            <a:r>
              <a:rPr lang="cs-CZ" sz="2400" dirty="0" smtClean="0">
                <a:latin typeface="Calibri" pitchFamily="34" charset="0"/>
              </a:rPr>
              <a:t>se uplatňují </a:t>
            </a:r>
            <a:r>
              <a:rPr lang="cs-CZ" sz="2400" dirty="0">
                <a:latin typeface="Calibri" pitchFamily="34" charset="0"/>
              </a:rPr>
              <a:t>především lipoproteiny nebo </a:t>
            </a:r>
            <a:r>
              <a:rPr lang="cs-CZ" sz="2400" dirty="0" smtClean="0">
                <a:latin typeface="Calibri" pitchFamily="34" charset="0"/>
              </a:rPr>
              <a:t>glykoproteiny</a:t>
            </a:r>
            <a:endParaRPr lang="cs-CZ" sz="2400" dirty="0">
              <a:latin typeface="Calibri" pitchFamily="34" charset="0"/>
            </a:endParaRPr>
          </a:p>
          <a:p>
            <a:pPr>
              <a:spcAft>
                <a:spcPts val="1200"/>
              </a:spcAft>
            </a:pPr>
            <a:r>
              <a:rPr lang="cs-CZ" sz="2400" dirty="0" smtClean="0">
                <a:latin typeface="Calibri" pitchFamily="34" charset="0"/>
              </a:rPr>
              <a:t>U virů je nositelem specifické informace membránový obal, u virů bez obalu kapsid</a:t>
            </a:r>
          </a:p>
          <a:p>
            <a:pPr>
              <a:spcAft>
                <a:spcPts val="1200"/>
              </a:spcAft>
            </a:pPr>
            <a:r>
              <a:rPr lang="cs-CZ" sz="2400" dirty="0" smtClean="0">
                <a:latin typeface="Calibri" pitchFamily="34" charset="0"/>
              </a:rPr>
              <a:t>Každý typ viru může infikovat pouze určité buňky, buňka </a:t>
            </a:r>
            <a:r>
              <a:rPr lang="cs-CZ" sz="2400" dirty="0">
                <a:latin typeface="Calibri" pitchFamily="34" charset="0"/>
              </a:rPr>
              <a:t>bez odpovídajícího receptoru nemůže </a:t>
            </a:r>
            <a:r>
              <a:rPr lang="cs-CZ" sz="2400" dirty="0" smtClean="0">
                <a:latin typeface="Calibri" pitchFamily="34" charset="0"/>
              </a:rPr>
              <a:t>být napadena</a:t>
            </a:r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79123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lunovrat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10.xml><?xml version="1.0" encoding="utf-8"?>
<a:themeOverride xmlns:a="http://schemas.openxmlformats.org/drawingml/2006/main">
  <a:clrScheme name="Slunovrat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11.xml><?xml version="1.0" encoding="utf-8"?>
<a:themeOverride xmlns:a="http://schemas.openxmlformats.org/drawingml/2006/main">
  <a:clrScheme name="Slunovrat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12.xml><?xml version="1.0" encoding="utf-8"?>
<a:themeOverride xmlns:a="http://schemas.openxmlformats.org/drawingml/2006/main">
  <a:clrScheme name="Slunovrat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Slunovrat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3.xml><?xml version="1.0" encoding="utf-8"?>
<a:themeOverride xmlns:a="http://schemas.openxmlformats.org/drawingml/2006/main">
  <a:clrScheme name="Slunovrat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4.xml><?xml version="1.0" encoding="utf-8"?>
<a:themeOverride xmlns:a="http://schemas.openxmlformats.org/drawingml/2006/main">
  <a:clrScheme name="Slunovrat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5.xml><?xml version="1.0" encoding="utf-8"?>
<a:themeOverride xmlns:a="http://schemas.openxmlformats.org/drawingml/2006/main">
  <a:clrScheme name="Slunovrat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6.xml><?xml version="1.0" encoding="utf-8"?>
<a:themeOverride xmlns:a="http://schemas.openxmlformats.org/drawingml/2006/main">
  <a:clrScheme name="Slunovrat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7.xml><?xml version="1.0" encoding="utf-8"?>
<a:themeOverride xmlns:a="http://schemas.openxmlformats.org/drawingml/2006/main">
  <a:clrScheme name="Slunovrat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8.xml><?xml version="1.0" encoding="utf-8"?>
<a:themeOverride xmlns:a="http://schemas.openxmlformats.org/drawingml/2006/main">
  <a:clrScheme name="Slunovrat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9.xml><?xml version="1.0" encoding="utf-8"?>
<a:themeOverride xmlns:a="http://schemas.openxmlformats.org/drawingml/2006/main">
  <a:clrScheme name="Slunovrat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</TotalTime>
  <Words>655</Words>
  <Application>Microsoft Office PowerPoint</Application>
  <PresentationFormat>Předvádění na obrazovce (4:3)</PresentationFormat>
  <Paragraphs>147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Slunovrat</vt:lpstr>
      <vt:lpstr>V I R Y (Vira)</vt:lpstr>
      <vt:lpstr>Charakteristika </vt:lpstr>
      <vt:lpstr>Snímek 3</vt:lpstr>
      <vt:lpstr>Rozdělení virů </vt:lpstr>
      <vt:lpstr>Stavba virionu</vt:lpstr>
      <vt:lpstr>Stavba virionu bakteriofága</vt:lpstr>
      <vt:lpstr>Snímek 7</vt:lpstr>
      <vt:lpstr>Průběh virové infekce</vt:lpstr>
      <vt:lpstr>Adsorpce</vt:lpstr>
      <vt:lpstr>Penetrace</vt:lpstr>
      <vt:lpstr>Replikace a uvolnění</vt:lpstr>
      <vt:lpstr>Formy virové infekce</vt:lpstr>
      <vt:lpstr>Formy virové infekce</vt:lpstr>
      <vt:lpstr>Šíření virů</vt:lpstr>
      <vt:lpstr>Příklady virových onemocnění  u rostlin</vt:lpstr>
      <vt:lpstr>Příklady virových onemocnění  u živočichů</vt:lpstr>
      <vt:lpstr>Příklady virových onemocnění  u člověka</vt:lpstr>
      <vt:lpstr>Příklady virových onemocnění  u člověka</vt:lpstr>
      <vt:lpstr>Příklady virových onemocnění  u člověka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Viry</dc:title>
  <dc:creator>ismail - [2010]</dc:creator>
  <cp:lastModifiedBy>Jolana Svobodová</cp:lastModifiedBy>
  <cp:revision>85</cp:revision>
  <dcterms:created xsi:type="dcterms:W3CDTF">2011-11-27T13:45:26Z</dcterms:created>
  <dcterms:modified xsi:type="dcterms:W3CDTF">2013-06-09T21:09:31Z</dcterms:modified>
</cp:coreProperties>
</file>