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83" r:id="rId3"/>
    <p:sldId id="257" r:id="rId4"/>
    <p:sldId id="259" r:id="rId5"/>
    <p:sldId id="267" r:id="rId6"/>
    <p:sldId id="269" r:id="rId7"/>
    <p:sldId id="261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2" r:id="rId17"/>
    <p:sldId id="264" r:id="rId18"/>
    <p:sldId id="278" r:id="rId19"/>
    <p:sldId id="265" r:id="rId20"/>
    <p:sldId id="266" r:id="rId21"/>
    <p:sldId id="281" r:id="rId22"/>
    <p:sldId id="279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523574D-ACB0-4CD1-9057-0E75548BB269}">
          <p14:sldIdLst>
            <p14:sldId id="282"/>
            <p14:sldId id="283"/>
            <p14:sldId id="257"/>
            <p14:sldId id="259"/>
            <p14:sldId id="267"/>
            <p14:sldId id="269"/>
            <p14:sldId id="261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62"/>
            <p14:sldId id="264"/>
            <p14:sldId id="278"/>
            <p14:sldId id="265"/>
            <p14:sldId id="266"/>
            <p14:sldId id="281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545F-A858-4B02-9056-4C4047F8E2E7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4B75C-3A75-4E45-8E9A-AF7E7A3AB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22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EscherichiaColi_NIAID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Soubor:Anabaenaspiroides_EPA.jpg" TargetMode="External"/><Relationship Id="rId5" Type="http://schemas.openxmlformats.org/officeDocument/2006/relationships/hyperlink" Target="http://cs.wikipedia.org/wiki/Soubor:Agarplate_redbloodcells_edit.jpg" TargetMode="External"/><Relationship Id="rId4" Type="http://schemas.openxmlformats.org/officeDocument/2006/relationships/hyperlink" Target="http://cs.wikipedia.org/wiki/Soubor:Gram_Stain_Anthrax.jpg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tructure_bacterienne.p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acterial_morphology_diagram_cs_(2).sv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rrangement_of_cocci_bacteria_cs2.sv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http://cs.wikipedia.org/wiki/Soubor:EscherichiaColi_NIAID.jpg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http://cs.wikipedia.org/wiki/Soubor:Gram_Stain_Anthrax.jpg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http://cs.wikipedia.org/wiki/Soubor:Agarplate_redbloodcells_edit.jpg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http://cs.wikipedia.org/wiki/Soubor:Anabaenaspiroides_EPA.jpg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4B75C-3A75-4E45-8E9A-AF7E7A3AB90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2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http://cs.wikipedia.org/wiki/Soubor:Structure_bacterienne.png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4B75C-3A75-4E45-8E9A-AF7E7A3AB90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8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http://cs.wikipedia.org/wiki/Soubor:Bacterial_morphology_diagram_cs_(2).svg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4B75C-3A75-4E45-8E9A-AF7E7A3AB90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522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http://cs.wikipedia.org/wiki/Soubor:Arrangement_of_cocci_bacteria_cs2.svg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4B75C-3A75-4E45-8E9A-AF7E7A3AB90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28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0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7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66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4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08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8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2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8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07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46D4-3409-4C61-8EB3-65A0B1B3D211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CF4A-FC52-4593-B943-604286ABA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8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YQFSH5iBPs" TargetMode="External"/><Relationship Id="rId2" Type="http://schemas.openxmlformats.org/officeDocument/2006/relationships/hyperlink" Target="http://www.youtube.com/watch?v=nJ0plA9qWq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Arrangement_of_cocci_bacteria_cs2.svg" TargetMode="External"/><Relationship Id="rId3" Type="http://schemas.openxmlformats.org/officeDocument/2006/relationships/hyperlink" Target="http://cs.wikipedia.org/wiki/Soubor:Gram_Stain_Anthrax.jpg" TargetMode="External"/><Relationship Id="rId7" Type="http://schemas.openxmlformats.org/officeDocument/2006/relationships/hyperlink" Target="http://cs.wikipedia.org/wiki/Soubor:Bacterial_morphology_diagram_cs_(2).svg" TargetMode="External"/><Relationship Id="rId2" Type="http://schemas.openxmlformats.org/officeDocument/2006/relationships/hyperlink" Target="http://cs.wikipedia.org/wiki/Soubor:EscherichiaColi_NIAI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Structure_bacterienne.png" TargetMode="External"/><Relationship Id="rId5" Type="http://schemas.openxmlformats.org/officeDocument/2006/relationships/hyperlink" Target="http://cs.wikipedia.org/wiki/Soubor:Anabaenaspiroides_EPA.jpg" TargetMode="External"/><Relationship Id="rId4" Type="http://schemas.openxmlformats.org/officeDocument/2006/relationships/hyperlink" Target="http://cs.wikipedia.org/wiki/Soubor:Agarplate_redbloodcells_edit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Bakterie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17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Tyčinky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Uvnitř tyčinek se mohou nacházet tělíska odolná proti vysokým teplotám a dezinfekci – </a:t>
            </a:r>
            <a:r>
              <a:rPr lang="cs-CZ" b="1" dirty="0" smtClean="0"/>
              <a:t>spory, endospory</a:t>
            </a:r>
          </a:p>
          <a:p>
            <a:r>
              <a:rPr lang="cs-CZ" dirty="0" smtClean="0"/>
              <a:t>Tyčinky obsahující endospory se nazývají </a:t>
            </a:r>
            <a:r>
              <a:rPr lang="cs-CZ" b="1" dirty="0" smtClean="0"/>
              <a:t>bacily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831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</a:t>
            </a:r>
            <a:r>
              <a:rPr lang="cs-CZ" b="1" dirty="0" smtClean="0"/>
              <a:t>akřivené bakterie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zakřivené  - </a:t>
            </a:r>
            <a:r>
              <a:rPr lang="cs-CZ" b="1" dirty="0" smtClean="0"/>
              <a:t>Vibria</a:t>
            </a:r>
            <a:r>
              <a:rPr lang="cs-CZ" dirty="0" smtClean="0"/>
              <a:t> (např. původce cholery)</a:t>
            </a:r>
          </a:p>
          <a:p>
            <a:r>
              <a:rPr lang="cs-CZ" dirty="0" smtClean="0"/>
              <a:t>Zvlněné – </a:t>
            </a:r>
            <a:r>
              <a:rPr lang="cs-CZ" b="1" dirty="0" smtClean="0"/>
              <a:t>Spirily</a:t>
            </a:r>
            <a:r>
              <a:rPr lang="cs-CZ" dirty="0" smtClean="0"/>
              <a:t> </a:t>
            </a:r>
          </a:p>
          <a:p>
            <a:r>
              <a:rPr lang="cs-CZ" dirty="0" smtClean="0"/>
              <a:t>Šroubovitě zakončené – </a:t>
            </a:r>
            <a:r>
              <a:rPr lang="cs-CZ" b="1" dirty="0" smtClean="0"/>
              <a:t>Treponemy</a:t>
            </a:r>
            <a:r>
              <a:rPr lang="cs-CZ" dirty="0" smtClean="0"/>
              <a:t> (původce syfilis)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Větvící se bakterie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Aktinomycety</a:t>
            </a:r>
            <a:r>
              <a:rPr lang="cs-CZ" dirty="0" smtClean="0"/>
              <a:t> – úplně se větvící</a:t>
            </a:r>
          </a:p>
          <a:p>
            <a:r>
              <a:rPr lang="cs-CZ" b="1" dirty="0" smtClean="0"/>
              <a:t>Mykobakterie</a:t>
            </a:r>
            <a:r>
              <a:rPr lang="cs-CZ" dirty="0" smtClean="0"/>
              <a:t> – částečně se větvící</a:t>
            </a:r>
          </a:p>
          <a:p>
            <a:r>
              <a:rPr lang="cs-CZ" b="1" dirty="0" err="1" smtClean="0"/>
              <a:t>Korynobakterie</a:t>
            </a:r>
            <a:r>
              <a:rPr lang="cs-CZ" dirty="0" smtClean="0"/>
              <a:t> – s náznaky větvení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Výživa – dle vztahu k uhlíku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</a:t>
            </a:r>
            <a:r>
              <a:rPr lang="cs-CZ" dirty="0" smtClean="0"/>
              <a:t>.) </a:t>
            </a:r>
            <a:r>
              <a:rPr lang="cs-CZ" b="1" dirty="0" smtClean="0"/>
              <a:t>Autotrofní </a:t>
            </a:r>
            <a:r>
              <a:rPr lang="cs-CZ" dirty="0" smtClean="0"/>
              <a:t>– zdrojem uhlíku je CO</a:t>
            </a:r>
            <a:r>
              <a:rPr lang="cs-CZ" baseline="-25000" dirty="0" smtClean="0"/>
              <a:t>2</a:t>
            </a:r>
            <a:r>
              <a:rPr lang="cs-CZ" dirty="0" smtClean="0"/>
              <a:t>, k tomu je potřeba energie. Podle získané energie rozlišujeme</a:t>
            </a:r>
          </a:p>
          <a:p>
            <a:pPr marL="571500" indent="-571500">
              <a:buFont typeface="Arial" panose="020B0604020202020204" pitchFamily="34" charset="0"/>
              <a:buAutoNum type="romanUcPeriod"/>
            </a:pPr>
            <a:r>
              <a:rPr lang="cs-CZ" i="1" dirty="0" err="1" smtClean="0"/>
              <a:t>Fotoautotrofní</a:t>
            </a:r>
            <a:r>
              <a:rPr lang="cs-CZ" dirty="0" smtClean="0"/>
              <a:t>  </a:t>
            </a:r>
            <a:r>
              <a:rPr lang="cs-CZ" i="1" dirty="0" smtClean="0"/>
              <a:t>b.</a:t>
            </a:r>
            <a:r>
              <a:rPr lang="cs-CZ" dirty="0" smtClean="0"/>
              <a:t>– zdrojem E je </a:t>
            </a:r>
            <a:r>
              <a:rPr lang="cs-CZ" dirty="0"/>
              <a:t>sluneční </a:t>
            </a:r>
            <a:r>
              <a:rPr lang="cs-CZ" dirty="0" smtClean="0"/>
              <a:t>záření</a:t>
            </a:r>
          </a:p>
          <a:p>
            <a:pPr marL="571500" indent="-571500">
              <a:buAutoNum type="romanUcPeriod"/>
            </a:pPr>
            <a:r>
              <a:rPr lang="cs-CZ" i="1" dirty="0" err="1" smtClean="0"/>
              <a:t>Chemoautotrofní</a:t>
            </a:r>
            <a:r>
              <a:rPr lang="cs-CZ" i="1" dirty="0" smtClean="0"/>
              <a:t> b.</a:t>
            </a:r>
            <a:r>
              <a:rPr lang="cs-CZ" dirty="0" smtClean="0"/>
              <a:t>– zdrojem E jsou organické látky</a:t>
            </a:r>
          </a:p>
          <a:p>
            <a:pPr marL="0" indent="0">
              <a:buNone/>
            </a:pPr>
            <a:r>
              <a:rPr lang="cs-CZ" dirty="0" smtClean="0"/>
              <a:t>B.) </a:t>
            </a:r>
            <a:r>
              <a:rPr lang="cs-CZ" b="1" dirty="0" smtClean="0"/>
              <a:t>Heterotrofní</a:t>
            </a:r>
            <a:r>
              <a:rPr lang="cs-CZ" dirty="0" smtClean="0"/>
              <a:t> – zdrojem uhlíku jsou organické látky</a:t>
            </a:r>
          </a:p>
          <a:p>
            <a:pPr marL="571500" indent="-571500">
              <a:buAutoNum type="romanUcPeriod"/>
            </a:pPr>
            <a:r>
              <a:rPr lang="cs-CZ" i="1" dirty="0" err="1" smtClean="0"/>
              <a:t>Fotoheterotrofní</a:t>
            </a:r>
            <a:r>
              <a:rPr lang="cs-CZ" i="1" dirty="0" smtClean="0"/>
              <a:t> b.</a:t>
            </a:r>
            <a:r>
              <a:rPr lang="cs-CZ" dirty="0" smtClean="0"/>
              <a:t> – zdrojem E je sluneční záření</a:t>
            </a:r>
          </a:p>
          <a:p>
            <a:pPr marL="571500" indent="-571500">
              <a:buAutoNum type="romanUcPeriod"/>
            </a:pPr>
            <a:r>
              <a:rPr lang="cs-CZ" i="1" dirty="0" err="1" smtClean="0"/>
              <a:t>Chemoheterotrofní</a:t>
            </a:r>
            <a:r>
              <a:rPr lang="cs-CZ" dirty="0" smtClean="0"/>
              <a:t>  </a:t>
            </a:r>
            <a:r>
              <a:rPr lang="cs-CZ" i="1" dirty="0" smtClean="0"/>
              <a:t>b</a:t>
            </a:r>
            <a:r>
              <a:rPr lang="cs-CZ" dirty="0" smtClean="0"/>
              <a:t>.– energii získávají oxidací organických látek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8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Bakterie dle nároku na kyslík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Aerobní</a:t>
            </a:r>
            <a:r>
              <a:rPr lang="cs-CZ" dirty="0" smtClean="0"/>
              <a:t> – potřebují vzdušný kyslík</a:t>
            </a:r>
          </a:p>
          <a:p>
            <a:r>
              <a:rPr lang="cs-CZ" b="1" dirty="0" smtClean="0"/>
              <a:t>Anaerobní</a:t>
            </a:r>
            <a:r>
              <a:rPr lang="cs-CZ" dirty="0" smtClean="0"/>
              <a:t> – kyslík nepotřebují  </a:t>
            </a:r>
          </a:p>
          <a:p>
            <a:pPr marL="0" indent="0">
              <a:buNone/>
            </a:pPr>
            <a:r>
              <a:rPr lang="cs-CZ" b="1" dirty="0" smtClean="0"/>
              <a:t>Obligátně anaerobní </a:t>
            </a:r>
            <a:r>
              <a:rPr lang="cs-CZ" dirty="0" smtClean="0"/>
              <a:t>– kyslík je hubí</a:t>
            </a:r>
          </a:p>
          <a:p>
            <a:pPr marL="0" indent="0">
              <a:buNone/>
            </a:pPr>
            <a:r>
              <a:rPr lang="cs-CZ" b="1" dirty="0" smtClean="0"/>
              <a:t>Fakultativně anaerobní </a:t>
            </a:r>
            <a:r>
              <a:rPr lang="cs-CZ" dirty="0" smtClean="0"/>
              <a:t>– kyslík jim nevadí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3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Bakterie dle tepelné tolerance</a:t>
            </a:r>
            <a:endParaRPr lang="cs-CZ" b="1" dirty="0" smtClean="0"/>
          </a:p>
          <a:p>
            <a:r>
              <a:rPr lang="cs-CZ" dirty="0" smtClean="0"/>
              <a:t>Psychrofilní – do 20 ° C</a:t>
            </a:r>
          </a:p>
          <a:p>
            <a:r>
              <a:rPr lang="cs-CZ" dirty="0" smtClean="0"/>
              <a:t>Mezofilní – 20 – 40 ° C</a:t>
            </a:r>
          </a:p>
          <a:p>
            <a:r>
              <a:rPr lang="cs-CZ" dirty="0" smtClean="0"/>
              <a:t>Termofilní – nad 55 ° C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Bakterie dle buněčné stěny</a:t>
            </a:r>
          </a:p>
          <a:p>
            <a:pPr marL="0" indent="0">
              <a:buNone/>
            </a:pPr>
            <a:r>
              <a:rPr lang="cs-CZ" b="1" dirty="0" err="1" smtClean="0"/>
              <a:t>Grampozitivní</a:t>
            </a:r>
            <a:r>
              <a:rPr lang="cs-CZ" dirty="0" smtClean="0"/>
              <a:t> – BS tvoří pouze </a:t>
            </a:r>
            <a:r>
              <a:rPr lang="cs-CZ" dirty="0" err="1" smtClean="0"/>
              <a:t>peptidoglykany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Gramnegativní-</a:t>
            </a:r>
            <a:r>
              <a:rPr lang="cs-CZ" dirty="0" smtClean="0"/>
              <a:t> nad BS se nachází další membránová struktura, odolnější proti antibiotikům penicilinového typu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8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Rozmnožování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Nepohlavně </a:t>
            </a:r>
            <a:r>
              <a:rPr lang="cs-CZ" dirty="0" smtClean="0"/>
              <a:t>– příčné dělení – zdvojení molekuly DNA, vznik 2 chromozomů, každý přechází k opačnému pólu buňky, buňka roste do délky, uprostřed mateřské buňky se vytvoří přehrádka – rozdělení na dvě dceřiné buňky</a:t>
            </a:r>
          </a:p>
          <a:p>
            <a:r>
              <a:rPr lang="cs-CZ" b="1" dirty="0" smtClean="0"/>
              <a:t>Pohlavně – </a:t>
            </a:r>
            <a:r>
              <a:rPr lang="cs-CZ" dirty="0" smtClean="0"/>
              <a:t>dva jedinci si vyměňují části chromozomu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+ Význam bakterií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Všudypřítomné, mineralizační činnost (rozklad)</a:t>
            </a:r>
          </a:p>
          <a:p>
            <a:r>
              <a:rPr lang="cs-CZ" dirty="0" smtClean="0"/>
              <a:t>Přeměna amoniaku na dusičnany – nitrifikační bakterie</a:t>
            </a:r>
          </a:p>
          <a:p>
            <a:r>
              <a:rPr lang="cs-CZ" dirty="0" smtClean="0"/>
              <a:t>Redukce dusičnanů na amoniak nebo dusík – denitrifikační</a:t>
            </a:r>
          </a:p>
          <a:p>
            <a:r>
              <a:rPr lang="cs-CZ" dirty="0" smtClean="0"/>
              <a:t>Hlízkové bakterie – žijí na kořenech bobovitých, vazači dusíku</a:t>
            </a:r>
          </a:p>
          <a:p>
            <a:r>
              <a:rPr lang="cs-CZ" dirty="0" smtClean="0"/>
              <a:t>Průmysl</a:t>
            </a:r>
          </a:p>
          <a:p>
            <a:r>
              <a:rPr lang="cs-CZ" dirty="0" smtClean="0"/>
              <a:t>Bakterie ve střevech – kvasné a hnilobné bakterie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7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+ Význam bakterií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Bakterie mléčného kvašení – výroba kyseliny mléčné (siláže)</a:t>
            </a:r>
          </a:p>
          <a:p>
            <a:r>
              <a:rPr lang="cs-CZ" dirty="0" smtClean="0"/>
              <a:t>Máselné bakterie – kvasí na kyselinu máselnou (zápach potu)</a:t>
            </a:r>
          </a:p>
          <a:p>
            <a:r>
              <a:rPr lang="cs-CZ" dirty="0" smtClean="0"/>
              <a:t>Octové bakterie – působí kvašení </a:t>
            </a:r>
            <a:r>
              <a:rPr lang="cs-CZ" dirty="0" err="1" smtClean="0"/>
              <a:t>ethanolu</a:t>
            </a:r>
            <a:r>
              <a:rPr lang="cs-CZ" dirty="0" smtClean="0"/>
              <a:t> na kyselinu octovou</a:t>
            </a:r>
          </a:p>
          <a:p>
            <a:r>
              <a:rPr lang="cs-CZ" dirty="0" smtClean="0"/>
              <a:t>Některé bakterie působí zrání sýrů, kysání mléka</a:t>
            </a:r>
          </a:p>
          <a:p>
            <a:r>
              <a:rPr lang="cs-CZ" dirty="0" smtClean="0"/>
              <a:t>Syntéza vitaminů, antibiotik, aminokyselin</a:t>
            </a:r>
          </a:p>
          <a:p>
            <a:r>
              <a:rPr lang="cs-CZ" dirty="0" smtClean="0"/>
              <a:t>Čistění odpadních vod</a:t>
            </a:r>
          </a:p>
          <a:p>
            <a:r>
              <a:rPr lang="cs-CZ" dirty="0" err="1" smtClean="0"/>
              <a:t>Plazmidy</a:t>
            </a:r>
            <a:r>
              <a:rPr lang="cs-CZ" dirty="0" smtClean="0"/>
              <a:t> – genové inženýrství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6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/>
              <a:t>- Význam bakterií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Patogenní</a:t>
            </a:r>
            <a:r>
              <a:rPr lang="cs-CZ" dirty="0" smtClean="0"/>
              <a:t> bakterie jsou původci chorob, např.</a:t>
            </a:r>
          </a:p>
          <a:p>
            <a:r>
              <a:rPr lang="cs-CZ" dirty="0" smtClean="0"/>
              <a:t>Pneumokoky – zápaly plic</a:t>
            </a:r>
          </a:p>
          <a:p>
            <a:r>
              <a:rPr lang="cs-CZ" dirty="0" smtClean="0"/>
              <a:t>Streptokoky – angíny, spály</a:t>
            </a:r>
          </a:p>
          <a:p>
            <a:r>
              <a:rPr lang="cs-CZ" dirty="0" smtClean="0"/>
              <a:t>Stafylokoky – nežity</a:t>
            </a:r>
          </a:p>
          <a:p>
            <a:r>
              <a:rPr lang="cs-CZ" dirty="0" smtClean="0"/>
              <a:t>Salmonely – tyfus</a:t>
            </a:r>
          </a:p>
          <a:p>
            <a:r>
              <a:rPr lang="cs-CZ" dirty="0" smtClean="0"/>
              <a:t>Vibria – cholera</a:t>
            </a:r>
          </a:p>
          <a:p>
            <a:r>
              <a:rPr lang="cs-CZ" dirty="0" smtClean="0"/>
              <a:t>Mykobakterie – tuberkulóza</a:t>
            </a:r>
          </a:p>
          <a:p>
            <a:pPr marL="0" indent="0">
              <a:buNone/>
            </a:pPr>
            <a:r>
              <a:rPr lang="cs-CZ" dirty="0" smtClean="0"/>
              <a:t>Další choroby bakteriálního původu: salmonelóza, úplavice, mor, paratyfus, syfilis, černý kašel, záškrt, tetanus, paratyfus, </a:t>
            </a:r>
            <a:r>
              <a:rPr lang="cs-CZ" dirty="0" err="1" smtClean="0"/>
              <a:t>lymská</a:t>
            </a:r>
            <a:r>
              <a:rPr lang="cs-CZ" dirty="0" smtClean="0"/>
              <a:t> borelióza, lepra, kapavka, </a:t>
            </a:r>
            <a:r>
              <a:rPr lang="cs-CZ" dirty="0" err="1" smtClean="0"/>
              <a:t>chlamydióza</a:t>
            </a:r>
            <a:r>
              <a:rPr lang="cs-CZ" dirty="0" smtClean="0"/>
              <a:t>, antrax… U rostlin například měkká hniloba rajčat</a:t>
            </a:r>
          </a:p>
        </p:txBody>
      </p:sp>
    </p:spTree>
    <p:extLst>
      <p:ext uri="{BB962C8B-B14F-4D97-AF65-F5344CB8AC3E}">
        <p14:creationId xmlns:p14="http://schemas.microsoft.com/office/powerpoint/2010/main" val="19181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oubor:EscherichiaColi NI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" y="21851"/>
            <a:ext cx="33956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Gram Stain Anthra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132" y="3825314"/>
            <a:ext cx="4492868" cy="303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oubor:Agarplate redbloodcells edi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" y="3825314"/>
            <a:ext cx="4785300" cy="303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oubor:Anabaenaspiroides EP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"/>
            <a:ext cx="3635896" cy="27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Odolnost proti patogenním bakteriím lze získat vakcinací.</a:t>
            </a:r>
          </a:p>
          <a:p>
            <a:r>
              <a:rPr lang="cs-CZ" dirty="0" smtClean="0"/>
              <a:t>Choroby působené bakteriemi mohou vyléčit antibiotika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Likvidace patogenních bakterií</a:t>
            </a:r>
          </a:p>
          <a:p>
            <a:pPr marL="0" indent="0">
              <a:buNone/>
            </a:pPr>
            <a:r>
              <a:rPr lang="cs-CZ" i="1" dirty="0" smtClean="0"/>
              <a:t>A.) Sterilizace </a:t>
            </a:r>
            <a:r>
              <a:rPr lang="cs-CZ" dirty="0" smtClean="0"/>
              <a:t>– likvidace všech živých organizmů</a:t>
            </a:r>
          </a:p>
          <a:p>
            <a:pPr marL="0" indent="0">
              <a:buNone/>
            </a:pPr>
            <a:r>
              <a:rPr lang="cs-CZ" i="1" dirty="0" smtClean="0"/>
              <a:t>B.) Dezinfekce </a:t>
            </a:r>
            <a:r>
              <a:rPr lang="cs-CZ" dirty="0" smtClean="0"/>
              <a:t>– usmrcení škodlivých mikroorganizmů, neškodné zůstávají. </a:t>
            </a:r>
          </a:p>
          <a:p>
            <a:pPr marL="0" indent="0">
              <a:buNone/>
            </a:pPr>
            <a:r>
              <a:rPr lang="cs-CZ" dirty="0" smtClean="0"/>
              <a:t>Provádí se pomocí chemických prostředků, antibiotik nebo fyzikálních činitelů (teplota, UV záření)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379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o bakteriích 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www.youtube.com/watch?v=nJ0plA9qWqU</a:t>
            </a:r>
            <a:endParaRPr lang="cs-CZ" dirty="0" smtClean="0"/>
          </a:p>
          <a:p>
            <a:r>
              <a:rPr lang="cs-CZ">
                <a:hlinkClick r:id="rId3"/>
              </a:rPr>
              <a:t>http://www.youtube.com/watch?v=AYQFSH5iBPs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906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/>
              <a:t>JELÍNEK</a:t>
            </a:r>
            <a:r>
              <a:rPr lang="cs-CZ" dirty="0"/>
              <a:t>, Jan a </a:t>
            </a:r>
            <a:r>
              <a:rPr lang="cs-CZ" cap="all" dirty="0"/>
              <a:t>ZICHÁČEK</a:t>
            </a:r>
            <a:r>
              <a:rPr lang="cs-CZ" dirty="0"/>
              <a:t>, Vladimír. </a:t>
            </a:r>
            <a:r>
              <a:rPr lang="cs-CZ" i="1" dirty="0"/>
              <a:t>Biologie pro gymnázia: (teoretická a praktická část)</a:t>
            </a:r>
            <a:r>
              <a:rPr lang="cs-CZ" dirty="0"/>
              <a:t>. 9. vyd. Olomouc: Nakladatelství Olomouc, 2007. 575 s., [92] s. barev. obr. </a:t>
            </a:r>
            <a:r>
              <a:rPr lang="cs-CZ" dirty="0" err="1"/>
              <a:t>příl.ISBN</a:t>
            </a:r>
            <a:r>
              <a:rPr lang="cs-CZ" dirty="0"/>
              <a:t> 978-80-7182-213-4.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174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http://cs.wikipedia.org/wiki/Soubor:EscherichiaColi_NIAID.jpg</a:t>
            </a:r>
            <a:endParaRPr lang="cs-CZ" dirty="0"/>
          </a:p>
          <a:p>
            <a:r>
              <a:rPr lang="cs-CZ" dirty="0">
                <a:hlinkClick r:id="rId3"/>
              </a:rPr>
              <a:t>http://cs.wikipedia.org/wiki/Soubor:Gram_Stain_Anthrax.jpg</a:t>
            </a:r>
            <a:endParaRPr lang="cs-CZ" dirty="0"/>
          </a:p>
          <a:p>
            <a:r>
              <a:rPr lang="cs-CZ" dirty="0">
                <a:hlinkClick r:id="rId4"/>
              </a:rPr>
              <a:t>http://cs.wikipedia.org/wiki/Soubor:Agarplate_redbloodcells_edit.jpg</a:t>
            </a:r>
            <a:endParaRPr lang="cs-CZ" dirty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cs.wikipedia.org/wiki/Soubor:Anabaenaspiroides_EPA.jpg</a:t>
            </a:r>
            <a:endParaRPr lang="cs-CZ" dirty="0" smtClean="0"/>
          </a:p>
          <a:p>
            <a:r>
              <a:rPr lang="cs-CZ" dirty="0">
                <a:hlinkClick r:id="rId6"/>
              </a:rPr>
              <a:t>http://cs.wikipedia.org/wiki/Soubor:Structure_bacterienne.png</a:t>
            </a:r>
            <a:endParaRPr lang="cs-CZ" dirty="0"/>
          </a:p>
          <a:p>
            <a:r>
              <a:rPr lang="cs-CZ" dirty="0">
                <a:hlinkClick r:id="rId7"/>
              </a:rPr>
              <a:t>http://cs.wikipedia.org/wiki/Soubor:Bacterial_morphology_diagram_cs_(2).svg</a:t>
            </a:r>
            <a:endParaRPr lang="cs-CZ" dirty="0"/>
          </a:p>
          <a:p>
            <a:r>
              <a:rPr lang="cs-CZ" dirty="0">
                <a:hlinkClick r:id="rId8"/>
              </a:rPr>
              <a:t>http://cs.wikipedia.org/wiki/Soubor:Arrangement_of_cocci_bacteria_cs2.svg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7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Všudypřítomné nejjednodušší </a:t>
            </a:r>
            <a:r>
              <a:rPr lang="cs-CZ" b="1" dirty="0" smtClean="0"/>
              <a:t>jednobuněčné</a:t>
            </a:r>
            <a:r>
              <a:rPr lang="cs-CZ" dirty="0" smtClean="0"/>
              <a:t> organizmy s buňkou </a:t>
            </a:r>
            <a:r>
              <a:rPr lang="cs-CZ" b="1" dirty="0" smtClean="0"/>
              <a:t>prokaryotického</a:t>
            </a:r>
            <a:r>
              <a:rPr lang="cs-CZ" dirty="0" smtClean="0"/>
              <a:t> typu</a:t>
            </a:r>
          </a:p>
          <a:p>
            <a:r>
              <a:rPr lang="cs-CZ" dirty="0"/>
              <a:t>Organizmy </a:t>
            </a:r>
            <a:r>
              <a:rPr lang="cs-CZ" b="1" dirty="0"/>
              <a:t>autotrofní</a:t>
            </a:r>
            <a:r>
              <a:rPr lang="cs-CZ" dirty="0"/>
              <a:t> i </a:t>
            </a:r>
            <a:r>
              <a:rPr lang="cs-CZ" b="1" dirty="0"/>
              <a:t>heterotrofní</a:t>
            </a:r>
            <a:r>
              <a:rPr lang="cs-CZ" dirty="0"/>
              <a:t>, některé mají schopnost fotosyntézy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Stavba:</a:t>
            </a:r>
            <a:endParaRPr lang="cs-CZ" b="1" dirty="0"/>
          </a:p>
          <a:p>
            <a:r>
              <a:rPr lang="cs-CZ" dirty="0" smtClean="0"/>
              <a:t>Nemají pravé jádro, pouze </a:t>
            </a:r>
            <a:r>
              <a:rPr lang="cs-CZ" b="1" dirty="0" smtClean="0"/>
              <a:t>jaderný ekvivalent – nukleoid</a:t>
            </a:r>
            <a:r>
              <a:rPr lang="cs-CZ" dirty="0" smtClean="0"/>
              <a:t> (</a:t>
            </a:r>
            <a:r>
              <a:rPr lang="cs-CZ" dirty="0" err="1" smtClean="0"/>
              <a:t>dvojšroubovice</a:t>
            </a:r>
            <a:r>
              <a:rPr lang="cs-CZ" dirty="0" smtClean="0"/>
              <a:t> molekuly DNA stočená do kruhu na bílkovinném nosiči)</a:t>
            </a:r>
          </a:p>
          <a:p>
            <a:r>
              <a:rPr lang="cs-CZ" dirty="0" smtClean="0"/>
              <a:t>Bakteriální chromozom obsahuje genetické informace, geny pro stavební proteiny, enzymy…</a:t>
            </a:r>
          </a:p>
        </p:txBody>
      </p:sp>
    </p:spTree>
    <p:extLst>
      <p:ext uri="{BB962C8B-B14F-4D97-AF65-F5344CB8AC3E}">
        <p14:creationId xmlns:p14="http://schemas.microsoft.com/office/powerpoint/2010/main" val="39272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Kromě nukleoidu obsahují malé, do kruhu uzavřené molekuly DNA – </a:t>
            </a:r>
            <a:r>
              <a:rPr lang="cs-CZ" b="1" dirty="0" err="1" smtClean="0"/>
              <a:t>plazmid</a:t>
            </a:r>
            <a:r>
              <a:rPr lang="cs-CZ" dirty="0" err="1" smtClean="0"/>
              <a:t>y</a:t>
            </a:r>
            <a:r>
              <a:rPr lang="cs-CZ" dirty="0" smtClean="0"/>
              <a:t>, které mohou zodpovídat za rezistenci bakterií. Tyto </a:t>
            </a:r>
            <a:r>
              <a:rPr lang="cs-CZ" dirty="0" err="1" smtClean="0"/>
              <a:t>plazmidy</a:t>
            </a:r>
            <a:r>
              <a:rPr lang="cs-CZ" dirty="0" smtClean="0"/>
              <a:t> se mohou replikovat nezávisle na DNA, proto mohou být v buňce přítomny ve více kopiích, dokáží přecházet z buňky do buňky</a:t>
            </a:r>
          </a:p>
          <a:p>
            <a:r>
              <a:rPr lang="cs-CZ" dirty="0" smtClean="0"/>
              <a:t>Buněčná stěna tvořena </a:t>
            </a:r>
            <a:r>
              <a:rPr lang="cs-CZ" b="1" dirty="0" err="1" smtClean="0"/>
              <a:t>peptidoglykanem</a:t>
            </a:r>
            <a:endParaRPr lang="cs-CZ" b="1" dirty="0" smtClean="0"/>
          </a:p>
          <a:p>
            <a:r>
              <a:rPr lang="cs-CZ" dirty="0" smtClean="0"/>
              <a:t>Nad buněčnou stěnou může být pouzdro tvořené bílkovinou nebo polysacharidem – </a:t>
            </a:r>
            <a:r>
              <a:rPr lang="cs-CZ" b="1" dirty="0" err="1" smtClean="0"/>
              <a:t>glykokalyx</a:t>
            </a:r>
            <a:r>
              <a:rPr lang="cs-CZ" dirty="0" smtClean="0"/>
              <a:t>, které zajišťuje odolnost bakterie</a:t>
            </a:r>
          </a:p>
          <a:p>
            <a:r>
              <a:rPr lang="cs-CZ" dirty="0" smtClean="0"/>
              <a:t>Některé bakterie mají nepohyblivé </a:t>
            </a:r>
            <a:r>
              <a:rPr lang="cs-CZ" b="1" dirty="0" smtClean="0"/>
              <a:t>fimbrie</a:t>
            </a:r>
            <a:r>
              <a:rPr lang="cs-CZ" dirty="0" smtClean="0"/>
              <a:t>, jiné pohyblivé </a:t>
            </a:r>
            <a:r>
              <a:rPr lang="cs-CZ" b="1" dirty="0"/>
              <a:t>b</a:t>
            </a:r>
            <a:r>
              <a:rPr lang="cs-CZ" b="1" dirty="0" smtClean="0"/>
              <a:t>ičíky</a:t>
            </a:r>
          </a:p>
          <a:p>
            <a:r>
              <a:rPr lang="cs-CZ" dirty="0" err="1" smtClean="0"/>
              <a:t>Fotosyntetizující</a:t>
            </a:r>
            <a:r>
              <a:rPr lang="cs-CZ" dirty="0" smtClean="0"/>
              <a:t> bakterie mají dovnitř </a:t>
            </a:r>
            <a:r>
              <a:rPr lang="cs-CZ" dirty="0" err="1" smtClean="0"/>
              <a:t>vchlípenou</a:t>
            </a:r>
            <a:r>
              <a:rPr lang="cs-CZ" dirty="0" smtClean="0"/>
              <a:t> membránu – vytvářejí váčky s bakteriochlorofylem</a:t>
            </a:r>
          </a:p>
        </p:txBody>
      </p:sp>
    </p:spTree>
    <p:extLst>
      <p:ext uri="{BB962C8B-B14F-4D97-AF65-F5344CB8AC3E}">
        <p14:creationId xmlns:p14="http://schemas.microsoft.com/office/powerpoint/2010/main" val="29472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A -</a:t>
            </a:r>
            <a:r>
              <a:rPr lang="cs-CZ"/>
              <a:t> </a:t>
            </a:r>
            <a:r>
              <a:rPr lang="cs-CZ" smtClean="0"/>
              <a:t>fimbrie, </a:t>
            </a:r>
            <a:r>
              <a:rPr lang="cs-CZ" dirty="0"/>
              <a:t>B - ribozom, C - kapsula, D - buněčná stěna, E - bičík, F - cytoplazma, G - vakuola, H - plazmid, I - nukleoid, J - cytoplazmatická membrána</a:t>
            </a:r>
          </a:p>
        </p:txBody>
      </p:sp>
      <p:pic>
        <p:nvPicPr>
          <p:cNvPr id="1026" name="Picture 2" descr="Soubor:Structure bacterienne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8" b="3728"/>
          <a:stretch>
            <a:fillRect/>
          </a:stretch>
        </p:blipFill>
        <p:spPr bwMode="auto">
          <a:xfrm>
            <a:off x="611188" y="612775"/>
            <a:ext cx="7632700" cy="47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4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 nepříznivých podmínek mohou vytvářet </a:t>
            </a:r>
            <a:r>
              <a:rPr lang="cs-CZ" b="1" dirty="0" smtClean="0"/>
              <a:t>spory</a:t>
            </a:r>
            <a:r>
              <a:rPr lang="cs-CZ" dirty="0" smtClean="0"/>
              <a:t> – ztratí část vody, cytoplazma se zahustí a vytvoří ochrannou vrstvu. V příznivých podmínkách spory přijímají vodu a změní se na životaschopnou buňku.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Bakterie dle tvaru těla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Tvar těla může být rozmanitý, rozlišujeme 4 základní typy – </a:t>
            </a:r>
            <a:r>
              <a:rPr lang="cs-CZ" b="1" dirty="0" smtClean="0"/>
              <a:t>kulaté bakterie (koky</a:t>
            </a:r>
            <a:r>
              <a:rPr lang="cs-CZ" dirty="0" smtClean="0"/>
              <a:t>), </a:t>
            </a:r>
            <a:r>
              <a:rPr lang="cs-CZ" b="1" dirty="0" smtClean="0"/>
              <a:t>tyčinkovité bakterie, zakřivené bakterie a větvící se bakterie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90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Soubor:Bacterial morphology diagram cs (2).sv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" r="583"/>
          <a:stretch>
            <a:fillRect/>
          </a:stretch>
        </p:blipFill>
        <p:spPr bwMode="auto">
          <a:xfrm>
            <a:off x="900113" y="0"/>
            <a:ext cx="7343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Koky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Mají kulatý tvar</a:t>
            </a:r>
          </a:p>
          <a:p>
            <a:pPr marL="0" indent="0">
              <a:buNone/>
            </a:pPr>
            <a:r>
              <a:rPr lang="cs-CZ" dirty="0" smtClean="0"/>
              <a:t>Pokud tvoří dvojice – </a:t>
            </a:r>
            <a:r>
              <a:rPr lang="cs-CZ" b="1" dirty="0" smtClean="0"/>
              <a:t>diplokoky</a:t>
            </a:r>
            <a:r>
              <a:rPr lang="cs-CZ" dirty="0" smtClean="0"/>
              <a:t> (např. </a:t>
            </a:r>
            <a:r>
              <a:rPr lang="cs-CZ" dirty="0" err="1" smtClean="0"/>
              <a:t>Azobakterie</a:t>
            </a:r>
            <a:r>
              <a:rPr lang="cs-CZ" dirty="0" smtClean="0"/>
              <a:t>), řetízky – </a:t>
            </a:r>
            <a:r>
              <a:rPr lang="cs-CZ" b="1" dirty="0" smtClean="0"/>
              <a:t>streptokoky</a:t>
            </a:r>
            <a:r>
              <a:rPr lang="cs-CZ" dirty="0" smtClean="0"/>
              <a:t> (například původci zápalu plic, spály), hroznovitě uspořádané koky se nazývají </a:t>
            </a:r>
            <a:r>
              <a:rPr lang="cs-CZ" b="1" dirty="0" smtClean="0"/>
              <a:t>stafylokoky </a:t>
            </a:r>
            <a:r>
              <a:rPr lang="cs-CZ" dirty="0" smtClean="0"/>
              <a:t>(například zlatý stafylokok, který může způsobit smrt)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073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Soubor:Arrangement of cocci bacteria cs2.sv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" r="2626"/>
          <a:stretch>
            <a:fillRect/>
          </a:stretch>
        </p:blipFill>
        <p:spPr bwMode="auto">
          <a:xfrm>
            <a:off x="755650" y="620713"/>
            <a:ext cx="7632700" cy="562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6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796</Words>
  <Application>Microsoft Office PowerPoint</Application>
  <PresentationFormat>Předvádění na obrazovce (4:3)</PresentationFormat>
  <Paragraphs>114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Bakterie</vt:lpstr>
      <vt:lpstr>Prezentace aplikace PowerPoint</vt:lpstr>
      <vt:lpstr>Charakteristika</vt:lpstr>
      <vt:lpstr>Prezentace aplikace PowerPoint</vt:lpstr>
      <vt:lpstr>Prezentace aplikace PowerPoint</vt:lpstr>
      <vt:lpstr>Prezentace aplikace PowerPoint</vt:lpstr>
      <vt:lpstr>Prezentace aplikace PowerPoint</vt:lpstr>
      <vt:lpstr>Koky</vt:lpstr>
      <vt:lpstr>Prezentace aplikace PowerPoint</vt:lpstr>
      <vt:lpstr>Tyčinky</vt:lpstr>
      <vt:lpstr>Zakřivené bakterie</vt:lpstr>
      <vt:lpstr>Větvící se bakterie</vt:lpstr>
      <vt:lpstr>Výživa – dle vztahu k uhlíku</vt:lpstr>
      <vt:lpstr>Bakterie dle nároku na kyslík</vt:lpstr>
      <vt:lpstr>Prezentace aplikace PowerPoint</vt:lpstr>
      <vt:lpstr>Rozmnožování</vt:lpstr>
      <vt:lpstr>+ Význam bakterií</vt:lpstr>
      <vt:lpstr>+ Význam bakterií</vt:lpstr>
      <vt:lpstr>- Význam bakterií</vt:lpstr>
      <vt:lpstr>Prezentace aplikace PowerPoint</vt:lpstr>
      <vt:lpstr>Více o bakteriích na </vt:lpstr>
      <vt:lpstr>Použitá literatura:</vt:lpstr>
      <vt:lpstr>Zdroje obrázků: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Bakterie</dc:title>
  <dc:creator>Notebook</dc:creator>
  <cp:lastModifiedBy>Notebook</cp:lastModifiedBy>
  <cp:revision>16</cp:revision>
  <dcterms:created xsi:type="dcterms:W3CDTF">2013-10-14T18:52:38Z</dcterms:created>
  <dcterms:modified xsi:type="dcterms:W3CDTF">2013-12-11T13:01:54Z</dcterms:modified>
</cp:coreProperties>
</file>