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8" r:id="rId2"/>
    <p:sldId id="257" r:id="rId3"/>
    <p:sldId id="258" r:id="rId4"/>
    <p:sldId id="259" r:id="rId5"/>
    <p:sldId id="273" r:id="rId6"/>
    <p:sldId id="274" r:id="rId7"/>
    <p:sldId id="279" r:id="rId8"/>
    <p:sldId id="275" r:id="rId9"/>
    <p:sldId id="261" r:id="rId10"/>
    <p:sldId id="262" r:id="rId11"/>
    <p:sldId id="272" r:id="rId12"/>
    <p:sldId id="264" r:id="rId13"/>
    <p:sldId id="282" r:id="rId14"/>
    <p:sldId id="291" r:id="rId15"/>
    <p:sldId id="292" r:id="rId16"/>
    <p:sldId id="276" r:id="rId17"/>
    <p:sldId id="278" r:id="rId18"/>
    <p:sldId id="283" r:id="rId19"/>
    <p:sldId id="293" r:id="rId20"/>
    <p:sldId id="277" r:id="rId21"/>
    <p:sldId id="286" r:id="rId22"/>
    <p:sldId id="280" r:id="rId23"/>
    <p:sldId id="281" r:id="rId24"/>
    <p:sldId id="284" r:id="rId25"/>
    <p:sldId id="285" r:id="rId26"/>
    <p:sldId id="287" r:id="rId27"/>
    <p:sldId id="290" r:id="rId28"/>
    <p:sldId id="289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C1CD9A1-BA88-4F39-8026-E7F61F24F567}">
          <p14:sldIdLst>
            <p14:sldId id="288"/>
            <p14:sldId id="257"/>
            <p14:sldId id="258"/>
            <p14:sldId id="259"/>
            <p14:sldId id="273"/>
            <p14:sldId id="274"/>
            <p14:sldId id="279"/>
            <p14:sldId id="275"/>
            <p14:sldId id="261"/>
            <p14:sldId id="262"/>
            <p14:sldId id="272"/>
            <p14:sldId id="264"/>
            <p14:sldId id="282"/>
          </p14:sldIdLst>
        </p14:section>
        <p14:section name="Oddíl bez názvu" id="{36885D13-AA63-4562-B70D-AE8083254032}">
          <p14:sldIdLst>
            <p14:sldId id="291"/>
            <p14:sldId id="292"/>
            <p14:sldId id="276"/>
            <p14:sldId id="278"/>
            <p14:sldId id="283"/>
            <p14:sldId id="293"/>
            <p14:sldId id="277"/>
            <p14:sldId id="286"/>
            <p14:sldId id="280"/>
            <p14:sldId id="281"/>
            <p14:sldId id="284"/>
            <p14:sldId id="285"/>
            <p14:sldId id="287"/>
            <p14:sldId id="290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071AB-C7F7-4A39-B45D-04EDFCA44BC4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9B941-FB1A-49D4-8CC3-9B0232BE89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738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http://cs.wikipedia.org/wiki/Soubor:XY-Chromosomen.jpg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9B941-FB1A-49D4-8CC3-9B0232BE89B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373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http://cs.wikipedia.org/wiki/Soubor:Queen_Victoria,_Prince_Albert,_and_children_by_Franz_Xaver_Winterhalter.jpg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9B941-FB1A-49D4-8CC3-9B0232BE89B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646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http://cs.wikipedia.org/wiki/Soubor:Ishihara_11.PNG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9B941-FB1A-49D4-8CC3-9B0232BE89B9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663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http://cs.wikipedia.org/wiki/Caster_Semenyaov%C3%A1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9B941-FB1A-49D4-8CC3-9B0232BE89B9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238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http://cs.wikipedia.org/wiki/Soubor:20090819_Caster_Semenya_cropped.jpg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9B941-FB1A-49D4-8CC3-9B0232BE89B9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42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84E1-8D47-407B-9091-A2905B509858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F0A1-91DB-4FFB-9628-9CB7BBBB45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42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84E1-8D47-407B-9091-A2905B509858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F0A1-91DB-4FFB-9628-9CB7BBBB45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7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84E1-8D47-407B-9091-A2905B509858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F0A1-91DB-4FFB-9628-9CB7BBBB45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457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CCE6D8E-B108-41A6-A3F3-CA20BAF3A6B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95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84E1-8D47-407B-9091-A2905B509858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F0A1-91DB-4FFB-9628-9CB7BBBB45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31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84E1-8D47-407B-9091-A2905B509858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F0A1-91DB-4FFB-9628-9CB7BBBB45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370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84E1-8D47-407B-9091-A2905B509858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F0A1-91DB-4FFB-9628-9CB7BBBB45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7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84E1-8D47-407B-9091-A2905B509858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F0A1-91DB-4FFB-9628-9CB7BBBB45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80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84E1-8D47-407B-9091-A2905B509858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F0A1-91DB-4FFB-9628-9CB7BBBB45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09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84E1-8D47-407B-9091-A2905B509858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F0A1-91DB-4FFB-9628-9CB7BBBB45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69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84E1-8D47-407B-9091-A2905B509858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F0A1-91DB-4FFB-9628-9CB7BBBB45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0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84E1-8D47-407B-9091-A2905B509858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F0A1-91DB-4FFB-9628-9CB7BBBB45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81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484E1-8D47-407B-9091-A2905B509858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1F0A1-91DB-4FFB-9628-9CB7BBBB45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73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95946610-diagnoza/svalovy-system-a-kuze/193-svalova-dystrofie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ew60Sjo26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Dědičnost vázaná na </a:t>
            </a:r>
            <a:r>
              <a:rPr lang="cs-CZ" dirty="0" smtClean="0"/>
              <a:t>pohlaví, </a:t>
            </a:r>
            <a:br>
              <a:rPr lang="cs-CZ" dirty="0" smtClean="0"/>
            </a:br>
            <a:r>
              <a:rPr lang="cs-CZ" dirty="0" smtClean="0"/>
              <a:t>pohlavím ovlivněná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152128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Digitální učební materiál byl vytvořen v rámci projektu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Inovace a zkvalitnění výuky na Slovanském gymnáziu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CZ.1.07/1.5.00/34.1088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958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Choroby vázané na </a:t>
            </a:r>
            <a:r>
              <a:rPr lang="cs-CZ" dirty="0" err="1" smtClean="0"/>
              <a:t>gonozomy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1.) </a:t>
            </a:r>
            <a:r>
              <a:rPr lang="cs-CZ" dirty="0"/>
              <a:t>H</a:t>
            </a:r>
            <a:r>
              <a:rPr lang="cs-CZ" dirty="0" smtClean="0"/>
              <a:t>emofilie: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chorobná krvácivost, porucha srážlivosti krve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způsobena genem na chromozomu X, platí dědičnost křížem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matka v daném pohlavně vázaném genu homozygotně recesivní a otec má </a:t>
            </a:r>
            <a:r>
              <a:rPr lang="cs-CZ" dirty="0" smtClean="0"/>
              <a:t>příslušnou dominantní </a:t>
            </a:r>
            <a:r>
              <a:rPr lang="cs-CZ" dirty="0"/>
              <a:t>alelu, pak dcery vykazují dominantní znak po otci a synové recesivní znak po </a:t>
            </a:r>
            <a:r>
              <a:rPr lang="cs-CZ" dirty="0" smtClean="0"/>
              <a:t>matce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8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Nejznámější dědičná linie vznikla díky britské královně </a:t>
            </a:r>
            <a:r>
              <a:rPr lang="cs-CZ" b="1" dirty="0"/>
              <a:t>Viktorii</a:t>
            </a:r>
            <a:r>
              <a:rPr lang="cs-CZ" dirty="0"/>
              <a:t>. </a:t>
            </a:r>
            <a:r>
              <a:rPr lang="cs-CZ" dirty="0" smtClean="0"/>
              <a:t>Ta předala gen pro hemofilii svým dcerám cer </a:t>
            </a:r>
            <a:r>
              <a:rPr lang="cs-CZ" dirty="0"/>
              <a:t>Alice a Beatrice, které rozšířily onemocnění do královských rodin Německa, Španělska a </a:t>
            </a:r>
            <a:r>
              <a:rPr lang="cs-CZ" dirty="0" smtClean="0"/>
              <a:t>Ruska. Vnučka královny Viktorie, Alexandra Fjodorovna, byla přenašečkou hemofilie, její syn Alexej byl těžkým hemofilikem, kterého měl vyléčit proslulý mnich </a:t>
            </a:r>
            <a:r>
              <a:rPr lang="cs-CZ" dirty="0" err="1" smtClean="0"/>
              <a:t>Rasputin</a:t>
            </a:r>
            <a:endParaRPr lang="cs-CZ" dirty="0"/>
          </a:p>
          <a:p>
            <a:r>
              <a:rPr lang="cs-CZ" dirty="0" smtClean="0"/>
              <a:t>V anglickém exilu</a:t>
            </a:r>
            <a:r>
              <a:rPr lang="cs-CZ" dirty="0"/>
              <a:t> zemřeli </a:t>
            </a:r>
            <a:r>
              <a:rPr lang="cs-CZ" dirty="0" smtClean="0"/>
              <a:t>také </a:t>
            </a:r>
            <a:r>
              <a:rPr lang="cs-CZ" dirty="0"/>
              <a:t>synové královny </a:t>
            </a:r>
            <a:r>
              <a:rPr lang="cs-CZ" dirty="0" smtClean="0"/>
              <a:t>Viktorie Evženie, </a:t>
            </a:r>
            <a:r>
              <a:rPr lang="cs-CZ" dirty="0"/>
              <a:t>vnučky královny </a:t>
            </a:r>
            <a:r>
              <a:rPr lang="cs-CZ" dirty="0" smtClean="0"/>
              <a:t>Viktorie- </a:t>
            </a:r>
            <a:r>
              <a:rPr lang="cs-CZ" dirty="0"/>
              <a:t>dva španělští princové. Oba po banálních zraněních - jeden lehce havaroval autem do telefonní budky, druhý si přivodil také v autě lehkým nárazem na volant, krvácení do hrudní </a:t>
            </a:r>
            <a:r>
              <a:rPr lang="cs-CZ" dirty="0" smtClean="0"/>
              <a:t>dutiny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83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Královna Viktorie s rodinou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ttp://upload.wikimedia.org/wikipedia/commons/thumb/a/ae/Queen_Victoria,_Prince_Albert,_and_children_by_Franz_Xaver_Winterhalter.jpg/400px-Queen_Victoria,_Prince_Albert,_and_children_by_Franz_Xaver_Winterhalter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7" b="207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45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1.) Gen</a:t>
            </a:r>
            <a:r>
              <a:rPr lang="cs-CZ" dirty="0"/>
              <a:t>, který v recesivní formě podmiňuje </a:t>
            </a:r>
            <a:r>
              <a:rPr lang="cs-CZ" dirty="0" smtClean="0"/>
              <a:t>hemofilii, </a:t>
            </a:r>
            <a:r>
              <a:rPr lang="cs-CZ" dirty="0"/>
              <a:t>se nachází </a:t>
            </a:r>
            <a:r>
              <a:rPr lang="cs-CZ" dirty="0" smtClean="0"/>
              <a:t>na </a:t>
            </a:r>
            <a:r>
              <a:rPr lang="cs-CZ" dirty="0" err="1"/>
              <a:t>gonozomu</a:t>
            </a:r>
            <a:r>
              <a:rPr lang="cs-CZ" dirty="0"/>
              <a:t> X. Otec dívky je </a:t>
            </a:r>
            <a:r>
              <a:rPr lang="cs-CZ" dirty="0" smtClean="0"/>
              <a:t>postižen hemofilií, </a:t>
            </a:r>
            <a:r>
              <a:rPr lang="cs-CZ" dirty="0"/>
              <a:t>její matka je </a:t>
            </a:r>
            <a:r>
              <a:rPr lang="cs-CZ" dirty="0" smtClean="0"/>
              <a:t>zdráva a </a:t>
            </a:r>
            <a:r>
              <a:rPr lang="cs-CZ" dirty="0"/>
              <a:t>pochází z rodiny, kde se tato choroba nikdy </a:t>
            </a:r>
            <a:r>
              <a:rPr lang="cs-CZ" dirty="0" smtClean="0"/>
              <a:t>nevyskytla</a:t>
            </a:r>
            <a:r>
              <a:rPr lang="cs-CZ" dirty="0"/>
              <a:t>. Jak mohou být postiženy touto chorobou děti této dívky, jestliže se provdá </a:t>
            </a:r>
            <a:r>
              <a:rPr lang="cs-CZ" dirty="0" smtClean="0"/>
              <a:t>za </a:t>
            </a:r>
            <a:r>
              <a:rPr lang="cs-CZ" dirty="0"/>
              <a:t>zdravého muže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/>
              <a:t>2.) Žena – přenašečka hemofilie očekává dítě se zdravým mužem. S jakou pravděpodobností bude </a:t>
            </a:r>
          </a:p>
          <a:p>
            <a:pPr marL="0" indent="0">
              <a:buNone/>
            </a:pPr>
            <a:r>
              <a:rPr lang="cs-CZ" dirty="0"/>
              <a:t>mít zdravého syna? </a:t>
            </a:r>
          </a:p>
        </p:txBody>
      </p:sp>
    </p:spTree>
    <p:extLst>
      <p:ext uri="{BB962C8B-B14F-4D97-AF65-F5344CB8AC3E}">
        <p14:creationId xmlns:p14="http://schemas.microsoft.com/office/powerpoint/2010/main" val="117150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Řešení 1</a:t>
            </a:r>
            <a:br>
              <a:rPr lang="cs-CZ" dirty="0" smtClean="0"/>
            </a:br>
            <a:r>
              <a:rPr lang="cs-CZ" sz="3600" dirty="0" smtClean="0"/>
              <a:t>chlapci zdraví, dívky přenašečky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346048"/>
              </p:ext>
            </p:extLst>
          </p:nvPr>
        </p:nvGraphicFramePr>
        <p:xfrm>
          <a:off x="457200" y="1600200"/>
          <a:ext cx="8229600" cy="246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7761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X</a:t>
                      </a:r>
                      <a:r>
                        <a:rPr lang="cs-CZ" sz="3600" baseline="30000" dirty="0" smtClean="0"/>
                        <a:t>H</a:t>
                      </a:r>
                      <a:endParaRPr lang="cs-CZ" sz="3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dirty="0" smtClean="0"/>
                        <a:t>X</a:t>
                      </a:r>
                      <a:r>
                        <a:rPr lang="cs-CZ" sz="3600" baseline="30000" dirty="0" smtClean="0"/>
                        <a:t>H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777619"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err="1" smtClean="0"/>
                        <a:t>X</a:t>
                      </a:r>
                      <a:r>
                        <a:rPr lang="cs-CZ" sz="3600" baseline="30000" dirty="0" err="1" smtClean="0"/>
                        <a:t>h</a:t>
                      </a:r>
                      <a:endParaRPr lang="cs-CZ" sz="3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dirty="0" err="1" smtClean="0"/>
                        <a:t>X</a:t>
                      </a:r>
                      <a:r>
                        <a:rPr lang="cs-CZ" sz="3600" baseline="30000" dirty="0" err="1" smtClean="0"/>
                        <a:t>H</a:t>
                      </a:r>
                      <a:r>
                        <a:rPr lang="cs-CZ" sz="3600" dirty="0" err="1" smtClean="0"/>
                        <a:t>X</a:t>
                      </a:r>
                      <a:r>
                        <a:rPr lang="cs-CZ" sz="3600" baseline="30000" dirty="0" err="1" smtClean="0"/>
                        <a:t>h</a:t>
                      </a:r>
                      <a:endParaRPr lang="cs-CZ" sz="36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dirty="0" err="1" smtClean="0"/>
                        <a:t>X</a:t>
                      </a:r>
                      <a:r>
                        <a:rPr lang="cs-CZ" sz="3600" baseline="30000" dirty="0" err="1" smtClean="0"/>
                        <a:t>H</a:t>
                      </a:r>
                      <a:r>
                        <a:rPr lang="cs-CZ" sz="3600" dirty="0" err="1" smtClean="0"/>
                        <a:t>X</a:t>
                      </a:r>
                      <a:r>
                        <a:rPr lang="cs-CZ" sz="3600" baseline="30000" dirty="0" err="1" smtClean="0"/>
                        <a:t>h</a:t>
                      </a:r>
                      <a:endParaRPr lang="cs-CZ" sz="3600" baseline="30000" dirty="0" smtClean="0"/>
                    </a:p>
                  </a:txBody>
                  <a:tcPr/>
                </a:tc>
              </a:tr>
              <a:tr h="777619"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Y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dirty="0" smtClean="0"/>
                        <a:t>X</a:t>
                      </a:r>
                      <a:r>
                        <a:rPr lang="cs-CZ" sz="3600" baseline="30000" dirty="0" smtClean="0"/>
                        <a:t>H</a:t>
                      </a:r>
                      <a:r>
                        <a:rPr lang="cs-CZ" sz="3600" dirty="0" smtClean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dirty="0" smtClean="0"/>
                        <a:t>X</a:t>
                      </a:r>
                      <a:r>
                        <a:rPr lang="cs-CZ" sz="3600" baseline="30000" dirty="0" smtClean="0"/>
                        <a:t>H</a:t>
                      </a:r>
                      <a:r>
                        <a:rPr lang="cs-CZ" sz="3600" dirty="0" smtClean="0"/>
                        <a:t>Y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690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Řešení 2 </a:t>
            </a:r>
            <a:br>
              <a:rPr lang="cs-CZ" dirty="0" smtClean="0"/>
            </a:br>
            <a:r>
              <a:rPr lang="cs-CZ" sz="3600" dirty="0" smtClean="0"/>
              <a:t>50 % pravděpodobnost, že syn bude nemocný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634372"/>
              </p:ext>
            </p:extLst>
          </p:nvPr>
        </p:nvGraphicFramePr>
        <p:xfrm>
          <a:off x="457200" y="1600200"/>
          <a:ext cx="8229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dirty="0" smtClean="0"/>
                        <a:t>X</a:t>
                      </a:r>
                      <a:r>
                        <a:rPr lang="cs-CZ" sz="3600" baseline="30000" dirty="0" smtClean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dirty="0" err="1" smtClean="0"/>
                        <a:t>X</a:t>
                      </a:r>
                      <a:r>
                        <a:rPr lang="cs-CZ" sz="3600" baseline="30000" dirty="0" err="1" smtClean="0"/>
                        <a:t>h</a:t>
                      </a:r>
                      <a:endParaRPr lang="cs-CZ" sz="3600" baseline="30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dirty="0" smtClean="0"/>
                        <a:t>X</a:t>
                      </a:r>
                      <a:r>
                        <a:rPr lang="cs-CZ" sz="3600" baseline="30000" dirty="0" smtClean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dirty="0" smtClean="0"/>
                        <a:t>X</a:t>
                      </a:r>
                      <a:r>
                        <a:rPr lang="cs-CZ" sz="3600" baseline="30000" dirty="0" smtClean="0"/>
                        <a:t>H</a:t>
                      </a:r>
                      <a:r>
                        <a:rPr lang="cs-CZ" sz="3600" dirty="0" smtClean="0"/>
                        <a:t>X</a:t>
                      </a:r>
                      <a:r>
                        <a:rPr lang="cs-CZ" sz="3600" baseline="30000" dirty="0" smtClean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dirty="0" err="1" smtClean="0"/>
                        <a:t>X</a:t>
                      </a:r>
                      <a:r>
                        <a:rPr lang="cs-CZ" sz="3600" baseline="30000" dirty="0" err="1" smtClean="0"/>
                        <a:t>H</a:t>
                      </a:r>
                      <a:r>
                        <a:rPr lang="cs-CZ" sz="3600" dirty="0" err="1" smtClean="0"/>
                        <a:t>X</a:t>
                      </a:r>
                      <a:r>
                        <a:rPr lang="cs-CZ" sz="3600" baseline="30000" dirty="0" err="1" smtClean="0"/>
                        <a:t>h</a:t>
                      </a:r>
                      <a:endParaRPr lang="cs-CZ" sz="3600" baseline="30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Y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dirty="0" smtClean="0"/>
                        <a:t>X</a:t>
                      </a:r>
                      <a:r>
                        <a:rPr lang="cs-CZ" sz="3600" baseline="30000" dirty="0" smtClean="0"/>
                        <a:t>H</a:t>
                      </a:r>
                      <a:r>
                        <a:rPr lang="cs-CZ" sz="3600" dirty="0" smtClean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dirty="0" err="1" smtClean="0"/>
                        <a:t>X</a:t>
                      </a:r>
                      <a:r>
                        <a:rPr lang="cs-CZ" sz="3600" baseline="30000" dirty="0" err="1" smtClean="0"/>
                        <a:t>h</a:t>
                      </a:r>
                      <a:r>
                        <a:rPr lang="cs-CZ" sz="3600" dirty="0" err="1" smtClean="0"/>
                        <a:t>Y</a:t>
                      </a:r>
                      <a:endParaRPr lang="cs-CZ" sz="3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948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Daltonizmus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barvoslepost, kdy se nerozlišuje červená a zelená barva</a:t>
            </a:r>
          </a:p>
          <a:p>
            <a:r>
              <a:rPr lang="cs-CZ" dirty="0" smtClean="0"/>
              <a:t>ženy </a:t>
            </a:r>
            <a:r>
              <a:rPr lang="cs-CZ" dirty="0"/>
              <a:t>mohou daltonismem trpět také, jinak platí vše, jako u </a:t>
            </a:r>
            <a:r>
              <a:rPr lang="cs-CZ" dirty="0" smtClean="0"/>
              <a:t>hemofilie</a:t>
            </a:r>
            <a:endParaRPr lang="cs-CZ" dirty="0"/>
          </a:p>
          <a:p>
            <a:r>
              <a:rPr lang="cs-CZ" dirty="0"/>
              <a:t>c</a:t>
            </a:r>
            <a:r>
              <a:rPr lang="cs-CZ" dirty="0" smtClean="0"/>
              <a:t>horoba pojmenována na počest barvoslepého anglického vědce Daltona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34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barvosleposti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Soubor:Ishihara 11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2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Neschopnost rozlišovat červenou a zelenou barvu je recesivně pohlavně vázaný znak. Jaké </a:t>
            </a:r>
          </a:p>
          <a:p>
            <a:pPr marL="0" indent="0">
              <a:buNone/>
            </a:pPr>
            <a:r>
              <a:rPr lang="cs-CZ" dirty="0"/>
              <a:t>fenotypy se mohou vyskytovat u dětí ženy neschopné rozlišovat barvy s mužem barvy </a:t>
            </a:r>
          </a:p>
          <a:p>
            <a:pPr marL="0" indent="0">
              <a:buNone/>
            </a:pPr>
            <a:r>
              <a:rPr lang="cs-CZ" dirty="0"/>
              <a:t>rozlišujícím?</a:t>
            </a:r>
          </a:p>
        </p:txBody>
      </p:sp>
    </p:spTree>
    <p:extLst>
      <p:ext uri="{BB962C8B-B14F-4D97-AF65-F5344CB8AC3E}">
        <p14:creationId xmlns:p14="http://schemas.microsoft.com/office/powerpoint/2010/main" val="370843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Řešení 3</a:t>
            </a:r>
            <a:br>
              <a:rPr lang="cs-CZ" dirty="0" smtClean="0"/>
            </a:br>
            <a:r>
              <a:rPr lang="cs-CZ" sz="3600" dirty="0" smtClean="0"/>
              <a:t>Dívky budou přenašečky, chlapci barvoslepí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007770"/>
              </p:ext>
            </p:extLst>
          </p:nvPr>
        </p:nvGraphicFramePr>
        <p:xfrm>
          <a:off x="457200" y="1600200"/>
          <a:ext cx="8229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err="1" smtClean="0"/>
                        <a:t>X</a:t>
                      </a:r>
                      <a:r>
                        <a:rPr lang="cs-CZ" sz="3600" baseline="30000" dirty="0" err="1" smtClean="0"/>
                        <a:t>d</a:t>
                      </a:r>
                      <a:endParaRPr lang="cs-CZ" sz="3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err="1" smtClean="0"/>
                        <a:t>X</a:t>
                      </a:r>
                      <a:r>
                        <a:rPr lang="cs-CZ" sz="3600" baseline="30000" dirty="0" err="1" smtClean="0"/>
                        <a:t>d</a:t>
                      </a:r>
                      <a:endParaRPr lang="cs-CZ" sz="36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X</a:t>
                      </a:r>
                      <a:r>
                        <a:rPr lang="cs-CZ" sz="3600" baseline="30000" dirty="0" smtClean="0"/>
                        <a:t>D</a:t>
                      </a:r>
                      <a:endParaRPr lang="cs-CZ" sz="3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dirty="0" err="1" smtClean="0"/>
                        <a:t>X</a:t>
                      </a:r>
                      <a:r>
                        <a:rPr lang="cs-CZ" sz="3600" baseline="30000" dirty="0" err="1" smtClean="0"/>
                        <a:t>D</a:t>
                      </a:r>
                      <a:r>
                        <a:rPr lang="cs-CZ" sz="3600" dirty="0" err="1" smtClean="0"/>
                        <a:t>X</a:t>
                      </a:r>
                      <a:r>
                        <a:rPr lang="cs-CZ" sz="3600" baseline="30000" dirty="0" err="1" smtClean="0"/>
                        <a:t>d</a:t>
                      </a:r>
                      <a:endParaRPr lang="cs-CZ" sz="36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dirty="0" err="1" smtClean="0"/>
                        <a:t>X</a:t>
                      </a:r>
                      <a:r>
                        <a:rPr lang="cs-CZ" sz="3600" baseline="30000" dirty="0" err="1" smtClean="0"/>
                        <a:t>D</a:t>
                      </a:r>
                      <a:r>
                        <a:rPr lang="cs-CZ" sz="3600" dirty="0" err="1" smtClean="0"/>
                        <a:t>X</a:t>
                      </a:r>
                      <a:r>
                        <a:rPr lang="cs-CZ" sz="3600" baseline="30000" dirty="0" err="1" smtClean="0"/>
                        <a:t>d</a:t>
                      </a:r>
                      <a:endParaRPr lang="cs-CZ" sz="3600" baseline="30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Y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dirty="0" err="1" smtClean="0"/>
                        <a:t>X</a:t>
                      </a:r>
                      <a:r>
                        <a:rPr lang="cs-CZ" sz="3600" baseline="30000" dirty="0" err="1" smtClean="0"/>
                        <a:t>d</a:t>
                      </a:r>
                      <a:r>
                        <a:rPr lang="cs-CZ" sz="3600" dirty="0" err="1" smtClean="0"/>
                        <a:t>Y</a:t>
                      </a:r>
                      <a:endParaRPr lang="cs-CZ" sz="3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dirty="0" err="1" smtClean="0"/>
                        <a:t>X</a:t>
                      </a:r>
                      <a:r>
                        <a:rPr lang="cs-CZ" sz="3600" baseline="30000" dirty="0" err="1" smtClean="0"/>
                        <a:t>d</a:t>
                      </a:r>
                      <a:r>
                        <a:rPr lang="cs-CZ" sz="3600" dirty="0" err="1" smtClean="0"/>
                        <a:t>Y</a:t>
                      </a:r>
                      <a:endParaRPr lang="cs-CZ" sz="3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50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Rozlišujeme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1. </a:t>
            </a:r>
            <a:r>
              <a:rPr lang="cs-CZ" b="1" dirty="0" err="1" smtClean="0"/>
              <a:t>Gonochoristé</a:t>
            </a:r>
            <a:r>
              <a:rPr lang="cs-CZ" b="1" dirty="0" smtClean="0"/>
              <a:t> </a:t>
            </a:r>
            <a:r>
              <a:rPr lang="cs-CZ" dirty="0" smtClean="0"/>
              <a:t>– jedinci odděleného pohlaví</a:t>
            </a:r>
          </a:p>
          <a:p>
            <a:pPr marL="0" indent="0">
              <a:buNone/>
            </a:pPr>
            <a:r>
              <a:rPr lang="cs-CZ" b="1" dirty="0" smtClean="0"/>
              <a:t>2. Hermafrodité</a:t>
            </a:r>
            <a:r>
              <a:rPr lang="cs-CZ" dirty="0" smtClean="0"/>
              <a:t> – obojetníci, někteří obojetníci nejsou schopni oplodnit sami sebe, některé pohlavní buňky jim dozrávají dříve, podle toho</a:t>
            </a:r>
          </a:p>
          <a:p>
            <a:pPr marL="0" indent="0">
              <a:buNone/>
            </a:pPr>
            <a:r>
              <a:rPr lang="cs-CZ" dirty="0" smtClean="0"/>
              <a:t>A.) </a:t>
            </a:r>
            <a:r>
              <a:rPr lang="cs-CZ" i="1" dirty="0" smtClean="0"/>
              <a:t>Hermafrodité proterandričtí </a:t>
            </a:r>
            <a:r>
              <a:rPr lang="cs-CZ" dirty="0" smtClean="0"/>
              <a:t>– nejprve dozrávají samčí pohlavní buňky</a:t>
            </a:r>
          </a:p>
          <a:p>
            <a:pPr marL="0" indent="0">
              <a:buNone/>
            </a:pPr>
            <a:r>
              <a:rPr lang="cs-CZ" dirty="0" smtClean="0"/>
              <a:t>B.) </a:t>
            </a:r>
            <a:r>
              <a:rPr lang="cs-CZ" i="1" dirty="0" smtClean="0"/>
              <a:t>Hermafrodité proterogyničtí</a:t>
            </a:r>
            <a:r>
              <a:rPr lang="cs-CZ" dirty="0" smtClean="0"/>
              <a:t> – nejprve dozrávají samičí pohlavní buňky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9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D</a:t>
            </a:r>
            <a:r>
              <a:rPr lang="cs-CZ" b="1" u="sng" dirty="0" smtClean="0"/>
              <a:t>ysplasie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nejsou </a:t>
            </a:r>
            <a:r>
              <a:rPr lang="cs-CZ" dirty="0"/>
              <a:t>vyvinuté potní </a:t>
            </a:r>
            <a:r>
              <a:rPr lang="cs-CZ" dirty="0" smtClean="0"/>
              <a:t>žlázy, dochází k přehřívání </a:t>
            </a:r>
            <a:r>
              <a:rPr lang="cs-CZ" dirty="0"/>
              <a:t>těla, hromadění </a:t>
            </a:r>
            <a:r>
              <a:rPr lang="cs-CZ" dirty="0" smtClean="0"/>
              <a:t>škodlivin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u="sng" dirty="0" smtClean="0"/>
              <a:t>Svalová dystrofie </a:t>
            </a:r>
            <a:r>
              <a:rPr lang="cs-CZ" dirty="0" smtClean="0"/>
              <a:t>– postupné ochabování svalstva, několik typů, také pohlavně vázaná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ceskatelevize.cz</a:t>
            </a:r>
            <a:r>
              <a:rPr lang="cs-CZ" dirty="0">
                <a:hlinkClick r:id="rId2"/>
              </a:rPr>
              <a:t>/porady/1095946610-</a:t>
            </a:r>
            <a:r>
              <a:rPr lang="cs-CZ" dirty="0" err="1">
                <a:hlinkClick r:id="rId2"/>
              </a:rPr>
              <a:t>diagnoza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svalovy</a:t>
            </a:r>
            <a:r>
              <a:rPr lang="cs-CZ" dirty="0">
                <a:hlinkClick r:id="rId2"/>
              </a:rPr>
              <a:t>-</a:t>
            </a:r>
            <a:r>
              <a:rPr lang="cs-CZ" dirty="0" err="1">
                <a:hlinkClick r:id="rId2"/>
              </a:rPr>
              <a:t>system</a:t>
            </a:r>
            <a:r>
              <a:rPr lang="cs-CZ" dirty="0">
                <a:hlinkClick r:id="rId2"/>
              </a:rPr>
              <a:t>-a-</a:t>
            </a:r>
            <a:r>
              <a:rPr lang="cs-CZ" dirty="0" err="1">
                <a:hlinkClick r:id="rId2"/>
              </a:rPr>
              <a:t>kuze</a:t>
            </a:r>
            <a:r>
              <a:rPr lang="cs-CZ" dirty="0">
                <a:hlinkClick r:id="rId2"/>
              </a:rPr>
              <a:t>/193-</a:t>
            </a:r>
            <a:r>
              <a:rPr lang="cs-CZ" dirty="0" err="1">
                <a:hlinkClick r:id="rId2"/>
              </a:rPr>
              <a:t>svalova</a:t>
            </a:r>
            <a:r>
              <a:rPr lang="cs-CZ" dirty="0">
                <a:hlinkClick r:id="rId2"/>
              </a:rPr>
              <a:t>-dystrofie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535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Znaky </a:t>
            </a:r>
            <a:r>
              <a:rPr lang="cs-CZ" b="1" u="sng" dirty="0" smtClean="0"/>
              <a:t>pohlavím </a:t>
            </a:r>
            <a:r>
              <a:rPr lang="cs-CZ" b="1" u="sng" dirty="0"/>
              <a:t>ovládané nebo </a:t>
            </a:r>
            <a:r>
              <a:rPr lang="cs-CZ" b="1" u="sng" dirty="0" smtClean="0"/>
              <a:t>ovlivněné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znaky, jejichž geny jsou umístěny na </a:t>
            </a:r>
            <a:r>
              <a:rPr lang="cs-CZ" dirty="0" smtClean="0"/>
              <a:t>autozomech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jejich projev se může uskutečnit pouze v přítomnosti pohlavních hormonů</a:t>
            </a:r>
          </a:p>
          <a:p>
            <a:pPr marL="0" indent="0">
              <a:buFontTx/>
              <a:buChar char="-"/>
            </a:pPr>
            <a:r>
              <a:rPr lang="cs-CZ" dirty="0" smtClean="0"/>
              <a:t>vlivem </a:t>
            </a:r>
            <a:r>
              <a:rPr lang="cs-CZ" dirty="0"/>
              <a:t>pohlavních hormonů se projev u samců a samic liší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 </a:t>
            </a:r>
            <a:r>
              <a:rPr lang="cs-CZ" dirty="0"/>
              <a:t>sekundárná pohlavní znaky)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u="sng" dirty="0" smtClean="0"/>
              <a:t>Znaky pohlavím </a:t>
            </a:r>
            <a:r>
              <a:rPr lang="cs-CZ" b="1" u="sng" dirty="0"/>
              <a:t>ovládané –</a:t>
            </a:r>
            <a:r>
              <a:rPr lang="cs-CZ" dirty="0"/>
              <a:t> mají u jednoho pohlaví alternativní projev a u druhého mají jen jednu formu</a:t>
            </a:r>
            <a:r>
              <a:rPr lang="cs-CZ" b="1" u="sng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b="1" u="sng" dirty="0"/>
              <a:t>Znaky </a:t>
            </a:r>
            <a:r>
              <a:rPr lang="cs-CZ" b="1" u="sng" dirty="0" smtClean="0"/>
              <a:t>pohlavím </a:t>
            </a:r>
            <a:r>
              <a:rPr lang="cs-CZ" b="1" u="sng" dirty="0"/>
              <a:t>ovlivněné – </a:t>
            </a:r>
            <a:r>
              <a:rPr lang="cs-CZ" dirty="0"/>
              <a:t>u jednoho pohlaví se jeví jako dominantní a u druhého jako recesivní znak, např. plešatost a sekundární pohlavní znaky</a:t>
            </a:r>
            <a:r>
              <a:rPr lang="cs-CZ" dirty="0" smtClean="0"/>
              <a:t>.</a:t>
            </a:r>
            <a:r>
              <a:rPr lang="cs-CZ" dirty="0"/>
              <a:t> </a:t>
            </a:r>
            <a:r>
              <a:rPr lang="cs-CZ" dirty="0" smtClean="0"/>
              <a:t> Heterozygot – muž plešatý, žena nikoliv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2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2" name="Rectangle 17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pPr marL="838200" indent="-838200" algn="l"/>
            <a:r>
              <a:rPr lang="cs-CZ" sz="2000"/>
              <a:t>Vylušti:1. Ptačí typ určení pohlaví</a:t>
            </a:r>
            <a:br>
              <a:rPr lang="cs-CZ" sz="2000"/>
            </a:br>
            <a:r>
              <a:rPr lang="cs-CZ" sz="2000"/>
              <a:t>2. Barvoslepost děděná gonozomálně recesivně</a:t>
            </a:r>
            <a:br>
              <a:rPr lang="cs-CZ" sz="2000"/>
            </a:br>
            <a:r>
              <a:rPr lang="cs-CZ" sz="2000"/>
              <a:t>3. Pohlavní chromozom</a:t>
            </a:r>
            <a:br>
              <a:rPr lang="cs-CZ" sz="2000"/>
            </a:br>
            <a:r>
              <a:rPr lang="cs-CZ" sz="2000"/>
              <a:t>4. Chromozom somatické buňky</a:t>
            </a:r>
            <a:br>
              <a:rPr lang="cs-CZ" sz="2000"/>
            </a:br>
            <a:r>
              <a:rPr lang="cs-CZ" sz="2000"/>
              <a:t>5. Porucha srážlivosti krve</a:t>
            </a:r>
            <a:br>
              <a:rPr lang="cs-CZ" sz="2000"/>
            </a:br>
            <a:r>
              <a:rPr lang="cs-CZ" sz="2000"/>
              <a:t>6. Obojetník</a:t>
            </a:r>
          </a:p>
        </p:txBody>
      </p:sp>
      <p:graphicFrame>
        <p:nvGraphicFramePr>
          <p:cNvPr id="5863" name="Group 743"/>
          <p:cNvGraphicFramePr>
            <a:graphicFrameLocks noGrp="1"/>
          </p:cNvGraphicFramePr>
          <p:nvPr>
            <p:ph type="tbl" idx="1"/>
          </p:nvPr>
        </p:nvGraphicFramePr>
        <p:xfrm>
          <a:off x="468313" y="2332038"/>
          <a:ext cx="8229600" cy="4525965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08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3" name="Rectangle 3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</a:t>
            </a:r>
            <a:r>
              <a:rPr lang="cs-CZ" dirty="0" smtClean="0"/>
              <a:t>ešení</a:t>
            </a:r>
            <a:endParaRPr lang="cs-CZ" dirty="0"/>
          </a:p>
        </p:txBody>
      </p:sp>
      <p:graphicFrame>
        <p:nvGraphicFramePr>
          <p:cNvPr id="7343" name="Group 17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5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4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Spojte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57200" y="1412776"/>
            <a:ext cx="4040188" cy="471338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dirty="0" err="1" smtClean="0"/>
              <a:t>Gonozom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dirty="0" err="1" smtClean="0"/>
              <a:t>Heterogametické</a:t>
            </a:r>
            <a:r>
              <a:rPr lang="cs-CZ" dirty="0" smtClean="0"/>
              <a:t> pohlaví u člověka</a:t>
            </a:r>
          </a:p>
          <a:p>
            <a:pPr marL="0" indent="0">
              <a:buNone/>
            </a:pPr>
            <a:r>
              <a:rPr lang="cs-CZ" dirty="0" smtClean="0"/>
              <a:t>3. </a:t>
            </a:r>
            <a:r>
              <a:rPr lang="cs-CZ" dirty="0"/>
              <a:t>H</a:t>
            </a:r>
            <a:r>
              <a:rPr lang="cs-CZ" dirty="0" smtClean="0"/>
              <a:t>ermafrodit</a:t>
            </a:r>
          </a:p>
          <a:p>
            <a:pPr marL="0" indent="0">
              <a:buNone/>
            </a:pPr>
            <a:r>
              <a:rPr lang="cs-CZ" dirty="0" smtClean="0"/>
              <a:t>4. Chybění potních žlázek</a:t>
            </a:r>
          </a:p>
          <a:p>
            <a:pPr marL="0" indent="0">
              <a:buNone/>
            </a:pPr>
            <a:r>
              <a:rPr lang="cs-CZ" dirty="0" smtClean="0"/>
              <a:t>5. Špatná srážlivost krve</a:t>
            </a:r>
          </a:p>
          <a:p>
            <a:pPr marL="0" indent="0">
              <a:buNone/>
            </a:pPr>
            <a:r>
              <a:rPr lang="cs-CZ" dirty="0" smtClean="0"/>
              <a:t>6. </a:t>
            </a:r>
            <a:r>
              <a:rPr lang="cs-CZ" dirty="0" err="1" smtClean="0"/>
              <a:t>Holandrická</a:t>
            </a:r>
            <a:r>
              <a:rPr lang="cs-CZ" dirty="0" smtClean="0"/>
              <a:t> dědičnost</a:t>
            </a:r>
          </a:p>
          <a:p>
            <a:pPr marL="0" indent="0">
              <a:buNone/>
            </a:pPr>
            <a:r>
              <a:rPr lang="cs-CZ" dirty="0"/>
              <a:t>7</a:t>
            </a:r>
            <a:r>
              <a:rPr lang="cs-CZ" dirty="0" smtClean="0"/>
              <a:t>. </a:t>
            </a:r>
            <a:r>
              <a:rPr lang="cs-CZ" dirty="0" err="1" smtClean="0"/>
              <a:t>Alozom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8. </a:t>
            </a:r>
            <a:r>
              <a:rPr lang="cs-CZ" dirty="0" err="1" smtClean="0"/>
              <a:t>Abraxas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4641379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A. Chromozom Y</a:t>
            </a:r>
          </a:p>
          <a:p>
            <a:pPr marL="0" indent="0">
              <a:buNone/>
            </a:pPr>
            <a:r>
              <a:rPr lang="cs-CZ" dirty="0" smtClean="0"/>
              <a:t>B. Dysplasie</a:t>
            </a:r>
          </a:p>
          <a:p>
            <a:pPr marL="0" indent="0">
              <a:buNone/>
            </a:pPr>
            <a:r>
              <a:rPr lang="cs-CZ" dirty="0" smtClean="0"/>
              <a:t>C. Přímá dědičnost</a:t>
            </a:r>
          </a:p>
          <a:p>
            <a:pPr marL="0" indent="0">
              <a:buNone/>
            </a:pPr>
            <a:r>
              <a:rPr lang="cs-CZ" dirty="0" smtClean="0"/>
              <a:t>D.) hemofilie</a:t>
            </a:r>
          </a:p>
          <a:p>
            <a:pPr marL="0" indent="0">
              <a:buNone/>
            </a:pPr>
            <a:r>
              <a:rPr lang="cs-CZ" dirty="0" smtClean="0"/>
              <a:t>E. Barvoslepost</a:t>
            </a:r>
          </a:p>
          <a:p>
            <a:pPr marL="0" indent="0">
              <a:buNone/>
            </a:pPr>
            <a:r>
              <a:rPr lang="cs-CZ" dirty="0" smtClean="0"/>
              <a:t>F. Ptačí typ určení pohlaví</a:t>
            </a:r>
          </a:p>
          <a:p>
            <a:pPr marL="0" indent="0">
              <a:buNone/>
            </a:pPr>
            <a:r>
              <a:rPr lang="cs-CZ" dirty="0" smtClean="0"/>
              <a:t>G. Muž</a:t>
            </a:r>
          </a:p>
          <a:p>
            <a:pPr marL="0" indent="0">
              <a:buNone/>
            </a:pPr>
            <a:r>
              <a:rPr lang="cs-CZ" dirty="0" smtClean="0"/>
              <a:t>H.  Pohlavní chromozom</a:t>
            </a:r>
          </a:p>
          <a:p>
            <a:pPr marL="0" indent="0">
              <a:buNone/>
            </a:pPr>
            <a:r>
              <a:rPr lang="cs-CZ" dirty="0" smtClean="0"/>
              <a:t>I. Obojetník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92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Existují i lidé hermafrodité?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err="1"/>
              <a:t>Caster</a:t>
            </a:r>
            <a:r>
              <a:rPr lang="cs-CZ" b="1" dirty="0"/>
              <a:t> </a:t>
            </a:r>
            <a:r>
              <a:rPr lang="cs-CZ" b="1" dirty="0" err="1"/>
              <a:t>Semenyaová</a:t>
            </a:r>
            <a:r>
              <a:rPr lang="cs-CZ" dirty="0"/>
              <a:t> </a:t>
            </a:r>
            <a:r>
              <a:rPr lang="cs-CZ" dirty="0" smtClean="0"/>
              <a:t>je</a:t>
            </a:r>
            <a:r>
              <a:rPr lang="cs-CZ" dirty="0"/>
              <a:t> atletka z Jihoafrické republiky závodící na středních tratích. </a:t>
            </a:r>
            <a:r>
              <a:rPr lang="cs-CZ" dirty="0" smtClean="0"/>
              <a:t>Výrazné </a:t>
            </a:r>
            <a:r>
              <a:rPr lang="cs-CZ" dirty="0"/>
              <a:t>zlepšení v sezóně 2009 (až na čas 1:55 min.) i celkový mužný zjev a hlas atletky zavdal již před mistrovstvím spekulace o její možné hormonální či sexuální </a:t>
            </a:r>
            <a:r>
              <a:rPr lang="cs-CZ" dirty="0" smtClean="0"/>
              <a:t>poruše. </a:t>
            </a:r>
            <a:r>
              <a:rPr lang="cs-CZ" dirty="0"/>
              <a:t>Na popud atletické federace pak byla podrobena sex-testu. Podle listu Sydney </a:t>
            </a:r>
            <a:r>
              <a:rPr lang="cs-CZ" dirty="0" err="1"/>
              <a:t>Morning</a:t>
            </a:r>
            <a:r>
              <a:rPr lang="cs-CZ" dirty="0"/>
              <a:t> </a:t>
            </a:r>
            <a:r>
              <a:rPr lang="cs-CZ" dirty="0" err="1"/>
              <a:t>Herald</a:t>
            </a:r>
            <a:r>
              <a:rPr lang="cs-CZ" dirty="0"/>
              <a:t> jeho výsledky odhalily, že mistryně světa na 800 metrů má mužské i ženské pohlavní orgány</a:t>
            </a:r>
            <a:r>
              <a:rPr lang="cs-CZ" dirty="0" smtClean="0"/>
              <a:t>.</a:t>
            </a:r>
            <a:r>
              <a:rPr lang="cs-CZ" dirty="0"/>
              <a:t> Celý případ se stal mediálně známým a kritizován byl především Jihoafrický atletický svaz, který do Berlína </a:t>
            </a:r>
            <a:r>
              <a:rPr lang="cs-CZ" dirty="0" err="1"/>
              <a:t>Semenyaovou</a:t>
            </a:r>
            <a:r>
              <a:rPr lang="cs-CZ" dirty="0"/>
              <a:t> vyslal i přesto, že znal výsledky dřívějších testů. 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www.youtube.com/watch?v=lew60Sjo26U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81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Soubor:20090819 Caster Semenya cropp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12776"/>
            <a:ext cx="4032448" cy="403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86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1.) </a:t>
            </a:r>
            <a:r>
              <a:rPr lang="cs-CZ" cap="all" dirty="0"/>
              <a:t>SOKOLOVSKAJA</a:t>
            </a:r>
            <a:r>
              <a:rPr lang="cs-CZ" dirty="0"/>
              <a:t>, B. Ch. </a:t>
            </a:r>
            <a:r>
              <a:rPr lang="cs-CZ" i="1" dirty="0"/>
              <a:t>Genetika v příkladech</a:t>
            </a:r>
            <a:r>
              <a:rPr lang="cs-CZ" dirty="0"/>
              <a:t>. 3., dopl. vyd. </a:t>
            </a:r>
            <a:r>
              <a:rPr lang="cs-CZ" dirty="0" smtClean="0"/>
              <a:t>Praha</a:t>
            </a:r>
            <a:r>
              <a:rPr lang="cs-CZ" dirty="0"/>
              <a:t>, 1979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cap="all" dirty="0" smtClean="0"/>
              <a:t>2.) JELÍNEK</a:t>
            </a:r>
            <a:r>
              <a:rPr lang="cs-CZ" dirty="0"/>
              <a:t>, Jan a </a:t>
            </a:r>
            <a:r>
              <a:rPr lang="cs-CZ" cap="all" dirty="0"/>
              <a:t>ZICHÁČEK</a:t>
            </a:r>
            <a:r>
              <a:rPr lang="cs-CZ" dirty="0"/>
              <a:t>, Vladimír. </a:t>
            </a:r>
            <a:r>
              <a:rPr lang="cs-CZ" i="1" dirty="0"/>
              <a:t>Biologie pro gymnázia: (teoretická a praktická část)</a:t>
            </a:r>
            <a:r>
              <a:rPr lang="cs-CZ" dirty="0"/>
              <a:t>. 9. vyd. Olomouc: Nakladatelství Olomouc, 2007. 575 s., [92] s. barev. obr. </a:t>
            </a:r>
            <a:r>
              <a:rPr lang="cs-CZ" dirty="0" err="1"/>
              <a:t>příl.ISBN</a:t>
            </a:r>
            <a:r>
              <a:rPr lang="cs-CZ" dirty="0"/>
              <a:t> 978-80-7182-213-4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3.) </a:t>
            </a:r>
            <a:r>
              <a:rPr lang="cs-CZ" dirty="0"/>
              <a:t>Hemofilie. In: 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 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 [cit. 2013-06-16]. Dostupné z: http://cs.wikipedia.org/wiki/Hemofilie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278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http://cs.wikipedia.org/wiki/Soubor:XY-Chromosomen.jpg</a:t>
            </a:r>
          </a:p>
          <a:p>
            <a:r>
              <a:rPr lang="cs-CZ" dirty="0"/>
              <a:t>http://cs.wikipedia.org/wiki/Soubor:Queen_Victoria,_Prince_Albert,_and_children_by_Franz_Xaver_Winterhalter.jpg</a:t>
            </a:r>
          </a:p>
          <a:p>
            <a:r>
              <a:rPr lang="cs-CZ" dirty="0"/>
              <a:t>http://cs.wikipedia.org/wiki/Soubor:Ishihara_11.PNG</a:t>
            </a:r>
          </a:p>
          <a:p>
            <a:r>
              <a:rPr lang="cs-CZ" dirty="0"/>
              <a:t>http://cs.wikipedia.org/wiki/Soubor:20090819_Caster_Semenya_cropped.jpg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63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U jedinců odděleného pohlaví je </a:t>
            </a:r>
            <a:r>
              <a:rPr lang="cs-CZ" dirty="0" smtClean="0"/>
              <a:t>vznik </a:t>
            </a:r>
            <a:r>
              <a:rPr lang="cs-CZ" dirty="0" smtClean="0"/>
              <a:t>daného pohlaví dán přítomností pohlavních chromozomů – </a:t>
            </a:r>
            <a:r>
              <a:rPr lang="cs-CZ" b="1" dirty="0" err="1" smtClean="0"/>
              <a:t>gonozomů</a:t>
            </a:r>
            <a:r>
              <a:rPr lang="cs-CZ" b="1" dirty="0"/>
              <a:t> </a:t>
            </a:r>
            <a:r>
              <a:rPr lang="cs-CZ" b="1" dirty="0" smtClean="0"/>
              <a:t>(</a:t>
            </a:r>
            <a:r>
              <a:rPr lang="cs-CZ" b="1" dirty="0" err="1" smtClean="0"/>
              <a:t>heterochromozomů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Dědičnost týkající se znaků – </a:t>
            </a:r>
            <a:r>
              <a:rPr lang="cs-CZ" dirty="0" err="1" smtClean="0"/>
              <a:t>gonozomální</a:t>
            </a:r>
            <a:r>
              <a:rPr lang="cs-CZ" dirty="0" smtClean="0"/>
              <a:t> (srovnej s autozomální)</a:t>
            </a:r>
          </a:p>
          <a:p>
            <a:pPr marL="0" indent="0">
              <a:buNone/>
            </a:pPr>
            <a:r>
              <a:rPr lang="cs-CZ" b="1" dirty="0" smtClean="0"/>
              <a:t>2 typy </a:t>
            </a:r>
            <a:r>
              <a:rPr lang="cs-CZ" b="1" dirty="0" err="1" smtClean="0"/>
              <a:t>gonozomů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A.) párový X chromozom</a:t>
            </a:r>
          </a:p>
          <a:p>
            <a:pPr marL="0" indent="0">
              <a:buNone/>
            </a:pPr>
            <a:r>
              <a:rPr lang="cs-CZ" dirty="0" smtClean="0"/>
              <a:t>B.) nepárový chromozom Y – </a:t>
            </a:r>
            <a:r>
              <a:rPr lang="cs-CZ" i="1" dirty="0" err="1" smtClean="0"/>
              <a:t>allosom</a:t>
            </a: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Podle typů </a:t>
            </a:r>
            <a:r>
              <a:rPr lang="cs-CZ" dirty="0" err="1" smtClean="0"/>
              <a:t>gonozomů</a:t>
            </a:r>
            <a:r>
              <a:rPr lang="cs-CZ" dirty="0" smtClean="0"/>
              <a:t> rozlišujeme pohlaví:</a:t>
            </a:r>
          </a:p>
          <a:p>
            <a:pPr marL="0" indent="0">
              <a:buNone/>
            </a:pPr>
            <a:r>
              <a:rPr lang="cs-CZ" dirty="0" smtClean="0"/>
              <a:t>A.) </a:t>
            </a:r>
            <a:r>
              <a:rPr lang="cs-CZ" b="1" dirty="0" err="1" smtClean="0"/>
              <a:t>homogametické</a:t>
            </a:r>
            <a:r>
              <a:rPr lang="cs-CZ" dirty="0" smtClean="0"/>
              <a:t> – chromozomy XX</a:t>
            </a:r>
          </a:p>
          <a:p>
            <a:pPr marL="0" indent="0">
              <a:buNone/>
            </a:pPr>
            <a:r>
              <a:rPr lang="cs-CZ" dirty="0" smtClean="0"/>
              <a:t>B.) </a:t>
            </a:r>
            <a:r>
              <a:rPr lang="cs-CZ" b="1" dirty="0" err="1" smtClean="0"/>
              <a:t>heterogametické</a:t>
            </a:r>
            <a:r>
              <a:rPr lang="cs-CZ" dirty="0" smtClean="0"/>
              <a:t> – </a:t>
            </a:r>
            <a:r>
              <a:rPr lang="cs-CZ" dirty="0" err="1" smtClean="0"/>
              <a:t>chrozomomy</a:t>
            </a:r>
            <a:r>
              <a:rPr lang="cs-CZ" dirty="0" smtClean="0"/>
              <a:t> XY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671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Typy chromozomového určení pohlaví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u="sng" dirty="0" smtClean="0"/>
              <a:t>A.) Savčí typ (</a:t>
            </a:r>
            <a:r>
              <a:rPr lang="cs-CZ" b="1" u="sng" dirty="0" err="1" smtClean="0"/>
              <a:t>Drosophila</a:t>
            </a:r>
            <a:r>
              <a:rPr lang="cs-CZ" dirty="0" smtClean="0"/>
              <a:t>) </a:t>
            </a:r>
          </a:p>
          <a:p>
            <a:pPr marL="0" indent="0">
              <a:buNone/>
            </a:pPr>
            <a:r>
              <a:rPr lang="cs-CZ" dirty="0" smtClean="0"/>
              <a:t>- samice </a:t>
            </a:r>
            <a:r>
              <a:rPr lang="cs-CZ" dirty="0" err="1" smtClean="0"/>
              <a:t>homogametické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samci </a:t>
            </a:r>
            <a:r>
              <a:rPr lang="cs-CZ" dirty="0" err="1" smtClean="0"/>
              <a:t>heterogametičtí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Příklady: člověk, </a:t>
            </a:r>
            <a:r>
              <a:rPr lang="cs-CZ" dirty="0"/>
              <a:t>někteří plazi, obojživelníci, ryby, většina řádů hmyzu, většina dvoudomých </a:t>
            </a:r>
            <a:r>
              <a:rPr lang="cs-CZ" dirty="0" smtClean="0"/>
              <a:t>rostlin</a:t>
            </a:r>
          </a:p>
          <a:p>
            <a:pPr marL="0" indent="0">
              <a:buNone/>
            </a:pPr>
            <a:r>
              <a:rPr lang="cs-CZ" b="1" u="sng" dirty="0" smtClean="0"/>
              <a:t>B.) Ptačí typ (</a:t>
            </a:r>
            <a:r>
              <a:rPr lang="cs-CZ" b="1" u="sng" dirty="0" err="1" smtClean="0"/>
              <a:t>Abraxas</a:t>
            </a:r>
            <a:r>
              <a:rPr lang="cs-CZ" b="1" u="sng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- samci </a:t>
            </a:r>
            <a:r>
              <a:rPr lang="cs-CZ" dirty="0" err="1" smtClean="0"/>
              <a:t>homogametičtí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samice </a:t>
            </a:r>
            <a:r>
              <a:rPr lang="cs-CZ" dirty="0" err="1" smtClean="0"/>
              <a:t>heterogametické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Příklady: </a:t>
            </a:r>
            <a:r>
              <a:rPr lang="cs-CZ" dirty="0"/>
              <a:t>ptáci, někteří plazi, ryby, obojživelníci, motýli, korýši, ojediněle </a:t>
            </a:r>
            <a:r>
              <a:rPr lang="cs-CZ" dirty="0" smtClean="0"/>
              <a:t>rostliny</a:t>
            </a:r>
          </a:p>
          <a:p>
            <a:pPr marL="0" indent="0">
              <a:buNone/>
            </a:pPr>
            <a:r>
              <a:rPr lang="cs-CZ" b="1" u="sng" dirty="0" smtClean="0"/>
              <a:t>C.) </a:t>
            </a:r>
            <a:r>
              <a:rPr lang="cs-CZ" b="1" u="sng" dirty="0" err="1" smtClean="0"/>
              <a:t>Protenor</a:t>
            </a:r>
            <a:r>
              <a:rPr lang="cs-CZ" b="1" u="sng" dirty="0" smtClean="0"/>
              <a:t> </a:t>
            </a:r>
            <a:r>
              <a:rPr lang="cs-CZ" dirty="0" smtClean="0"/>
              <a:t>– nemají chromozom Y</a:t>
            </a:r>
          </a:p>
          <a:p>
            <a:pPr marL="0" indent="0">
              <a:buNone/>
            </a:pPr>
            <a:r>
              <a:rPr lang="cs-CZ" dirty="0" smtClean="0"/>
              <a:t>- mšice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71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  <a:r>
              <a:rPr lang="cs-CZ" b="1" u="sng" dirty="0"/>
              <a:t>Faktory ovlivňující </a:t>
            </a:r>
            <a:r>
              <a:rPr lang="cs-CZ" b="1" u="sng" dirty="0" smtClean="0"/>
              <a:t>vznik </a:t>
            </a:r>
            <a:r>
              <a:rPr lang="cs-CZ" b="1" u="sng" dirty="0"/>
              <a:t>pohlaví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- genetická výbava, vnitřní </a:t>
            </a:r>
            <a:r>
              <a:rPr lang="cs-CZ" dirty="0"/>
              <a:t>faktory (</a:t>
            </a:r>
            <a:r>
              <a:rPr lang="cs-CZ" dirty="0" smtClean="0"/>
              <a:t>činnost </a:t>
            </a:r>
            <a:r>
              <a:rPr lang="cs-CZ" dirty="0"/>
              <a:t>endokrinních žláz – </a:t>
            </a:r>
            <a:r>
              <a:rPr lang="cs-CZ" dirty="0" smtClean="0"/>
              <a:t>hormony), vnější podmínky</a:t>
            </a:r>
          </a:p>
          <a:p>
            <a:pPr marL="0" indent="0">
              <a:buNone/>
            </a:pPr>
            <a:r>
              <a:rPr lang="cs-CZ" dirty="0"/>
              <a:t>Pokud faktory nespolupracují, působí proti chromozomové výbavě a </a:t>
            </a:r>
            <a:r>
              <a:rPr lang="cs-CZ" dirty="0" smtClean="0"/>
              <a:t>mohou </a:t>
            </a:r>
            <a:r>
              <a:rPr lang="cs-CZ" dirty="0"/>
              <a:t>vzniknout změny:</a:t>
            </a:r>
          </a:p>
          <a:p>
            <a:pPr marL="0" lvl="0" indent="0">
              <a:buNone/>
            </a:pPr>
            <a:r>
              <a:rPr lang="cs-CZ" b="1" dirty="0" smtClean="0"/>
              <a:t>1.) </a:t>
            </a:r>
            <a:r>
              <a:rPr lang="cs-CZ" b="1" dirty="0" err="1" smtClean="0"/>
              <a:t>intersex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jedinec </a:t>
            </a:r>
            <a:r>
              <a:rPr lang="cs-CZ" dirty="0"/>
              <a:t>nese znaky obou pohlaví, v počáteční fázi se vyvíjí jako jedinec jednoho pohlaví </a:t>
            </a:r>
            <a:r>
              <a:rPr lang="cs-CZ" dirty="0" smtClean="0"/>
              <a:t>a </a:t>
            </a:r>
            <a:r>
              <a:rPr lang="cs-CZ" dirty="0"/>
              <a:t>v druhé fázi jako jedinec druhého pohlaví</a:t>
            </a:r>
          </a:p>
          <a:p>
            <a:pPr>
              <a:buFontTx/>
              <a:buChar char="-"/>
            </a:pPr>
            <a:r>
              <a:rPr lang="cs-CZ" dirty="0" smtClean="0"/>
              <a:t>pokud </a:t>
            </a:r>
            <a:r>
              <a:rPr lang="cs-CZ" dirty="0"/>
              <a:t>se narodí =&gt; sterilní </a:t>
            </a:r>
            <a:r>
              <a:rPr lang="cs-CZ" dirty="0" smtClean="0"/>
              <a:t>hermafrodit</a:t>
            </a:r>
          </a:p>
          <a:p>
            <a:pPr marL="514350" indent="-514350">
              <a:buAutoNum type="arabicParenR" startAt="2"/>
            </a:pPr>
            <a:r>
              <a:rPr lang="cs-CZ" b="1" dirty="0" smtClean="0"/>
              <a:t>pohlavní zvrat </a:t>
            </a:r>
          </a:p>
          <a:p>
            <a:pPr marL="0" indent="0">
              <a:buNone/>
            </a:pPr>
            <a:r>
              <a:rPr lang="cs-CZ" dirty="0" smtClean="0"/>
              <a:t>jedinec </a:t>
            </a:r>
            <a:r>
              <a:rPr lang="cs-CZ" dirty="0"/>
              <a:t>má chromozomovou výbavu 1 pohlaví, ale vlivem komplexu faktorů se </a:t>
            </a:r>
            <a:r>
              <a:rPr lang="cs-CZ" dirty="0" smtClean="0"/>
              <a:t>vyvine </a:t>
            </a:r>
            <a:r>
              <a:rPr lang="cs-CZ" dirty="0"/>
              <a:t>v 2. </a:t>
            </a:r>
            <a:r>
              <a:rPr lang="cs-CZ" dirty="0" smtClean="0"/>
              <a:t>pohlaví, nemusí </a:t>
            </a:r>
            <a:r>
              <a:rPr lang="cs-CZ" dirty="0"/>
              <a:t>být sterilní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91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Gonozomální</a:t>
            </a:r>
            <a:r>
              <a:rPr lang="cs-CZ" b="1" dirty="0" smtClean="0"/>
              <a:t> dědičnost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ohlavní </a:t>
            </a:r>
            <a:r>
              <a:rPr lang="cs-CZ" dirty="0"/>
              <a:t>chromozomy se evolučně vytvořily z autozomů, proto obsahují nejenom geny určující </a:t>
            </a:r>
            <a:r>
              <a:rPr lang="cs-CZ" dirty="0" smtClean="0"/>
              <a:t>pohlaví </a:t>
            </a:r>
            <a:r>
              <a:rPr lang="cs-CZ" dirty="0"/>
              <a:t>a znaky, které se pohlaví týkají, ale také geny, které s pohlavím vůbec nesouvisí</a:t>
            </a:r>
          </a:p>
          <a:p>
            <a:pPr marL="0" indent="0">
              <a:buNone/>
            </a:pPr>
            <a:r>
              <a:rPr lang="cs-CZ" dirty="0" err="1" smtClean="0"/>
              <a:t>Gonozomy</a:t>
            </a:r>
            <a:r>
              <a:rPr lang="cs-CZ" dirty="0" smtClean="0"/>
              <a:t> mají dvě části, homologní a nehomologní </a:t>
            </a:r>
            <a:r>
              <a:rPr lang="cs-CZ" dirty="0"/>
              <a:t>v homologních částech </a:t>
            </a:r>
            <a:r>
              <a:rPr lang="cs-CZ" dirty="0" err="1"/>
              <a:t>gonozomů</a:t>
            </a:r>
            <a:r>
              <a:rPr lang="cs-CZ" dirty="0"/>
              <a:t> platí Mendlovy </a:t>
            </a:r>
            <a:r>
              <a:rPr lang="cs-CZ" dirty="0" smtClean="0"/>
              <a:t>zákonitosti,  </a:t>
            </a:r>
            <a:r>
              <a:rPr lang="cs-CZ" dirty="0"/>
              <a:t>může probíhat </a:t>
            </a:r>
            <a:r>
              <a:rPr lang="cs-CZ" dirty="0" smtClean="0"/>
              <a:t>crossing-over. V</a:t>
            </a:r>
            <a:r>
              <a:rPr lang="cs-CZ" dirty="0"/>
              <a:t> heterologních částech </a:t>
            </a:r>
            <a:r>
              <a:rPr lang="cs-CZ" dirty="0" err="1"/>
              <a:t>gonozomů</a:t>
            </a:r>
            <a:r>
              <a:rPr lang="cs-CZ" dirty="0"/>
              <a:t> neplatí Mendlovy zákony, nedochází ke </a:t>
            </a:r>
            <a:r>
              <a:rPr lang="cs-CZ" dirty="0" smtClean="0"/>
              <a:t>crossing-overu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Geny </a:t>
            </a:r>
            <a:r>
              <a:rPr lang="cs-CZ" dirty="0"/>
              <a:t>na </a:t>
            </a:r>
            <a:r>
              <a:rPr lang="cs-CZ" b="1" u="sng" dirty="0"/>
              <a:t>homologní části</a:t>
            </a:r>
            <a:r>
              <a:rPr lang="cs-CZ" b="1" dirty="0"/>
              <a:t> </a:t>
            </a:r>
            <a:r>
              <a:rPr lang="cs-CZ" dirty="0"/>
              <a:t>se označují jako </a:t>
            </a:r>
            <a:r>
              <a:rPr lang="cs-CZ" b="1" u="sng" dirty="0"/>
              <a:t>neúplně na pohlaví </a:t>
            </a:r>
            <a:r>
              <a:rPr lang="cs-CZ" b="1" u="sng" dirty="0" smtClean="0"/>
              <a:t>vázané</a:t>
            </a:r>
            <a:r>
              <a:rPr lang="cs-CZ" u="sng" dirty="0" smtClean="0"/>
              <a:t>,</a:t>
            </a:r>
            <a:r>
              <a:rPr lang="cs-CZ" dirty="0" smtClean="0"/>
              <a:t> geny </a:t>
            </a:r>
            <a:r>
              <a:rPr lang="cs-CZ" dirty="0"/>
              <a:t>na </a:t>
            </a:r>
            <a:r>
              <a:rPr lang="cs-CZ" b="1" u="sng" dirty="0"/>
              <a:t>heterologní části</a:t>
            </a:r>
            <a:r>
              <a:rPr lang="cs-CZ" b="1" dirty="0"/>
              <a:t> </a:t>
            </a:r>
            <a:r>
              <a:rPr lang="cs-CZ" dirty="0"/>
              <a:t>jsou </a:t>
            </a:r>
            <a:r>
              <a:rPr lang="cs-CZ" b="1" u="sng" dirty="0"/>
              <a:t>úplně na pohlaví vázané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78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Pohlavní chromozomy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102" name="Picture 6" descr="Soubor:XY-Chromosomen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" r="165"/>
          <a:stretch>
            <a:fillRect/>
          </a:stretch>
        </p:blipFill>
        <p:spPr bwMode="auto">
          <a:xfrm>
            <a:off x="2268538" y="612775"/>
            <a:ext cx="453548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44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Gonozomální</a:t>
            </a:r>
            <a:r>
              <a:rPr lang="cs-CZ" b="1" dirty="0" smtClean="0"/>
              <a:t> dědičnost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Geny nesené </a:t>
            </a:r>
            <a:r>
              <a:rPr lang="cs-CZ" dirty="0" err="1" smtClean="0"/>
              <a:t>gonozomy</a:t>
            </a:r>
            <a:r>
              <a:rPr lang="cs-CZ" dirty="0" smtClean="0"/>
              <a:t> se předávají prostřednictvím </a:t>
            </a:r>
            <a:r>
              <a:rPr lang="cs-CZ" dirty="0" err="1" smtClean="0"/>
              <a:t>gonozomů</a:t>
            </a:r>
            <a:r>
              <a:rPr lang="cs-CZ" dirty="0" smtClean="0"/>
              <a:t> do dalších generací. Znaky řízené geny chromozomu X jsou u </a:t>
            </a:r>
            <a:r>
              <a:rPr lang="cs-CZ" dirty="0" err="1" smtClean="0"/>
              <a:t>homogametického</a:t>
            </a:r>
            <a:r>
              <a:rPr lang="cs-CZ" dirty="0" smtClean="0"/>
              <a:t> pohlaví výsledkem činnosti páru alel, který může být homozygotně dominantní, heterozygotní, nebo homozygotně recesivní genotyp. U </a:t>
            </a:r>
            <a:r>
              <a:rPr lang="cs-CZ" dirty="0" err="1" smtClean="0"/>
              <a:t>heterogametického</a:t>
            </a:r>
            <a:r>
              <a:rPr lang="cs-CZ" dirty="0" smtClean="0"/>
              <a:t> pohlaví se alely chromozomu X mohou uplatnit pouze jednotlivě, příslušné znaky nemají párové založení, protože v buňce není přítomen homologický </a:t>
            </a:r>
            <a:r>
              <a:rPr lang="cs-CZ" dirty="0" err="1" smtClean="0"/>
              <a:t>gonozom</a:t>
            </a:r>
            <a:r>
              <a:rPr lang="cs-CZ" dirty="0" smtClean="0"/>
              <a:t>, geny </a:t>
            </a:r>
            <a:r>
              <a:rPr lang="cs-CZ" dirty="0" err="1" smtClean="0"/>
              <a:t>chromozmu</a:t>
            </a:r>
            <a:r>
              <a:rPr lang="cs-CZ" dirty="0" smtClean="0"/>
              <a:t> X zde mají </a:t>
            </a:r>
            <a:r>
              <a:rPr lang="cs-CZ" i="1" dirty="0" err="1" smtClean="0"/>
              <a:t>hemizygotn</a:t>
            </a:r>
            <a:r>
              <a:rPr lang="cs-CZ" dirty="0" err="1" smtClean="0"/>
              <a:t>í</a:t>
            </a:r>
            <a:r>
              <a:rPr lang="cs-CZ" dirty="0" smtClean="0"/>
              <a:t> </a:t>
            </a:r>
            <a:r>
              <a:rPr lang="cs-CZ" dirty="0" smtClean="0"/>
              <a:t>genotyp </a:t>
            </a:r>
            <a:endParaRPr lang="cs-CZ" dirty="0" smtClean="0"/>
          </a:p>
          <a:p>
            <a:r>
              <a:rPr lang="cs-CZ" dirty="0" smtClean="0"/>
              <a:t>Geny chromozomu X se uplatňují jednotlivě, v </a:t>
            </a:r>
            <a:r>
              <a:rPr lang="cs-CZ" dirty="0" err="1" smtClean="0"/>
              <a:t>hemizygotním</a:t>
            </a:r>
            <a:r>
              <a:rPr lang="cs-CZ" dirty="0" smtClean="0"/>
              <a:t> stavu u jedinců </a:t>
            </a:r>
            <a:r>
              <a:rPr lang="cs-CZ" dirty="0" err="1" smtClean="0"/>
              <a:t>heterogametického</a:t>
            </a:r>
            <a:r>
              <a:rPr lang="cs-CZ" dirty="0" smtClean="0"/>
              <a:t> pohlaví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67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U pohlavně vázaných znaků neplatí mendelovská dědičnost, geny nesené chromozomem Y se mohou předávat do další generace jen jedincům </a:t>
            </a:r>
            <a:r>
              <a:rPr lang="cs-CZ" b="1" dirty="0" err="1" smtClean="0"/>
              <a:t>heterogametického</a:t>
            </a:r>
            <a:r>
              <a:rPr lang="cs-CZ" b="1" dirty="0" smtClean="0"/>
              <a:t> </a:t>
            </a:r>
            <a:r>
              <a:rPr lang="cs-CZ" dirty="0" smtClean="0"/>
              <a:t>pohlaví, nemohou se projevit u pohlaví opačného – tzv. přímá </a:t>
            </a:r>
            <a:r>
              <a:rPr lang="cs-CZ" dirty="0" err="1" smtClean="0"/>
              <a:t>holandrická</a:t>
            </a:r>
            <a:r>
              <a:rPr lang="cs-CZ" dirty="0" smtClean="0"/>
              <a:t> </a:t>
            </a:r>
            <a:r>
              <a:rPr lang="cs-CZ" dirty="0" smtClean="0"/>
              <a:t>dědičnost</a:t>
            </a:r>
            <a:endParaRPr lang="cs-CZ" dirty="0" smtClean="0"/>
          </a:p>
          <a:p>
            <a:r>
              <a:rPr lang="cs-CZ" dirty="0" smtClean="0"/>
              <a:t>Geny nesené chromozomem X jsou u </a:t>
            </a:r>
            <a:r>
              <a:rPr lang="cs-CZ" b="1" dirty="0" err="1" smtClean="0"/>
              <a:t>homogametického</a:t>
            </a:r>
            <a:r>
              <a:rPr lang="cs-CZ" dirty="0"/>
              <a:t> </a:t>
            </a:r>
            <a:r>
              <a:rPr lang="cs-CZ" dirty="0" smtClean="0"/>
              <a:t>pohlaví v diploidním stavu, proto je při úplné dominanci v případě heterozygota fenotypově potlačena činnost recesivní alely, která se uplatní u </a:t>
            </a:r>
            <a:r>
              <a:rPr lang="cs-CZ" dirty="0" err="1" smtClean="0"/>
              <a:t>heterogametického</a:t>
            </a:r>
            <a:r>
              <a:rPr lang="cs-CZ" dirty="0"/>
              <a:t> </a:t>
            </a:r>
            <a:r>
              <a:rPr lang="cs-CZ" dirty="0" smtClean="0"/>
              <a:t>pohlaví (hemofilie – ženy přenašečky, muži nemocní)</a:t>
            </a:r>
          </a:p>
        </p:txBody>
      </p:sp>
    </p:spTree>
    <p:extLst>
      <p:ext uri="{BB962C8B-B14F-4D97-AF65-F5344CB8AC3E}">
        <p14:creationId xmlns:p14="http://schemas.microsoft.com/office/powerpoint/2010/main" val="4162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869</Words>
  <Application>Microsoft Office PowerPoint</Application>
  <PresentationFormat>Předvádění na obrazovce (4:3)</PresentationFormat>
  <Paragraphs>214</Paragraphs>
  <Slides>28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systému Office</vt:lpstr>
      <vt:lpstr>Dědičnost vázaná na pohlaví,  pohlavím ovlivněná</vt:lpstr>
      <vt:lpstr>Rozlišujeme</vt:lpstr>
      <vt:lpstr>Prezentace aplikace PowerPoint</vt:lpstr>
      <vt:lpstr>Typy chromozomového určení pohlaví</vt:lpstr>
      <vt:lpstr> Faktory ovlivňující vznik pohlaví :</vt:lpstr>
      <vt:lpstr>Gonozomální dědičnost</vt:lpstr>
      <vt:lpstr>Pohlavní chromozomy</vt:lpstr>
      <vt:lpstr>Gonozomální dědičnost</vt:lpstr>
      <vt:lpstr>Prezentace aplikace PowerPoint</vt:lpstr>
      <vt:lpstr>Choroby vázané na gonozomy</vt:lpstr>
      <vt:lpstr>Prezentace aplikace PowerPoint</vt:lpstr>
      <vt:lpstr>Královna Viktorie s rodinou</vt:lpstr>
      <vt:lpstr>Příklady</vt:lpstr>
      <vt:lpstr>Řešení 1 chlapci zdraví, dívky přenašečky</vt:lpstr>
      <vt:lpstr>Řešení 2  50 % pravděpodobnost, že syn bude nemocný</vt:lpstr>
      <vt:lpstr>Daltonizmus</vt:lpstr>
      <vt:lpstr>Test barvosleposti</vt:lpstr>
      <vt:lpstr>Příklad</vt:lpstr>
      <vt:lpstr>Řešení 3 Dívky budou přenašečky, chlapci barvoslepí</vt:lpstr>
      <vt:lpstr>Prezentace aplikace PowerPoint</vt:lpstr>
      <vt:lpstr>Znaky pohlavím ovládané nebo ovlivněné</vt:lpstr>
      <vt:lpstr>Vylušti:1. Ptačí typ určení pohlaví 2. Barvoslepost děděná gonozomálně recesivně 3. Pohlavní chromozom 4. Chromozom somatické buňky 5. Porucha srážlivosti krve 6. Obojetník</vt:lpstr>
      <vt:lpstr>Řešení</vt:lpstr>
      <vt:lpstr>Spojte</vt:lpstr>
      <vt:lpstr>Existují i lidé hermafrodité?</vt:lpstr>
      <vt:lpstr>Prezentace aplikace PowerPoint</vt:lpstr>
      <vt:lpstr>Použitá literatura</vt:lpstr>
      <vt:lpstr>Zdroje obrázků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Dědičnost vázaná na pohlaví</dc:title>
  <dc:creator>Notebook</dc:creator>
  <cp:lastModifiedBy>Notebook</cp:lastModifiedBy>
  <cp:revision>18</cp:revision>
  <dcterms:created xsi:type="dcterms:W3CDTF">2013-02-19T07:06:01Z</dcterms:created>
  <dcterms:modified xsi:type="dcterms:W3CDTF">2013-06-16T21:37:38Z</dcterms:modified>
</cp:coreProperties>
</file>