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3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D587467-81F5-490D-AFB5-B6A33BB4FDBB}">
          <p14:sldIdLst>
            <p14:sldId id="283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5"/>
            <p14:sldId id="276"/>
            <p14:sldId id="277"/>
            <p14:sldId id="273"/>
            <p14:sldId id="278"/>
            <p14:sldId id="279"/>
            <p14:sldId id="280"/>
            <p14:sldId id="28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A0FB0-7B03-411A-AF08-4E7500576E90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B210D-07CD-4F80-A925-56B3CE3D22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82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Amaryllis_stamens_aka.jp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s.wikipedia.org/wiki/Soubor:Ovulo_1.jpg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nsects.eugenes.org/DroSpeGe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Oswald_T._Avery_portrait_1937.jp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osalind_Franklin.jp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File:Maurice_H_F_Wilkins.jpg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Francis_Crick.pn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File:James_D_Watson.jpg" TargetMode="External"/><Relationship Id="rId4" Type="http://schemas.openxmlformats.org/officeDocument/2006/relationships/hyperlink" Target="http://en.wikipedia.org/wiki/File:DNA_Model_Crick-Watson.jpg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ndr%C3%A9_Lwoff_nobel.jp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cs.wikipedia.org/wiki/Soubor:Jacques_Monod_nobel.jpg" TargetMode="External"/><Relationship Id="rId4" Type="http://schemas.openxmlformats.org/officeDocument/2006/relationships/hyperlink" Target="http://en.wikipedia.org/wiki/File:Fran%C3%A7ois_Jacob_nobel.jpg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Aminoacids_table.sv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Frederick_Sanger2.jpg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Werner_Arber_2008.jpg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File:Hamilton_Smith,_2.jpg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Kary_Mullis.jpg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File:PCR_tubes.png" TargetMode="External"/><Relationship Id="rId4" Type="http://schemas.openxmlformats.org/officeDocument/2006/relationships/hyperlink" Target="http://en.wikipedia.org/wiki/File:PCR.svg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Carl_von_Linn%C3%A9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File:Linnaeus1758-title-page.jpg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Karl_Friedrich_von_Gaertner_von_Emil_Orth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Gregor_Mendel.pn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search?q=mendel+hr%C3%A1ch&amp;source=lnms&amp;tbm=isch&amp;sa=X&amp;ei=nGpAUp_uOMaTtAb144Eg&amp;ved=0CAcQ_AUoAQ&amp;biw=1366&amp;bih=667&amp;dpr=1#facrc=_&amp;imgdii=_&amp;imgrc=EE62bYKnFQowjM%3A%3BitKy_3FjuRTxWM%3Bhttp%253A%252F%252Fwww.wikiskripta.eu%252Fimages%252Fc%252Fc4%252FMendel_sedm_znaku_cs.png%3Bhttp%253A%252F%252Fwww.wikiskripta.eu%252Findex.php%252FMendelovy_pokusy%3B592%3B25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Soubor:Mendel_nezavisla_segregace.pn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Hugo_de_Vries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File:Acta_Horti_berg._-_1905_-_tafl._124._-_Erich_Tschermak.jpg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Chromosome.pn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s.wikipedia.org/wiki/Soubor:August_Weismann.jpg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Thomas_Hunt_Morgan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File:Drosophila_repleta_lateral.jp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http://cs.wikipedia.org/wiki/Soubor:Amaryllis_stamens_aka.jpg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http://cs.wikipedia.org/wiki/Soubor:Ovulo_1.jpg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B210D-07CD-4F80-A925-56B3CE3D226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4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http://insects.eugenes.org/DroSpeGe/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B210D-07CD-4F80-A925-56B3CE3D226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841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http://en.wikipedia.org/wiki/File:Oswald_T._Avery_portrait_1937.jpg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B210D-07CD-4F80-A925-56B3CE3D226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405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http://en.wikipedia.org/wiki/File:Rosalind_Franklin.jpg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http://en.wikipedia.org/wiki/File:Maurice_H_F_Wilkins.jpg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B210D-07CD-4F80-A925-56B3CE3D226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995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http://en.wikipedia.org/wiki/File:Francis_Crick.png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http://en.wikipedia.org/wiki/File:DNA_Model_Crick-Watson.jpg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http://en.wikipedia.org/wiki/File:James_D_Watson.jpg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B210D-07CD-4F80-A925-56B3CE3D226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362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http://en.wikipedia.org/wiki/File:Andr%C3%A9_Lwoff_nobel.jpg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http://en.wikipedia.org/wiki/File:Fran%C3%A7ois_Jacob_nobel.jpg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http://cs.wikipedia.org/wiki/Soubor:Jacques_Monod_nobel.jpg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B210D-07CD-4F80-A925-56B3CE3D226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996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http://cs.wikipedia.org/wiki/Soubor:Aminoacids_table.svg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B210D-07CD-4F80-A925-56B3CE3D226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852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http://cs.wikipedia.org/wiki/Soubor:Frederick_Sanger2.jpg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B210D-07CD-4F80-A925-56B3CE3D226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466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http://en.wikipedia.org/wiki/File:Werner_Arber_2008.jpg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http://en.wikipedia.org/wiki/File:Hamilton_Smith,_2.jpg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B210D-07CD-4F80-A925-56B3CE3D226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227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http://en.wikipedia.org/wiki/File:Kary_Mullis.jpg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http://en.wikipedia.org/wiki/File:PCR.svg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http://en.wikipedia.org/wiki/File:PCR_tubes.png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B210D-07CD-4F80-A925-56B3CE3D226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81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http://cs.wikipedia.org/wiki/Soubor:Carl_von_Linn%C3%A9.jpg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http://en.wikipedia.org/wiki/File:Linnaeus1758-title-page.jpg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B210D-07CD-4F80-A925-56B3CE3D226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072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http://commons.wikimedia.org/wiki/File:Karl_Friedrich_von_Gaertner_von_Emil_Orth.jpg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B210D-07CD-4F80-A925-56B3CE3D226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856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http://cs.wikipedia.org/wiki/Soubor:Gregor_Mendel.png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B210D-07CD-4F80-A925-56B3CE3D226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72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s://www.google.cz/search?q=mendel+hr%C3%A1ch&amp;source=lnms&amp;tbm=isch&amp;sa=X&amp;ei=nGpAUp_uOMaTtAb144Eg&amp;ved=0CAcQ_AUoAQ&amp;biw=1366&amp;bih=667&amp;dpr=1#facrc=_&amp;imgdii=_&amp;imgrc=EE62bYKnFQowjM%3A%3BitKy_3FjuRTxWM%3Bhttp%253A%252F%252Fwww.wikiskripta.eu%252Fimages%252Fc%252Fc4%252FMendel_sedm_znaku_cs.png%3Bhttp%253A%252F%252Fwww.wikiskripta.eu%252Findex.php%252FMendelovy_pokusy%3B592%3B254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B210D-07CD-4F80-A925-56B3CE3D226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000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http://www.wikiskripta.eu/index.php/Soubor:Mendel_nezavisla_segregace.png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B210D-07CD-4F80-A925-56B3CE3D226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588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http://en.wikipedia.org/wiki/File:Hugo_de_Vries.jpg</a:t>
            </a:r>
            <a:endParaRPr lang="cs-CZ" dirty="0" smtClean="0"/>
          </a:p>
          <a:p>
            <a:r>
              <a:rPr lang="cs-CZ" dirty="0" smtClean="0"/>
              <a:t>http://upload.wikimedia.org/wikipedia/commons/thumb/0/09/Carl_Correns.jpg/421px-Carl_Correns.jpg</a:t>
            </a:r>
          </a:p>
          <a:p>
            <a:r>
              <a:rPr lang="cs-CZ" dirty="0" smtClean="0">
                <a:hlinkClick r:id="rId4"/>
              </a:rPr>
              <a:t>http://en.wikipedia.org/wiki/File:Acta_Horti_berg._-_1905_-_tafl._124._-_Erich_Tschermak.jpg</a:t>
            </a:r>
            <a:endParaRPr lang="cs-CZ" dirty="0" smtClean="0"/>
          </a:p>
          <a:p>
            <a:endParaRPr lang="cs-CZ" dirty="0" smtClean="0"/>
          </a:p>
          <a:p>
            <a:endParaRPr lang="cs-CZ" b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B210D-07CD-4F80-A925-56B3CE3D226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095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http://cs.wikipedia.org/wiki/Soubor:Chromosome.png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http://cs.wikipedia.org/wiki/Soubor:August_Weismann.jpg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B210D-07CD-4F80-A925-56B3CE3D226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317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http://cs.wikipedia.org/wiki/Soubor:Thomas_Hunt_Morgan.jpg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http://en.wikipedia.org/wiki/File:Drosophila_repleta_lateral.jpg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B210D-07CD-4F80-A925-56B3CE3D226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12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9A46-603F-41B9-B233-A28F66432BF0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682-E0F2-46B5-B641-10CF07FA2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29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9A46-603F-41B9-B233-A28F66432BF0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682-E0F2-46B5-B641-10CF07FA2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43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9A46-603F-41B9-B233-A28F66432BF0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682-E0F2-46B5-B641-10CF07FA2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47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9A46-603F-41B9-B233-A28F66432BF0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682-E0F2-46B5-B641-10CF07FA2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3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9A46-603F-41B9-B233-A28F66432BF0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682-E0F2-46B5-B641-10CF07FA2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18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9A46-603F-41B9-B233-A28F66432BF0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682-E0F2-46B5-B641-10CF07FA2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18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9A46-603F-41B9-B233-A28F66432BF0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682-E0F2-46B5-B641-10CF07FA2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73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9A46-603F-41B9-B233-A28F66432BF0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682-E0F2-46B5-B641-10CF07FA2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00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9A46-603F-41B9-B233-A28F66432BF0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682-E0F2-46B5-B641-10CF07FA2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91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9A46-603F-41B9-B233-A28F66432BF0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682-E0F2-46B5-B641-10CF07FA2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78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9A46-603F-41B9-B233-A28F66432BF0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682-E0F2-46B5-B641-10CF07FA2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50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89A46-603F-41B9-B233-A28F66432BF0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6C682-E0F2-46B5-B641-10CF07FA2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porady/10121359557-port/biosfera/126-genetika-v-praxi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z/search?q=mendel+hr%C3%A1ch&amp;source=lnms&amp;tbm=isch&amp;sa=X&amp;ei=nGpAUp_uOMaTtAb144Eg&amp;ved=0CAcQ_AUoAQ&amp;biw=1366&amp;bih=667&amp;dpr=1#facrc=_&amp;imgdii=_&amp;imgrc=EE62bYKnFQowjM%3A%3BitKy_3FjuRTxWM%3Bhttp%253A%252F%252Fwww.wikiskripta.eu%252Fimages%252Fc%252Fc4%252FMendel_sedm_znaku_cs.png%3Bhttp%253A%252F%252Fwww.wikiskripta.eu%252Findex.php%252FMendelovy_pokusy%3B592%3B254" TargetMode="External"/><Relationship Id="rId3" Type="http://schemas.openxmlformats.org/officeDocument/2006/relationships/hyperlink" Target="http://cs.wikipedia.org/wiki/Soubor:Ovulo_1.jpg" TargetMode="External"/><Relationship Id="rId7" Type="http://schemas.openxmlformats.org/officeDocument/2006/relationships/hyperlink" Target="http://cs.wikipedia.org/wiki/Soubor:Gregor_Mendel.png" TargetMode="External"/><Relationship Id="rId2" Type="http://schemas.openxmlformats.org/officeDocument/2006/relationships/hyperlink" Target="http://cs.wikipedia.org/wiki/Soubor:Amaryllis_stamens_ak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Karl_Friedrich_von_Gaertner_von_Emil_Orth.jpg" TargetMode="External"/><Relationship Id="rId5" Type="http://schemas.openxmlformats.org/officeDocument/2006/relationships/hyperlink" Target="http://en.wikipedia.org/wiki/File:Linnaeus1758-title-page.jpg" TargetMode="External"/><Relationship Id="rId4" Type="http://schemas.openxmlformats.org/officeDocument/2006/relationships/hyperlink" Target="http://cs.wikipedia.org/wiki/Soubor:Carl_von_Linn%C3%A9.jpg" TargetMode="External"/><Relationship Id="rId9" Type="http://schemas.openxmlformats.org/officeDocument/2006/relationships/hyperlink" Target="http://www.wikiskripta.eu/index.php/Soubor:Mendel_nezavisla_segregace.pn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Drosophila_repleta_lateral.jpg" TargetMode="External"/><Relationship Id="rId13" Type="http://schemas.openxmlformats.org/officeDocument/2006/relationships/hyperlink" Target="http://en.wikipedia.org/wiki/File:Francis_Crick.png" TargetMode="External"/><Relationship Id="rId3" Type="http://schemas.openxmlformats.org/officeDocument/2006/relationships/hyperlink" Target="http://upload.wikimedia.org/wikipedia/commons/thumb/0/09/Carl_Correns.jpg/421px-Carl_Correns.jpg" TargetMode="External"/><Relationship Id="rId7" Type="http://schemas.openxmlformats.org/officeDocument/2006/relationships/hyperlink" Target="http://cs.wikipedia.org/wiki/Soubor:Thomas_Hunt_Morgan.jpg" TargetMode="External"/><Relationship Id="rId12" Type="http://schemas.openxmlformats.org/officeDocument/2006/relationships/hyperlink" Target="http://en.wikipedia.org/wiki/File:Maurice_H_F_Wilkins.jpg" TargetMode="External"/><Relationship Id="rId2" Type="http://schemas.openxmlformats.org/officeDocument/2006/relationships/hyperlink" Target="http://en.wikipedia.org/wiki/File:Hugo_de_Vrie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August_Weismann.jpg" TargetMode="External"/><Relationship Id="rId11" Type="http://schemas.openxmlformats.org/officeDocument/2006/relationships/hyperlink" Target="http://en.wikipedia.org/wiki/File:Rosalind_Franklin.jpg" TargetMode="External"/><Relationship Id="rId5" Type="http://schemas.openxmlformats.org/officeDocument/2006/relationships/hyperlink" Target="http://cs.wikipedia.org/wiki/Soubor:Chromosome.png" TargetMode="External"/><Relationship Id="rId15" Type="http://schemas.openxmlformats.org/officeDocument/2006/relationships/hyperlink" Target="http://en.wikipedia.org/wiki/File:James_D_Watson.jpg" TargetMode="External"/><Relationship Id="rId10" Type="http://schemas.openxmlformats.org/officeDocument/2006/relationships/hyperlink" Target="http://en.wikipedia.org/wiki/File:Oswald_T._Avery_portrait_1937.jpg" TargetMode="External"/><Relationship Id="rId4" Type="http://schemas.openxmlformats.org/officeDocument/2006/relationships/hyperlink" Target="http://en.wikipedia.org/wiki/File:Acta_Horti_berg._-_1905_-_tafl._124._-_Erich_Tschermak.jpg" TargetMode="External"/><Relationship Id="rId9" Type="http://schemas.openxmlformats.org/officeDocument/2006/relationships/hyperlink" Target="http://insects.eugenes.org/DroSpeGe/" TargetMode="External"/><Relationship Id="rId14" Type="http://schemas.openxmlformats.org/officeDocument/2006/relationships/hyperlink" Target="http://en.wikipedia.org/wiki/File:DNA_Model_Crick-Watson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Hamilton_Smith,_2.jpg" TargetMode="External"/><Relationship Id="rId3" Type="http://schemas.openxmlformats.org/officeDocument/2006/relationships/hyperlink" Target="http://en.wikipedia.org/wiki/File:Fran%C3%A7ois_Jacob_nobel.jpg" TargetMode="External"/><Relationship Id="rId7" Type="http://schemas.openxmlformats.org/officeDocument/2006/relationships/hyperlink" Target="http://en.wikipedia.org/wiki/File:Werner_Arber_2008.jpg" TargetMode="External"/><Relationship Id="rId2" Type="http://schemas.openxmlformats.org/officeDocument/2006/relationships/hyperlink" Target="http://en.wikipedia.org/wiki/File:Andr%C3%A9_Lwoff_nobe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Frederick_Sanger2.jpg" TargetMode="External"/><Relationship Id="rId11" Type="http://schemas.openxmlformats.org/officeDocument/2006/relationships/hyperlink" Target="http://en.wikipedia.org/wiki/File:PCR_tubes.png" TargetMode="External"/><Relationship Id="rId5" Type="http://schemas.openxmlformats.org/officeDocument/2006/relationships/hyperlink" Target="http://cs.wikipedia.org/wiki/Soubor:Aminoacids_table.svg" TargetMode="External"/><Relationship Id="rId10" Type="http://schemas.openxmlformats.org/officeDocument/2006/relationships/hyperlink" Target="http://en.wikipedia.org/wiki/File:PCR.svg" TargetMode="External"/><Relationship Id="rId4" Type="http://schemas.openxmlformats.org/officeDocument/2006/relationships/hyperlink" Target="http://cs.wikipedia.org/wiki/Soubor:Jacques_Monod_nobel.jpg" TargetMode="External"/><Relationship Id="rId9" Type="http://schemas.openxmlformats.org/officeDocument/2006/relationships/hyperlink" Target="http://en.wikipedia.org/wiki/File:Kary_Mullis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32YzyCLDV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Historie genetiky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7704856" cy="115212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Digitální učební materiál byl vytvořen v rámci projektu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Inovace a zkvalitnění výuky na Slovanském gymnáziu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CZ.1.07/1.5.00/34.1088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124450" cy="1247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1685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Joachim </a:t>
            </a:r>
            <a:r>
              <a:rPr lang="cs-CZ" b="1" dirty="0" err="1" smtClean="0"/>
              <a:t>Hämmerling</a:t>
            </a:r>
            <a:r>
              <a:rPr lang="cs-CZ" b="1" dirty="0" smtClean="0"/>
              <a:t> </a:t>
            </a:r>
            <a:r>
              <a:rPr lang="cs-CZ" dirty="0" smtClean="0"/>
              <a:t>-  význam </a:t>
            </a:r>
            <a:r>
              <a:rPr lang="cs-CZ" dirty="0" smtClean="0">
                <a:solidFill>
                  <a:srgbClr val="FF0000"/>
                </a:solidFill>
              </a:rPr>
              <a:t>jádra</a:t>
            </a:r>
            <a:r>
              <a:rPr lang="cs-CZ" dirty="0" smtClean="0"/>
              <a:t> pro řízení znaků organizmu. </a:t>
            </a:r>
          </a:p>
          <a:p>
            <a:pPr marL="0" indent="0">
              <a:buNone/>
            </a:pPr>
            <a:r>
              <a:rPr lang="cs-CZ" b="1" dirty="0" smtClean="0"/>
              <a:t>August </a:t>
            </a:r>
            <a:r>
              <a:rPr lang="cs-CZ" b="1" dirty="0" err="1" smtClean="0"/>
              <a:t>Weismann</a:t>
            </a:r>
            <a:r>
              <a:rPr lang="cs-CZ" b="1" dirty="0" smtClean="0"/>
              <a:t> </a:t>
            </a:r>
            <a:r>
              <a:rPr lang="cs-CZ" dirty="0" smtClean="0"/>
              <a:t>– sídlem „zárodečné hmoty“, která řídí dědičnost, jsou </a:t>
            </a:r>
            <a:r>
              <a:rPr lang="cs-CZ" dirty="0" smtClean="0">
                <a:solidFill>
                  <a:srgbClr val="FF0000"/>
                </a:solidFill>
              </a:rPr>
              <a:t>chromozomy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upload.wikimedia.org/wikipedia/commons/5/54/Chromoso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12" y="2780928"/>
            <a:ext cx="19050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bor:August Weisman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2843807" cy="388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28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Thomas </a:t>
            </a:r>
            <a:r>
              <a:rPr lang="cs-CZ" b="1" dirty="0" err="1" smtClean="0"/>
              <a:t>Hunt</a:t>
            </a:r>
            <a:r>
              <a:rPr lang="cs-CZ" b="1" dirty="0" smtClean="0"/>
              <a:t> Morgan </a:t>
            </a:r>
            <a:r>
              <a:rPr lang="cs-CZ" dirty="0" smtClean="0"/>
              <a:t>– zkoumal mouchu </a:t>
            </a:r>
            <a:r>
              <a:rPr lang="cs-CZ" dirty="0" smtClean="0">
                <a:solidFill>
                  <a:srgbClr val="FF0000"/>
                </a:solidFill>
              </a:rPr>
              <a:t>octomilku (</a:t>
            </a:r>
            <a:r>
              <a:rPr lang="cs-CZ" dirty="0" err="1" smtClean="0">
                <a:solidFill>
                  <a:srgbClr val="FF0000"/>
                </a:solidFill>
              </a:rPr>
              <a:t>Drosophila</a:t>
            </a:r>
            <a:r>
              <a:rPr lang="cs-CZ" dirty="0" smtClean="0"/>
              <a:t>) - snadno se rozmnožuje, má krátkou generační dobu, poskytuje dobře zřetelné genetické odchylky. </a:t>
            </a:r>
          </a:p>
          <a:p>
            <a:pPr marL="0" indent="0">
              <a:buNone/>
            </a:pPr>
            <a:r>
              <a:rPr lang="cs-CZ" dirty="0" smtClean="0"/>
              <a:t>Objasnil </a:t>
            </a:r>
            <a:r>
              <a:rPr lang="cs-CZ" dirty="0" smtClean="0">
                <a:solidFill>
                  <a:srgbClr val="FF0000"/>
                </a:solidFill>
              </a:rPr>
              <a:t>vazbu genů</a:t>
            </a:r>
            <a:r>
              <a:rPr lang="cs-CZ" dirty="0" smtClean="0"/>
              <a:t>, nositel Nobelovy ceny.</a:t>
            </a:r>
            <a:endParaRPr lang="cs-CZ" dirty="0"/>
          </a:p>
        </p:txBody>
      </p:sp>
      <p:pic>
        <p:nvPicPr>
          <p:cNvPr id="2050" name="Picture 2" descr="Soubor:Thomas Hunt Morg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5092"/>
            <a:ext cx="2483767" cy="35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d/dc/Drosophila_repleta_late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98168"/>
            <a:ext cx="4621493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14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insects.eugenes.org/DroSpeGe/about/Drosophila-phylogen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" y="22804"/>
            <a:ext cx="9143822" cy="691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4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 smtClean="0"/>
              <a:t>Geny, které jsou umístěny v různých párech homologických chromozomů, jsou </a:t>
            </a:r>
            <a:r>
              <a:rPr lang="cs-CZ" dirty="0" smtClean="0">
                <a:solidFill>
                  <a:srgbClr val="FF0000"/>
                </a:solidFill>
              </a:rPr>
              <a:t>volně kombinovatelné</a:t>
            </a:r>
            <a:r>
              <a:rPr lang="cs-CZ" dirty="0" smtClean="0"/>
              <a:t>. Počet genů u organizmů několikanásobně převyšuje počet chromozomů, proto nemohou být všechny geny volně kombinovatelné. </a:t>
            </a:r>
          </a:p>
          <a:p>
            <a:pPr marL="0" indent="0">
              <a:buNone/>
            </a:pPr>
            <a:r>
              <a:rPr lang="cs-CZ" dirty="0" smtClean="0"/>
              <a:t>Geny, které jsou umístěny v jednom a tomtéž páru chromozomů, jsou vázané, jejich soubor tvoří </a:t>
            </a:r>
            <a:r>
              <a:rPr lang="cs-CZ" dirty="0" smtClean="0">
                <a:solidFill>
                  <a:srgbClr val="FF0000"/>
                </a:solidFill>
              </a:rPr>
              <a:t>vazbovou skupinu.</a:t>
            </a:r>
          </a:p>
          <a:p>
            <a:pPr marL="0" indent="0">
              <a:buNone/>
            </a:pPr>
            <a:r>
              <a:rPr lang="cs-CZ" dirty="0" smtClean="0"/>
              <a:t>Geny jsou v chromozomech uspořádány v lineárním pořadí (1. Morganův zákon), vzdálenost mezi nimi se udává v </a:t>
            </a:r>
            <a:r>
              <a:rPr lang="cs-CZ" dirty="0" smtClean="0">
                <a:solidFill>
                  <a:srgbClr val="FF0000"/>
                </a:solidFill>
              </a:rPr>
              <a:t>morganech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r>
              <a:rPr lang="cs-CZ" dirty="0" smtClean="0"/>
              <a:t>Počet vazbových skupin je roven počtu párů homologických chromozomů (2. Morganův zákon)</a:t>
            </a:r>
          </a:p>
          <a:p>
            <a:pPr marL="0" indent="0">
              <a:buNone/>
            </a:pPr>
            <a:r>
              <a:rPr lang="cs-CZ" dirty="0" smtClean="0"/>
              <a:t>Sestrojování </a:t>
            </a:r>
            <a:r>
              <a:rPr lang="cs-CZ" dirty="0" smtClean="0">
                <a:solidFill>
                  <a:srgbClr val="FF0000"/>
                </a:solidFill>
              </a:rPr>
              <a:t>chromozomových map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433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Oswald Theodore </a:t>
            </a:r>
            <a:r>
              <a:rPr lang="cs-CZ" b="1" dirty="0" err="1" smtClean="0"/>
              <a:t>Avery</a:t>
            </a:r>
            <a:r>
              <a:rPr lang="cs-CZ" b="1" dirty="0" smtClean="0"/>
              <a:t>, C. H. Mac </a:t>
            </a:r>
            <a:r>
              <a:rPr lang="cs-CZ" b="1" dirty="0" err="1" smtClean="0"/>
              <a:t>Leod</a:t>
            </a:r>
            <a:r>
              <a:rPr lang="cs-CZ" b="1" dirty="0" smtClean="0"/>
              <a:t>, M. </a:t>
            </a:r>
            <a:r>
              <a:rPr lang="cs-CZ" b="1" dirty="0" err="1" smtClean="0"/>
              <a:t>Mc</a:t>
            </a:r>
            <a:r>
              <a:rPr lang="cs-CZ" b="1" dirty="0" smtClean="0"/>
              <a:t> </a:t>
            </a:r>
            <a:r>
              <a:rPr lang="cs-CZ" b="1" dirty="0" err="1" smtClean="0"/>
              <a:t>Carthy</a:t>
            </a:r>
            <a:r>
              <a:rPr lang="cs-CZ" b="1" dirty="0" smtClean="0"/>
              <a:t>- </a:t>
            </a:r>
            <a:r>
              <a:rPr lang="cs-CZ" dirty="0" smtClean="0">
                <a:solidFill>
                  <a:srgbClr val="FF0000"/>
                </a:solidFill>
              </a:rPr>
              <a:t>dokázali </a:t>
            </a:r>
            <a:r>
              <a:rPr lang="cs-CZ" dirty="0" smtClean="0"/>
              <a:t>a chemicky </a:t>
            </a:r>
            <a:r>
              <a:rPr lang="cs-CZ" dirty="0" smtClean="0">
                <a:solidFill>
                  <a:srgbClr val="FF0000"/>
                </a:solidFill>
              </a:rPr>
              <a:t>identifikovali DNA </a:t>
            </a:r>
            <a:r>
              <a:rPr lang="cs-CZ" dirty="0" smtClean="0"/>
              <a:t>jako látku určující dědičné vlastnosti organizmu</a:t>
            </a:r>
            <a:endParaRPr lang="cs-CZ" dirty="0"/>
          </a:p>
        </p:txBody>
      </p:sp>
      <p:pic>
        <p:nvPicPr>
          <p:cNvPr id="4098" name="Picture 2" descr="File:Oswald T. Avery portrait 19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259837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0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Rosalinda Franklinová, Maurice Wilkins </a:t>
            </a:r>
            <a:r>
              <a:rPr lang="cs-CZ" dirty="0" smtClean="0"/>
              <a:t>– pomocí rentgenové krystalografie zjistili, že </a:t>
            </a:r>
            <a:r>
              <a:rPr lang="cs-CZ" dirty="0" smtClean="0">
                <a:solidFill>
                  <a:srgbClr val="FF0000"/>
                </a:solidFill>
              </a:rPr>
              <a:t>DNA</a:t>
            </a:r>
            <a:r>
              <a:rPr lang="cs-CZ" dirty="0" smtClean="0"/>
              <a:t> rozptyluje X paprsky – </a:t>
            </a:r>
            <a:r>
              <a:rPr lang="cs-CZ" dirty="0" smtClean="0">
                <a:solidFill>
                  <a:srgbClr val="FF0000"/>
                </a:solidFill>
              </a:rPr>
              <a:t>má 3D strukturu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122" name="Picture 2" descr="File:Rosalind Frankl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71750"/>
            <a:ext cx="33432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Maurice H F Wilki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50844"/>
            <a:ext cx="3240360" cy="42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9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James Watson, Francis Crick </a:t>
            </a:r>
            <a:r>
              <a:rPr lang="cs-CZ" dirty="0" smtClean="0"/>
              <a:t>– navrhli platný model DNA jako </a:t>
            </a:r>
            <a:r>
              <a:rPr lang="cs-CZ" dirty="0" err="1" smtClean="0">
                <a:solidFill>
                  <a:srgbClr val="FF0000"/>
                </a:solidFill>
              </a:rPr>
              <a:t>dvojšroubovice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polynukleotidových řetězců</a:t>
            </a:r>
            <a:r>
              <a:rPr lang="cs-CZ" dirty="0" smtClean="0"/>
              <a:t>, které jsou v místě dusíkatých bází spojeny </a:t>
            </a:r>
            <a:r>
              <a:rPr lang="cs-CZ" dirty="0" smtClean="0">
                <a:solidFill>
                  <a:srgbClr val="FF0000"/>
                </a:solidFill>
              </a:rPr>
              <a:t>vodíkovými můstky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6146" name="Picture 2" descr="Soubor:James D Watson Genome 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" y="3933056"/>
            <a:ext cx="2924655" cy="310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le:Francis Cri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64" y="4077072"/>
            <a:ext cx="3968638" cy="295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ile:DNA Model Crick-Wats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34932"/>
            <a:ext cx="2774082" cy="369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44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F. </a:t>
            </a:r>
            <a:r>
              <a:rPr lang="cs-CZ" b="1" dirty="0" err="1" smtClean="0"/>
              <a:t>Jacob</a:t>
            </a:r>
            <a:r>
              <a:rPr lang="cs-CZ" b="1" dirty="0" smtClean="0"/>
              <a:t>, A. </a:t>
            </a:r>
            <a:r>
              <a:rPr lang="cs-CZ" b="1" dirty="0" err="1" smtClean="0"/>
              <a:t>Lwoff</a:t>
            </a:r>
            <a:r>
              <a:rPr lang="cs-CZ" b="1" dirty="0" smtClean="0"/>
              <a:t>, J. L. </a:t>
            </a:r>
            <a:r>
              <a:rPr lang="cs-CZ" b="1" dirty="0" err="1" smtClean="0"/>
              <a:t>Monod</a:t>
            </a:r>
            <a:r>
              <a:rPr lang="cs-CZ" b="1" dirty="0" smtClean="0"/>
              <a:t> </a:t>
            </a:r>
            <a:r>
              <a:rPr lang="cs-CZ" dirty="0" smtClean="0"/>
              <a:t>– objevili princip </a:t>
            </a:r>
            <a:r>
              <a:rPr lang="cs-CZ" dirty="0" smtClean="0">
                <a:solidFill>
                  <a:srgbClr val="FF0000"/>
                </a:solidFill>
              </a:rPr>
              <a:t>proteosyntézy</a:t>
            </a:r>
            <a:r>
              <a:rPr lang="cs-CZ" dirty="0" smtClean="0"/>
              <a:t> a její regulace (operonový model) u E. coli. </a:t>
            </a:r>
          </a:p>
          <a:p>
            <a:pPr marL="0" indent="0">
              <a:buNone/>
            </a:pPr>
            <a:r>
              <a:rPr lang="cs-CZ" dirty="0" smtClean="0"/>
              <a:t>Geny rozdělili na operátorové, strukturní, regulátorové.</a:t>
            </a:r>
            <a:endParaRPr lang="cs-CZ" dirty="0"/>
          </a:p>
        </p:txBody>
      </p:sp>
      <p:pic>
        <p:nvPicPr>
          <p:cNvPr id="7170" name="Picture 2" descr="File:André Lwoff nob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86098"/>
            <a:ext cx="26670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le:François Jacob nob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21" y="3107772"/>
            <a:ext cx="26670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oubor:Jacques Monod nob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86097"/>
            <a:ext cx="26670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62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Heinrich </a:t>
            </a:r>
            <a:r>
              <a:rPr lang="cs-CZ" b="1" dirty="0" err="1" smtClean="0"/>
              <a:t>Matthaei</a:t>
            </a:r>
            <a:r>
              <a:rPr lang="cs-CZ" b="1" dirty="0" smtClean="0"/>
              <a:t>, </a:t>
            </a:r>
            <a:r>
              <a:rPr lang="cs-CZ" b="1" dirty="0" err="1" smtClean="0"/>
              <a:t>Marshall</a:t>
            </a:r>
            <a:r>
              <a:rPr lang="cs-CZ" b="1" dirty="0" smtClean="0"/>
              <a:t> </a:t>
            </a:r>
            <a:r>
              <a:rPr lang="cs-CZ" b="1" dirty="0" err="1" smtClean="0"/>
              <a:t>Nirenberg</a:t>
            </a:r>
            <a:r>
              <a:rPr lang="cs-CZ" b="1" dirty="0" smtClean="0"/>
              <a:t>, Severo </a:t>
            </a:r>
            <a:r>
              <a:rPr lang="cs-CZ" b="1" dirty="0" err="1" smtClean="0"/>
              <a:t>Ochoa</a:t>
            </a:r>
            <a:r>
              <a:rPr lang="cs-CZ" b="1" dirty="0" smtClean="0"/>
              <a:t> </a:t>
            </a:r>
            <a:r>
              <a:rPr lang="cs-CZ" dirty="0" smtClean="0"/>
              <a:t>– vyřešili </a:t>
            </a:r>
            <a:r>
              <a:rPr lang="cs-CZ" dirty="0" smtClean="0">
                <a:solidFill>
                  <a:srgbClr val="FF0000"/>
                </a:solidFill>
              </a:rPr>
              <a:t>univerzální genetický kód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9218" name="Picture 2" descr="Soubor:Aminoacids tabl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52524"/>
            <a:ext cx="57721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26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Frederik </a:t>
            </a:r>
            <a:r>
              <a:rPr lang="cs-CZ" b="1" dirty="0" err="1" smtClean="0"/>
              <a:t>Sanger</a:t>
            </a:r>
            <a:r>
              <a:rPr lang="cs-CZ" b="1" dirty="0" smtClean="0"/>
              <a:t> </a:t>
            </a:r>
            <a:r>
              <a:rPr lang="cs-CZ" dirty="0" smtClean="0"/>
              <a:t>– vypracoval metodu k určení pořadí 51 aminokyselin v molekule </a:t>
            </a:r>
            <a:r>
              <a:rPr lang="cs-CZ" dirty="0" smtClean="0">
                <a:solidFill>
                  <a:srgbClr val="FF0000"/>
                </a:solidFill>
              </a:rPr>
              <a:t>insulinu</a:t>
            </a:r>
            <a:r>
              <a:rPr lang="cs-CZ" dirty="0" smtClean="0"/>
              <a:t>, </a:t>
            </a:r>
            <a:r>
              <a:rPr lang="cs-CZ" dirty="0" err="1" smtClean="0"/>
              <a:t>dideoxy</a:t>
            </a:r>
            <a:r>
              <a:rPr lang="cs-CZ" dirty="0" smtClean="0"/>
              <a:t> metodu určení pořadí </a:t>
            </a:r>
            <a:r>
              <a:rPr lang="cs-CZ" dirty="0"/>
              <a:t>n</a:t>
            </a:r>
            <a:r>
              <a:rPr lang="cs-CZ" dirty="0" smtClean="0"/>
              <a:t>ukleotidů v molekule DNA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42" name="Picture 2" descr="Soubor:Frederick Sang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80080"/>
            <a:ext cx="3837062" cy="472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06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1694 </a:t>
            </a:r>
            <a:r>
              <a:rPr lang="cs-CZ" b="1" dirty="0" smtClean="0"/>
              <a:t>Rudolf </a:t>
            </a:r>
            <a:r>
              <a:rPr lang="cs-CZ" b="1" dirty="0" err="1" smtClean="0"/>
              <a:t>Jacob</a:t>
            </a:r>
            <a:r>
              <a:rPr lang="cs-CZ" b="1" dirty="0" smtClean="0"/>
              <a:t> </a:t>
            </a:r>
            <a:r>
              <a:rPr lang="cs-CZ" b="1" dirty="0" err="1" smtClean="0"/>
              <a:t>Camerarius</a:t>
            </a:r>
            <a:r>
              <a:rPr lang="cs-CZ" b="1" dirty="0" smtClean="0"/>
              <a:t> </a:t>
            </a:r>
            <a:r>
              <a:rPr lang="cs-CZ" dirty="0" smtClean="0"/>
              <a:t>– pohlavnost rostlin</a:t>
            </a:r>
          </a:p>
          <a:p>
            <a:endParaRPr lang="cs-CZ" dirty="0"/>
          </a:p>
        </p:txBody>
      </p:sp>
      <p:pic>
        <p:nvPicPr>
          <p:cNvPr id="1026" name="Picture 2" descr="Soubor:Amaryllis stamens a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6200"/>
            <a:ext cx="4731359" cy="35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bor:Ovulo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19" y="3129375"/>
            <a:ext cx="4611065" cy="37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26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Werner </a:t>
            </a:r>
            <a:r>
              <a:rPr lang="cs-CZ" b="1" dirty="0" err="1" smtClean="0"/>
              <a:t>Arber</a:t>
            </a:r>
            <a:r>
              <a:rPr lang="cs-CZ" b="1" dirty="0" smtClean="0"/>
              <a:t>, </a:t>
            </a:r>
            <a:r>
              <a:rPr lang="cs-CZ" b="1" dirty="0" err="1" smtClean="0"/>
              <a:t>Hamilton</a:t>
            </a:r>
            <a:r>
              <a:rPr lang="cs-CZ" b="1" dirty="0" smtClean="0"/>
              <a:t> O. Smith </a:t>
            </a:r>
            <a:r>
              <a:rPr lang="cs-CZ" dirty="0" smtClean="0"/>
              <a:t>– objevil </a:t>
            </a:r>
            <a:r>
              <a:rPr lang="cs-CZ" dirty="0" smtClean="0">
                <a:solidFill>
                  <a:srgbClr val="FF0000"/>
                </a:solidFill>
              </a:rPr>
              <a:t>restrikční endonukleázy</a:t>
            </a:r>
            <a:r>
              <a:rPr lang="cs-CZ" dirty="0" smtClean="0"/>
              <a:t>, které štěpí DNA v místě určitých sekvencí nukleotidů. Komplementární konce nastříhaných molekul DNA se dají opět spojit pomocí DNA ligáz.</a:t>
            </a:r>
            <a:endParaRPr lang="cs-CZ" dirty="0"/>
          </a:p>
        </p:txBody>
      </p:sp>
      <p:pic>
        <p:nvPicPr>
          <p:cNvPr id="11266" name="Picture 2" descr="File:Werner Arber 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2987824" cy="369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ile:Hamilton Smith,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64873"/>
            <a:ext cx="2990106" cy="398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77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Kary B. </a:t>
            </a:r>
            <a:r>
              <a:rPr lang="cs-CZ" b="1" dirty="0" err="1" smtClean="0"/>
              <a:t>Mullis</a:t>
            </a:r>
            <a:r>
              <a:rPr lang="cs-CZ" b="1" dirty="0" smtClean="0"/>
              <a:t> </a:t>
            </a:r>
            <a:r>
              <a:rPr lang="cs-CZ" dirty="0" smtClean="0"/>
              <a:t>–objevitel </a:t>
            </a:r>
            <a:r>
              <a:rPr lang="cs-CZ" dirty="0" smtClean="0">
                <a:solidFill>
                  <a:srgbClr val="FF0000"/>
                </a:solidFill>
              </a:rPr>
              <a:t>polymerázové řetězové reakce – PCR.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8194" name="Picture 2" descr="File:Kary Mull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9" y="2714624"/>
            <a:ext cx="2390775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ile:PCR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883666"/>
            <a:ext cx="3816424" cy="616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ile:PCR tub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924" y="3573016"/>
            <a:ext cx="3176940" cy="260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5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genetiky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Genové inženýrství</a:t>
            </a:r>
          </a:p>
          <a:p>
            <a:pPr marL="0" indent="0">
              <a:buNone/>
            </a:pPr>
            <a:r>
              <a:rPr lang="cs-CZ" dirty="0" smtClean="0"/>
              <a:t>Šlechtění</a:t>
            </a:r>
          </a:p>
          <a:p>
            <a:pPr marL="0" indent="0">
              <a:buNone/>
            </a:pPr>
            <a:r>
              <a:rPr lang="cs-CZ" dirty="0" smtClean="0"/>
              <a:t>Lékařství – diagnostika, prevence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Více na 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http://www.ceskatelevize.cz/porady/10121359557-port/biosfera/126-genetika-v-praxi/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377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cap="all" dirty="0"/>
              <a:t>JELÍNEK</a:t>
            </a:r>
            <a:r>
              <a:rPr lang="cs-CZ" dirty="0"/>
              <a:t>, Jan a </a:t>
            </a:r>
            <a:r>
              <a:rPr lang="cs-CZ" cap="all" dirty="0"/>
              <a:t>ZICHÁČEK</a:t>
            </a:r>
            <a:r>
              <a:rPr lang="cs-CZ" dirty="0"/>
              <a:t>, Vladimír. </a:t>
            </a:r>
            <a:r>
              <a:rPr lang="cs-CZ" i="1" dirty="0"/>
              <a:t>Biologie pro gymnázia: (teoretická a praktická část)</a:t>
            </a:r>
            <a:r>
              <a:rPr lang="cs-CZ" dirty="0"/>
              <a:t>. 9. vyd. Olomouc: Nakladatelství Olomouc, 2007. 575 s., [92] s. barev. obr. </a:t>
            </a:r>
            <a:r>
              <a:rPr lang="cs-CZ" dirty="0" err="1"/>
              <a:t>příl.ISBN</a:t>
            </a:r>
            <a:r>
              <a:rPr lang="cs-CZ" dirty="0"/>
              <a:t> 978-80-7182-213-4.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9654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>
                <a:hlinkClick r:id="rId2"/>
              </a:rPr>
              <a:t>http://cs.wikipedia.org/wiki/Soubor:Amaryllis_stamens_aka.jpg</a:t>
            </a:r>
            <a:endParaRPr lang="cs-CZ" dirty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cs.wikipedia.org/wiki/Soubor:Ovulo_1.jpg</a:t>
            </a:r>
            <a:endParaRPr lang="cs-CZ" dirty="0" smtClean="0"/>
          </a:p>
          <a:p>
            <a:r>
              <a:rPr lang="cs-CZ" dirty="0">
                <a:hlinkClick r:id="rId4"/>
              </a:rPr>
              <a:t>http://cs.wikipedia.org/wiki/Soubor:Carl_von_Linn%C3%A9.jpg</a:t>
            </a:r>
            <a:endParaRPr lang="cs-CZ" dirty="0"/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en.wikipedia.org/wiki/File:Linnaeus1758-title-page.jpg</a:t>
            </a:r>
            <a:endParaRPr lang="cs-CZ" dirty="0" smtClean="0"/>
          </a:p>
          <a:p>
            <a:r>
              <a:rPr lang="cs-CZ" dirty="0">
                <a:hlinkClick r:id="rId6"/>
              </a:rPr>
              <a:t>http://commons.wikimedia.org/wiki/File:Karl_Friedrich_von_Gaertner_von_Emil_Orth.jpg</a:t>
            </a:r>
            <a:endParaRPr lang="cs-CZ" dirty="0"/>
          </a:p>
          <a:p>
            <a:r>
              <a:rPr lang="cs-CZ" dirty="0">
                <a:hlinkClick r:id="rId7"/>
              </a:rPr>
              <a:t>http://cs.wikipedia.org/wiki/Soubor:Gregor_Mendel.png</a:t>
            </a:r>
            <a:endParaRPr lang="cs-CZ" dirty="0"/>
          </a:p>
          <a:p>
            <a:r>
              <a:rPr lang="cs-CZ" dirty="0">
                <a:hlinkClick r:id="rId8"/>
              </a:rPr>
              <a:t>https://www.google.cz/search?q=mendel+hr%C3%A1ch&amp;source=lnms&amp;tbm=isch&amp;sa=X&amp;ei=nGpAUp_uOMaTtAb144Eg&amp;ved=0CAcQ_AUoAQ&amp;biw=1366&amp;bih=667&amp;dpr=1#facrc=_&amp;imgdii=_&amp;imgrc=EE62bYKnFQowjM%3A%3BitKy_3FjuRTxWM%3Bhttp%253A%252F%252Fwww.wikiskripta.eu%252Fimages%252Fc%252Fc4%252FMendel_sedm_znaku_cs.png%3Bhttp%253A%252F%252Fwww.wikiskripta.eu%252Findex.php%252FMendelovy_pokusy%3B592%3B254</a:t>
            </a:r>
            <a:endParaRPr lang="cs-CZ" dirty="0"/>
          </a:p>
          <a:p>
            <a:r>
              <a:rPr lang="cs-CZ" dirty="0">
                <a:hlinkClick r:id="rId9"/>
              </a:rPr>
              <a:t>http://www.wikiskripta.eu/index.php/Soubor:Mendel_nezavisla_segregace.png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663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262108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hlinkClick r:id="rId2"/>
              </a:rPr>
              <a:t>http://en.wikipedia.org/wiki/File:Hugo_de_Vries.jpg</a:t>
            </a:r>
            <a:endParaRPr lang="cs-CZ" dirty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upload.wikimedia.org/wikipedia/commons/thumb/0/09/Carl_Correns.jpg/421px-Carl_Correns.jpg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</a:t>
            </a:r>
            <a:r>
              <a:rPr lang="cs-CZ" dirty="0">
                <a:hlinkClick r:id="rId4"/>
              </a:rPr>
              <a:t>://en.wikipedia.org/wiki/File:Acta_Horti_berg._-_1905_-_tafl._124._-_</a:t>
            </a:r>
            <a:r>
              <a:rPr lang="cs-CZ" dirty="0" smtClean="0">
                <a:hlinkClick r:id="rId4"/>
              </a:rPr>
              <a:t>Erich_Tschermak.jpg</a:t>
            </a:r>
            <a:endParaRPr lang="cs-CZ" dirty="0" smtClean="0"/>
          </a:p>
          <a:p>
            <a:r>
              <a:rPr lang="cs-CZ" dirty="0">
                <a:hlinkClick r:id="rId5"/>
              </a:rPr>
              <a:t>http://cs.wikipedia.org/wiki/Soubor:Chromosome.png</a:t>
            </a:r>
            <a:endParaRPr lang="cs-CZ" dirty="0"/>
          </a:p>
          <a:p>
            <a:r>
              <a:rPr lang="cs-CZ" dirty="0">
                <a:hlinkClick r:id="rId6"/>
              </a:rPr>
              <a:t>http://cs.wikipedia.org/wiki/Soubor:August_Weismann.jpg</a:t>
            </a:r>
            <a:endParaRPr lang="cs-CZ" dirty="0"/>
          </a:p>
          <a:p>
            <a:r>
              <a:rPr lang="cs-CZ" dirty="0">
                <a:hlinkClick r:id="rId7"/>
              </a:rPr>
              <a:t>http://cs.wikipedia.org/wiki/Soubor:Thomas_Hunt_Morgan.jpg</a:t>
            </a:r>
            <a:endParaRPr lang="cs-CZ" dirty="0"/>
          </a:p>
          <a:p>
            <a:r>
              <a:rPr lang="cs-CZ" dirty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en.wikipedia.org/wiki/File:Drosophila_repleta_lateral.jpg</a:t>
            </a:r>
            <a:endParaRPr lang="cs-CZ" dirty="0" smtClean="0"/>
          </a:p>
          <a:p>
            <a:r>
              <a:rPr lang="cs-CZ" dirty="0">
                <a:hlinkClick r:id="rId9"/>
              </a:rPr>
              <a:t>http://insects.eugenes.org/DroSpeGe</a:t>
            </a:r>
            <a:r>
              <a:rPr lang="cs-CZ" dirty="0" smtClean="0">
                <a:hlinkClick r:id="rId9"/>
              </a:rPr>
              <a:t>/</a:t>
            </a:r>
            <a:endParaRPr lang="cs-CZ" dirty="0" smtClean="0"/>
          </a:p>
          <a:p>
            <a:r>
              <a:rPr lang="cs-CZ" dirty="0">
                <a:hlinkClick r:id="rId10"/>
              </a:rPr>
              <a:t>http://en.wikipedia.org/wiki/File:Oswald_T._Avery_portrait_1937.jpg</a:t>
            </a:r>
            <a:endParaRPr lang="cs-CZ" dirty="0"/>
          </a:p>
          <a:p>
            <a:r>
              <a:rPr lang="cs-CZ" dirty="0">
                <a:hlinkClick r:id="rId11"/>
              </a:rPr>
              <a:t>http://en.wikipedia.org/wiki/File:Rosalind_Franklin.jpg</a:t>
            </a:r>
            <a:endParaRPr lang="cs-CZ" dirty="0"/>
          </a:p>
          <a:p>
            <a:r>
              <a:rPr lang="cs-CZ" dirty="0">
                <a:hlinkClick r:id="rId12"/>
              </a:rPr>
              <a:t>http://</a:t>
            </a:r>
            <a:r>
              <a:rPr lang="cs-CZ" dirty="0" smtClean="0">
                <a:hlinkClick r:id="rId12"/>
              </a:rPr>
              <a:t>en.wikipedia.org/wiki/File:Maurice_H_F_Wilkins.jpg</a:t>
            </a:r>
            <a:endParaRPr lang="cs-CZ" dirty="0" smtClean="0"/>
          </a:p>
          <a:p>
            <a:r>
              <a:rPr lang="cs-CZ" dirty="0">
                <a:hlinkClick r:id="rId13"/>
              </a:rPr>
              <a:t>http://en.wikipedia.org/wiki/File:Francis_Crick.png</a:t>
            </a:r>
            <a:endParaRPr lang="cs-CZ" dirty="0"/>
          </a:p>
          <a:p>
            <a:r>
              <a:rPr lang="cs-CZ" dirty="0">
                <a:hlinkClick r:id="rId14"/>
              </a:rPr>
              <a:t>http://en.wikipedia.org/wiki/File:DNA_Model_Crick-Watson.jpg</a:t>
            </a:r>
            <a:endParaRPr lang="cs-CZ" dirty="0"/>
          </a:p>
          <a:p>
            <a:r>
              <a:rPr lang="cs-CZ" dirty="0">
                <a:hlinkClick r:id="rId15"/>
              </a:rPr>
              <a:t>http://</a:t>
            </a:r>
            <a:r>
              <a:rPr lang="cs-CZ" dirty="0" smtClean="0">
                <a:hlinkClick r:id="rId15"/>
              </a:rPr>
              <a:t>en.wikipedia.org/wiki/File:James_D_Watson.jpg</a:t>
            </a:r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1069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hlinkClick r:id="rId2"/>
              </a:rPr>
              <a:t>http://en.wikipedia.org/wiki/File:Andr%C3%A9_Lwoff_nobel.jpg</a:t>
            </a:r>
            <a:endParaRPr lang="cs-CZ" dirty="0"/>
          </a:p>
          <a:p>
            <a:r>
              <a:rPr lang="cs-CZ" dirty="0">
                <a:hlinkClick r:id="rId3"/>
              </a:rPr>
              <a:t>http://en.wikipedia.org/wiki/File:Fran%C3%A7ois_Jacob_nobel.jpg</a:t>
            </a:r>
            <a:endParaRPr lang="cs-CZ" dirty="0"/>
          </a:p>
          <a:p>
            <a:r>
              <a:rPr lang="cs-CZ" dirty="0">
                <a:hlinkClick r:id="rId4"/>
              </a:rPr>
              <a:t>http://cs.wikipedia.org/wiki/Soubor:Jacques_Monod_nobel.jpg</a:t>
            </a:r>
            <a:endParaRPr lang="cs-CZ" dirty="0"/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cs.wikipedia.org/wiki/Soubor:Aminoacids_table.svg</a:t>
            </a:r>
            <a:endParaRPr lang="cs-CZ" dirty="0" smtClean="0"/>
          </a:p>
          <a:p>
            <a:r>
              <a:rPr lang="cs-CZ" dirty="0">
                <a:hlinkClick r:id="rId6"/>
              </a:rPr>
              <a:t>http://cs.wikipedia.org/wiki/Soubor:Frederick_Sanger2.jpg</a:t>
            </a:r>
            <a:endParaRPr lang="cs-CZ" dirty="0"/>
          </a:p>
          <a:p>
            <a:r>
              <a:rPr lang="cs-CZ" dirty="0">
                <a:hlinkClick r:id="rId7"/>
              </a:rPr>
              <a:t>http://en.wikipedia.org/wiki/File:Werner_Arber_2008.jpg</a:t>
            </a:r>
            <a:endParaRPr lang="cs-CZ" dirty="0"/>
          </a:p>
          <a:p>
            <a:r>
              <a:rPr lang="cs-CZ" dirty="0">
                <a:hlinkClick r:id="rId8"/>
              </a:rPr>
              <a:t>http://en.wikipedia.org/wiki/File:Hamilton_Smith,_</a:t>
            </a:r>
            <a:r>
              <a:rPr lang="cs-CZ" dirty="0" smtClean="0">
                <a:hlinkClick r:id="rId8"/>
              </a:rPr>
              <a:t>2.jpg</a:t>
            </a:r>
            <a:r>
              <a:rPr lang="cs-CZ" dirty="0">
                <a:hlinkClick r:id="rId9"/>
              </a:rPr>
              <a:t>http://en.wikipedia.org/wiki/File:Kary_Mullis.jpg</a:t>
            </a:r>
            <a:endParaRPr lang="cs-CZ" dirty="0"/>
          </a:p>
          <a:p>
            <a:r>
              <a:rPr lang="cs-CZ" dirty="0">
                <a:hlinkClick r:id="rId10"/>
              </a:rPr>
              <a:t>http://en.wikipedia.org/wiki/File:PCR.svg</a:t>
            </a:r>
            <a:endParaRPr lang="cs-CZ" dirty="0"/>
          </a:p>
          <a:p>
            <a:r>
              <a:rPr lang="cs-CZ">
                <a:hlinkClick r:id="rId11"/>
              </a:rPr>
              <a:t>http://en.wikipedia.org/wiki/File:PCR_tubes.png</a:t>
            </a:r>
            <a:endParaRPr lang="cs-CZ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011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003232" cy="5937523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Carl von Linné </a:t>
            </a:r>
            <a:r>
              <a:rPr lang="cs-CZ" dirty="0" smtClean="0"/>
              <a:t>– systém klasifikace živé přírody – SYSTEMA NATURAE</a:t>
            </a:r>
          </a:p>
          <a:p>
            <a:pPr marL="0" indent="0">
              <a:buNone/>
            </a:pPr>
            <a:r>
              <a:rPr lang="cs-CZ" dirty="0" smtClean="0"/>
              <a:t>Druh- jedinci se mezi sebou pohlavně rozmnožují</a:t>
            </a:r>
          </a:p>
          <a:p>
            <a:pPr marL="0" indent="0">
              <a:buNone/>
            </a:pPr>
            <a:r>
              <a:rPr lang="cs-CZ" dirty="0" smtClean="0"/>
              <a:t>V přírodě je tolik druhů, kolik jich bylo na počátku stvořeno</a:t>
            </a:r>
          </a:p>
          <a:p>
            <a:pPr marL="0" indent="0">
              <a:buNone/>
            </a:pPr>
            <a:r>
              <a:rPr lang="cs-CZ" dirty="0" smtClean="0"/>
              <a:t>Později zjistil, že nové druhy mohou vznikat křížením - </a:t>
            </a:r>
            <a:r>
              <a:rPr lang="cs-CZ" dirty="0" smtClean="0">
                <a:solidFill>
                  <a:srgbClr val="FF0000"/>
                </a:solidFill>
              </a:rPr>
              <a:t>hybridizací</a:t>
            </a:r>
          </a:p>
        </p:txBody>
      </p:sp>
      <p:pic>
        <p:nvPicPr>
          <p:cNvPr id="2050" name="Picture 2" descr="Soubor:Carl von Linné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860" y="4077072"/>
            <a:ext cx="230273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Linnaeus1758-title-p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82453"/>
            <a:ext cx="1604744" cy="257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55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Augustin </a:t>
            </a:r>
            <a:r>
              <a:rPr lang="cs-CZ" b="1" dirty="0" err="1" smtClean="0"/>
              <a:t>Sageret</a:t>
            </a:r>
            <a:r>
              <a:rPr lang="cs-CZ" b="1" dirty="0" smtClean="0"/>
              <a:t> </a:t>
            </a:r>
            <a:r>
              <a:rPr lang="cs-CZ" dirty="0" smtClean="0"/>
              <a:t>– 1. polovina 19. století, pokusy s melouny, zavedl termín „</a:t>
            </a:r>
            <a:r>
              <a:rPr lang="cs-CZ" i="1" dirty="0" smtClean="0"/>
              <a:t>dominance</a:t>
            </a:r>
            <a:r>
              <a:rPr lang="cs-CZ" dirty="0" smtClean="0"/>
              <a:t>“</a:t>
            </a:r>
          </a:p>
          <a:p>
            <a:pPr marL="0" indent="0">
              <a:buNone/>
            </a:pPr>
            <a:r>
              <a:rPr lang="cs-CZ" b="1" dirty="0" smtClean="0"/>
              <a:t>Karl Fridrich </a:t>
            </a:r>
            <a:r>
              <a:rPr lang="fr-FR" b="1" dirty="0" smtClean="0"/>
              <a:t>Gärtner</a:t>
            </a:r>
            <a:r>
              <a:rPr lang="cs-CZ" b="1" dirty="0" smtClean="0"/>
              <a:t> </a:t>
            </a:r>
            <a:r>
              <a:rPr lang="cs-CZ" dirty="0" smtClean="0"/>
              <a:t>– 1. filiální generace je fenotypově stejná, nezáleží na tom, zda byl nositelem dominantního znaku samec či samice. V druhé filiální generaci dochází k </a:t>
            </a:r>
            <a:r>
              <a:rPr lang="cs-CZ" dirty="0" smtClean="0">
                <a:solidFill>
                  <a:srgbClr val="FF0000"/>
                </a:solidFill>
              </a:rPr>
              <a:t>štěpení znaků</a:t>
            </a:r>
            <a:r>
              <a:rPr lang="cs-CZ" dirty="0" smtClean="0"/>
              <a:t>.  Výsledky publikoval v monografii Pokusy a pozorování vzniku kříženců v </a:t>
            </a:r>
          </a:p>
          <a:p>
            <a:pPr marL="0" indent="0">
              <a:buNone/>
            </a:pPr>
            <a:r>
              <a:rPr lang="cs-CZ" dirty="0" smtClean="0"/>
              <a:t>rostlinné říši. Tyto výstupy použil </a:t>
            </a:r>
          </a:p>
          <a:p>
            <a:pPr marL="0" indent="0">
              <a:buNone/>
            </a:pPr>
            <a:r>
              <a:rPr lang="cs-CZ" dirty="0" smtClean="0"/>
              <a:t>Mendel a ověřil je na hrachu.</a:t>
            </a:r>
            <a:endParaRPr lang="fr-FR" dirty="0"/>
          </a:p>
          <a:p>
            <a:endParaRPr lang="cs-CZ" dirty="0"/>
          </a:p>
        </p:txBody>
      </p:sp>
      <p:pic>
        <p:nvPicPr>
          <p:cNvPr id="3074" name="Picture 2" descr="http://upload.wikimedia.org/wikipedia/commons/c/c3/Karl_Friedrich_von_Gaertner_von_Emil_Or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03512"/>
            <a:ext cx="2306216" cy="285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54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036496" cy="6597352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Johan Gregor Mendel </a:t>
            </a:r>
            <a:r>
              <a:rPr lang="cs-CZ" dirty="0" smtClean="0"/>
              <a:t>– zkoumal variety samosprašné rostliny hrachu setého. Sledoval 7 znaků. Křížil vždy dvě a dvě odrůdy, které se lišily v jednom páru znaků. </a:t>
            </a:r>
          </a:p>
          <a:p>
            <a:pPr marL="0" indent="0">
              <a:buNone/>
            </a:pPr>
            <a:r>
              <a:rPr lang="cs-CZ" dirty="0" smtClean="0"/>
              <a:t>Prokázal, že každý pár znaků je řízen geneticky párem alel, které se ve stejném počtu rozcházejí do jeho různých pohlavních buněk – </a:t>
            </a:r>
            <a:r>
              <a:rPr lang="cs-CZ" dirty="0" smtClean="0">
                <a:solidFill>
                  <a:srgbClr val="FF0000"/>
                </a:solidFill>
              </a:rPr>
              <a:t>princip segregace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r>
              <a:rPr lang="cs-CZ" dirty="0" smtClean="0"/>
              <a:t>Obsahuje-li jedinec více rozdílných alel, je rozchod nezávislý pro každý jednotlivý pár –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</a:rPr>
              <a:t>princip kombinace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r>
              <a:rPr lang="cs-CZ" dirty="0" smtClean="0"/>
              <a:t>Krátký film o Mendelovi ke shlédnutí na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http://www.youtube.com/watch?v=w32YzyCLDVM</a:t>
            </a:r>
            <a:endParaRPr lang="cs-CZ" dirty="0" smtClean="0"/>
          </a:p>
        </p:txBody>
      </p:sp>
      <p:pic>
        <p:nvPicPr>
          <p:cNvPr id="4098" name="Picture 2" descr="Soubor:Gregor Mend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22210"/>
            <a:ext cx="2699792" cy="273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09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Sledované znaky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6" name="Picture 6" descr="http://www.wikiskripta.eu/images/c/c4/Mendel_sedm_znaku_cs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" b="796"/>
          <a:stretch>
            <a:fillRect/>
          </a:stretch>
        </p:blipFill>
        <p:spPr bwMode="auto">
          <a:xfrm>
            <a:off x="0" y="0"/>
            <a:ext cx="91440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61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Soubor:Mendel nezavisla segregace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" b="1880"/>
          <a:stretch>
            <a:fillRect/>
          </a:stretch>
        </p:blipFill>
        <p:spPr bwMode="auto">
          <a:xfrm>
            <a:off x="1187450" y="0"/>
            <a:ext cx="6553200" cy="65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22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Mendel zjistil, že </a:t>
            </a:r>
            <a:r>
              <a:rPr lang="cs-CZ" i="1" dirty="0" smtClean="0"/>
              <a:t>v F1 se vždy objevil pouze dominantní znak jednoho z rodičů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V </a:t>
            </a:r>
            <a:r>
              <a:rPr lang="cs-CZ" i="1" dirty="0" smtClean="0"/>
              <a:t>F2 se projevily i znaky recesivní v poměru </a:t>
            </a:r>
          </a:p>
          <a:p>
            <a:pPr marL="0" indent="0">
              <a:buNone/>
            </a:pPr>
            <a:r>
              <a:rPr lang="cs-CZ" i="1" dirty="0" smtClean="0"/>
              <a:t>3 dominantní: 1 recesivní</a:t>
            </a:r>
          </a:p>
          <a:p>
            <a:pPr marL="0" indent="0">
              <a:buNone/>
            </a:pPr>
            <a:r>
              <a:rPr lang="cs-CZ" dirty="0" smtClean="0"/>
              <a:t>Práce Pokusy s rostlinnými hybridy zůstala nepochopena, znovuobjevil ji teprve </a:t>
            </a:r>
            <a:r>
              <a:rPr lang="cs-CZ" dirty="0" err="1" smtClean="0"/>
              <a:t>Bateson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318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1900 - </a:t>
            </a:r>
            <a:r>
              <a:rPr lang="cs-CZ" b="1" dirty="0" smtClean="0"/>
              <a:t>Hugo de </a:t>
            </a:r>
            <a:r>
              <a:rPr lang="cs-CZ" b="1" dirty="0" err="1" smtClean="0"/>
              <a:t>Vries</a:t>
            </a:r>
            <a:r>
              <a:rPr lang="cs-CZ" b="1" dirty="0" smtClean="0"/>
              <a:t>, Carl </a:t>
            </a:r>
            <a:r>
              <a:rPr lang="cs-CZ" b="1" dirty="0" err="1" smtClean="0"/>
              <a:t>Correns</a:t>
            </a:r>
            <a:r>
              <a:rPr lang="cs-CZ" b="1" dirty="0" smtClean="0"/>
              <a:t>, Erich von </a:t>
            </a:r>
            <a:r>
              <a:rPr lang="cs-CZ" b="1" dirty="0" err="1" smtClean="0"/>
              <a:t>Tschermak</a:t>
            </a:r>
            <a:r>
              <a:rPr lang="cs-CZ" b="1" dirty="0" smtClean="0"/>
              <a:t> </a:t>
            </a:r>
            <a:r>
              <a:rPr lang="cs-CZ" dirty="0" smtClean="0"/>
              <a:t>opět objevili principy kombinace a segregace alel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170" name="Picture 2" descr="File:Hugo de Vr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9" y="2535408"/>
            <a:ext cx="2994783" cy="432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le:Carl Corre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120" y="2558750"/>
            <a:ext cx="3038080" cy="432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ile:Acta Horti berg. - 1905 - tafl. 124. - Erich Tscherma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200" y="2597305"/>
            <a:ext cx="3143667" cy="426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7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890</Words>
  <Application>Microsoft Office PowerPoint</Application>
  <PresentationFormat>Předvádění na obrazovce (4:3)</PresentationFormat>
  <Paragraphs>146</Paragraphs>
  <Slides>26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Historie genetiky</vt:lpstr>
      <vt:lpstr>Prezentace aplikace PowerPoint</vt:lpstr>
      <vt:lpstr>Prezentace aplikace PowerPoint</vt:lpstr>
      <vt:lpstr>Prezentace aplikace PowerPoint</vt:lpstr>
      <vt:lpstr>Prezentace aplikace PowerPoint</vt:lpstr>
      <vt:lpstr>Sledované znaky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Využití genetiky</vt:lpstr>
      <vt:lpstr>Použitá literatura</vt:lpstr>
      <vt:lpstr>Zdroje obrázků</vt:lpstr>
      <vt:lpstr>Prezentace aplikace PowerPoint</vt:lpstr>
      <vt:lpstr>Prezentace aplikace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Notebook</dc:creator>
  <cp:lastModifiedBy>Notebook</cp:lastModifiedBy>
  <cp:revision>20</cp:revision>
  <dcterms:created xsi:type="dcterms:W3CDTF">2013-09-23T15:24:45Z</dcterms:created>
  <dcterms:modified xsi:type="dcterms:W3CDTF">2013-12-11T13:02:41Z</dcterms:modified>
</cp:coreProperties>
</file>