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259" r:id="rId4"/>
    <p:sldId id="260" r:id="rId5"/>
    <p:sldId id="261" r:id="rId6"/>
    <p:sldId id="262" r:id="rId7"/>
    <p:sldId id="263" r:id="rId8"/>
    <p:sldId id="264" r:id="rId9"/>
    <p:sldId id="286" r:id="rId10"/>
    <p:sldId id="266" r:id="rId11"/>
    <p:sldId id="267" r:id="rId12"/>
    <p:sldId id="268" r:id="rId13"/>
    <p:sldId id="269" r:id="rId14"/>
    <p:sldId id="270" r:id="rId15"/>
    <p:sldId id="271" r:id="rId16"/>
    <p:sldId id="272" r:id="rId17"/>
    <p:sldId id="280" r:id="rId18"/>
    <p:sldId id="281" r:id="rId19"/>
    <p:sldId id="282" r:id="rId20"/>
    <p:sldId id="283" r:id="rId21"/>
    <p:sldId id="284" r:id="rId22"/>
    <p:sldId id="287" r:id="rId23"/>
    <p:sldId id="288"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ADE889-E6BE-4A35-B1A3-56A9D4E21CEA}" type="datetimeFigureOut">
              <a:rPr lang="cs-CZ" smtClean="0"/>
              <a:t>9.1.2014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DF6327-2708-4B20-A118-7F58AC756CB7}" type="slidenum">
              <a:rPr lang="cs-CZ" smtClean="0"/>
              <a:t>‹#›</a:t>
            </a:fld>
            <a:endParaRPr lang="cs-CZ"/>
          </a:p>
        </p:txBody>
      </p:sp>
    </p:spTree>
    <p:extLst>
      <p:ext uri="{BB962C8B-B14F-4D97-AF65-F5344CB8AC3E}">
        <p14:creationId xmlns:p14="http://schemas.microsoft.com/office/powerpoint/2010/main" val="4059841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genetika.wz.cz/genealogie.htm"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genetika.wz.cz/genealogie.htm"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genetika.wz.cz/genealogie.htm"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genetika.wz.cz/genealogie.htm"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genetika.wz.cz/genealogie.htm"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genetika.wz.cz/genealogie.htm"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Čerpáno z </a:t>
            </a:r>
            <a:r>
              <a:rPr lang="cs-CZ" dirty="0" smtClean="0">
                <a:hlinkClick r:id="rId3"/>
              </a:rPr>
              <a:t>http://genetika.wz.cz/genealogie.htm</a:t>
            </a:r>
            <a:endParaRPr lang="cs-CZ" dirty="0"/>
          </a:p>
        </p:txBody>
      </p:sp>
      <p:sp>
        <p:nvSpPr>
          <p:cNvPr id="4" name="Zástupný symbol pro číslo snímku 3"/>
          <p:cNvSpPr>
            <a:spLocks noGrp="1"/>
          </p:cNvSpPr>
          <p:nvPr>
            <p:ph type="sldNum" sz="quarter" idx="10"/>
          </p:nvPr>
        </p:nvSpPr>
        <p:spPr/>
        <p:txBody>
          <a:bodyPr/>
          <a:lstStyle/>
          <a:p>
            <a:fld id="{7DDF6327-2708-4B20-A118-7F58AC756CB7}" type="slidenum">
              <a:rPr lang="cs-CZ" smtClean="0"/>
              <a:t>7</a:t>
            </a:fld>
            <a:endParaRPr lang="cs-CZ"/>
          </a:p>
        </p:txBody>
      </p:sp>
    </p:spTree>
    <p:extLst>
      <p:ext uri="{BB962C8B-B14F-4D97-AF65-F5344CB8AC3E}">
        <p14:creationId xmlns:p14="http://schemas.microsoft.com/office/powerpoint/2010/main" val="3373659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Čerpáno z </a:t>
            </a:r>
            <a:r>
              <a:rPr lang="cs-CZ" dirty="0" smtClean="0">
                <a:hlinkClick r:id="rId3"/>
              </a:rPr>
              <a:t>http://genetika.wz.cz/genealogie.htm</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7DDF6327-2708-4B20-A118-7F58AC756CB7}" type="slidenum">
              <a:rPr lang="cs-CZ" smtClean="0"/>
              <a:t>9</a:t>
            </a:fld>
            <a:endParaRPr lang="cs-CZ"/>
          </a:p>
        </p:txBody>
      </p:sp>
    </p:spTree>
    <p:extLst>
      <p:ext uri="{BB962C8B-B14F-4D97-AF65-F5344CB8AC3E}">
        <p14:creationId xmlns:p14="http://schemas.microsoft.com/office/powerpoint/2010/main" val="103368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Čerpáno z </a:t>
            </a:r>
            <a:r>
              <a:rPr lang="cs-CZ" dirty="0" smtClean="0">
                <a:hlinkClick r:id="rId3"/>
              </a:rPr>
              <a:t>http://genetika.wz.cz/genealogie.htm</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7DDF6327-2708-4B20-A118-7F58AC756CB7}" type="slidenum">
              <a:rPr lang="cs-CZ" smtClean="0"/>
              <a:t>11</a:t>
            </a:fld>
            <a:endParaRPr lang="cs-CZ"/>
          </a:p>
        </p:txBody>
      </p:sp>
    </p:spTree>
    <p:extLst>
      <p:ext uri="{BB962C8B-B14F-4D97-AF65-F5344CB8AC3E}">
        <p14:creationId xmlns:p14="http://schemas.microsoft.com/office/powerpoint/2010/main" val="4080766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Čerpáno z </a:t>
            </a:r>
            <a:r>
              <a:rPr lang="cs-CZ" dirty="0" smtClean="0">
                <a:hlinkClick r:id="rId3"/>
              </a:rPr>
              <a:t>http://genetika.wz.cz/genealogie.htm</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7DDF6327-2708-4B20-A118-7F58AC756CB7}" type="slidenum">
              <a:rPr lang="cs-CZ" smtClean="0"/>
              <a:t>13</a:t>
            </a:fld>
            <a:endParaRPr lang="cs-CZ"/>
          </a:p>
        </p:txBody>
      </p:sp>
    </p:spTree>
    <p:extLst>
      <p:ext uri="{BB962C8B-B14F-4D97-AF65-F5344CB8AC3E}">
        <p14:creationId xmlns:p14="http://schemas.microsoft.com/office/powerpoint/2010/main" val="3046149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Čerpáno z </a:t>
            </a:r>
            <a:r>
              <a:rPr lang="cs-CZ" dirty="0" smtClean="0">
                <a:hlinkClick r:id="rId3"/>
              </a:rPr>
              <a:t>http://genetika.wz.cz/genealogie.htm</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7DDF6327-2708-4B20-A118-7F58AC756CB7}" type="slidenum">
              <a:rPr lang="cs-CZ" smtClean="0"/>
              <a:t>15</a:t>
            </a:fld>
            <a:endParaRPr lang="cs-CZ"/>
          </a:p>
        </p:txBody>
      </p:sp>
    </p:spTree>
    <p:extLst>
      <p:ext uri="{BB962C8B-B14F-4D97-AF65-F5344CB8AC3E}">
        <p14:creationId xmlns:p14="http://schemas.microsoft.com/office/powerpoint/2010/main" val="2295200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Čerpáno z </a:t>
            </a:r>
            <a:r>
              <a:rPr lang="cs-CZ" dirty="0" smtClean="0">
                <a:hlinkClick r:id="rId3"/>
              </a:rPr>
              <a:t>http://genetika.wz.cz/genealogie.htm</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7DDF6327-2708-4B20-A118-7F58AC756CB7}" type="slidenum">
              <a:rPr lang="cs-CZ" smtClean="0"/>
              <a:t>16</a:t>
            </a:fld>
            <a:endParaRPr lang="cs-CZ"/>
          </a:p>
        </p:txBody>
      </p:sp>
    </p:spTree>
    <p:extLst>
      <p:ext uri="{BB962C8B-B14F-4D97-AF65-F5344CB8AC3E}">
        <p14:creationId xmlns:p14="http://schemas.microsoft.com/office/powerpoint/2010/main" val="3388197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A47FC38-0821-451A-A164-F1B9E13CD641}" type="datetimeFigureOut">
              <a:rPr lang="cs-CZ" smtClean="0"/>
              <a:t>9.1.2014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771258F-33F0-4B3A-8082-A296204A1719}"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A47FC38-0821-451A-A164-F1B9E13CD641}" type="datetimeFigureOut">
              <a:rPr lang="cs-CZ" smtClean="0"/>
              <a:t>9.1.2014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771258F-33F0-4B3A-8082-A296204A1719}"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A47FC38-0821-451A-A164-F1B9E13CD641}" type="datetimeFigureOut">
              <a:rPr lang="cs-CZ" smtClean="0"/>
              <a:t>9.1.2014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771258F-33F0-4B3A-8082-A296204A1719}"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A47FC38-0821-451A-A164-F1B9E13CD641}" type="datetimeFigureOut">
              <a:rPr lang="cs-CZ" smtClean="0"/>
              <a:t>9.1.2014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771258F-33F0-4B3A-8082-A296204A1719}"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A47FC38-0821-451A-A164-F1B9E13CD641}" type="datetimeFigureOut">
              <a:rPr lang="cs-CZ" smtClean="0"/>
              <a:t>9.1.2014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771258F-33F0-4B3A-8082-A296204A1719}"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A47FC38-0821-451A-A164-F1B9E13CD641}" type="datetimeFigureOut">
              <a:rPr lang="cs-CZ" smtClean="0"/>
              <a:t>9.1.2014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771258F-33F0-4B3A-8082-A296204A1719}"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A47FC38-0821-451A-A164-F1B9E13CD641}" type="datetimeFigureOut">
              <a:rPr lang="cs-CZ" smtClean="0"/>
              <a:t>9.1.2014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771258F-33F0-4B3A-8082-A296204A1719}"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A47FC38-0821-451A-A164-F1B9E13CD641}" type="datetimeFigureOut">
              <a:rPr lang="cs-CZ" smtClean="0"/>
              <a:t>9.1.2014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771258F-33F0-4B3A-8082-A296204A1719}"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A47FC38-0821-451A-A164-F1B9E13CD641}" type="datetimeFigureOut">
              <a:rPr lang="cs-CZ" smtClean="0"/>
              <a:t>9.1.2014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771258F-33F0-4B3A-8082-A296204A1719}"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A47FC38-0821-451A-A164-F1B9E13CD641}" type="datetimeFigureOut">
              <a:rPr lang="cs-CZ" smtClean="0"/>
              <a:t>9.1.2014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771258F-33F0-4B3A-8082-A296204A1719}"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A47FC38-0821-451A-A164-F1B9E13CD641}" type="datetimeFigureOut">
              <a:rPr lang="cs-CZ" smtClean="0"/>
              <a:t>9.1.2014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771258F-33F0-4B3A-8082-A296204A1719}"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7FC38-0821-451A-A164-F1B9E13CD641}" type="datetimeFigureOut">
              <a:rPr lang="cs-CZ" smtClean="0"/>
              <a:t>9.1.2014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71258F-33F0-4B3A-8082-A296204A1719}"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m-fBNvbPwdw" TargetMode="External"/><Relationship Id="rId2" Type="http://schemas.openxmlformats.org/officeDocument/2006/relationships/hyperlink" Target="https://www.youtube.com/watch?v=Yu-2UqMH0e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genetika.wz.cz/genealogie.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altLang="cs-CZ" dirty="0"/>
              <a:t>Genetika člověka</a:t>
            </a:r>
            <a:endParaRPr lang="cs-CZ" dirty="0"/>
          </a:p>
        </p:txBody>
      </p:sp>
      <p:sp>
        <p:nvSpPr>
          <p:cNvPr id="3" name="Podnadpis 2"/>
          <p:cNvSpPr>
            <a:spLocks noGrp="1"/>
          </p:cNvSpPr>
          <p:nvPr>
            <p:ph type="subTitle" idx="1"/>
          </p:nvPr>
        </p:nvSpPr>
        <p:spPr>
          <a:xfrm>
            <a:off x="683568" y="5301208"/>
            <a:ext cx="7704856" cy="1152128"/>
          </a:xfrm>
        </p:spPr>
        <p:txBody>
          <a:bodyPr>
            <a:normAutofit/>
          </a:bodyPr>
          <a:lstStyle/>
          <a:p>
            <a:r>
              <a:rPr lang="cs-CZ" sz="2000" dirty="0">
                <a:solidFill>
                  <a:schemeClr val="tx1"/>
                </a:solidFill>
              </a:rPr>
              <a:t>Digitální učební materiál byl vytvořen v rámci projektu </a:t>
            </a:r>
          </a:p>
          <a:p>
            <a:r>
              <a:rPr lang="cs-CZ" sz="2000" b="1" dirty="0">
                <a:solidFill>
                  <a:schemeClr val="tx1"/>
                </a:solidFill>
              </a:rPr>
              <a:t>Inovace a zkvalitnění výuky na Slovanském gymnáziu</a:t>
            </a:r>
            <a:endParaRPr lang="cs-CZ" sz="2000" dirty="0">
              <a:solidFill>
                <a:schemeClr val="tx1"/>
              </a:solidFill>
            </a:endParaRPr>
          </a:p>
          <a:p>
            <a:r>
              <a:rPr lang="cs-CZ" sz="2000" b="1" dirty="0" smtClean="0">
                <a:solidFill>
                  <a:schemeClr val="tx1"/>
                </a:solidFill>
              </a:rPr>
              <a:t>CZ.1.07/1.5.00/34.1088</a:t>
            </a:r>
            <a:endParaRPr lang="cs-CZ" dirty="0"/>
          </a:p>
        </p:txBody>
      </p:sp>
      <p:pic>
        <p:nvPicPr>
          <p:cNvPr id="4" name="Obrázek 3"/>
          <p:cNvPicPr/>
          <p:nvPr/>
        </p:nvPicPr>
        <p:blipFill>
          <a:blip r:embed="rId2" cstate="print"/>
          <a:srcRect/>
          <a:stretch>
            <a:fillRect/>
          </a:stretch>
        </p:blipFill>
        <p:spPr bwMode="auto">
          <a:xfrm>
            <a:off x="2051720" y="332656"/>
            <a:ext cx="5124450" cy="1247775"/>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cs-CZ" altLang="cs-CZ" smtClean="0"/>
          </a:p>
        </p:txBody>
      </p:sp>
      <p:sp>
        <p:nvSpPr>
          <p:cNvPr id="11267" name="Rectangle 3"/>
          <p:cNvSpPr>
            <a:spLocks noGrp="1" noChangeArrowheads="1"/>
          </p:cNvSpPr>
          <p:nvPr>
            <p:ph type="body" idx="1"/>
          </p:nvPr>
        </p:nvSpPr>
        <p:spPr>
          <a:xfrm>
            <a:off x="457200" y="549275"/>
            <a:ext cx="8229600" cy="5576888"/>
          </a:xfrm>
        </p:spPr>
        <p:txBody>
          <a:bodyPr/>
          <a:lstStyle/>
          <a:p>
            <a:pPr eaLnBrk="1" hangingPunct="1">
              <a:lnSpc>
                <a:spcPct val="90000"/>
              </a:lnSpc>
              <a:defRPr/>
            </a:pPr>
            <a:endParaRPr lang="cs-CZ" altLang="cs-CZ" dirty="0" smtClean="0"/>
          </a:p>
          <a:p>
            <a:pPr marL="0" indent="0" eaLnBrk="1" hangingPunct="1">
              <a:lnSpc>
                <a:spcPct val="90000"/>
              </a:lnSpc>
              <a:buFontTx/>
              <a:buNone/>
              <a:defRPr/>
            </a:pPr>
            <a:r>
              <a:rPr lang="cs-CZ" altLang="cs-CZ" dirty="0" smtClean="0"/>
              <a:t>Jedinec, který dal podnět k sestavení rodokmenu a od kterého se rodokmen sestavuje se nazývá </a:t>
            </a:r>
            <a:r>
              <a:rPr lang="cs-CZ" altLang="cs-CZ" b="1" dirty="0" smtClean="0"/>
              <a:t>proband</a:t>
            </a:r>
            <a:r>
              <a:rPr lang="cs-CZ" altLang="cs-CZ" dirty="0" smtClean="0"/>
              <a:t> a označuje se šipkou. </a:t>
            </a:r>
          </a:p>
          <a:p>
            <a:pPr marL="0" indent="0" eaLnBrk="1" hangingPunct="1">
              <a:lnSpc>
                <a:spcPct val="90000"/>
              </a:lnSpc>
              <a:buFontTx/>
              <a:buNone/>
              <a:defRPr/>
            </a:pPr>
            <a:r>
              <a:rPr lang="cs-CZ" altLang="cs-CZ" dirty="0" smtClean="0"/>
              <a:t>Pokud se v rodině vyskytuje jedinec, který byl do rodiny adoptován (popřípadě z ní adoptován), odlišíme jej pomocí hranatých závorek. </a:t>
            </a:r>
          </a:p>
        </p:txBody>
      </p:sp>
    </p:spTree>
    <p:extLst>
      <p:ext uri="{BB962C8B-B14F-4D97-AF65-F5344CB8AC3E}">
        <p14:creationId xmlns:p14="http://schemas.microsoft.com/office/powerpoint/2010/main" val="283199264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cs-CZ" altLang="cs-CZ" smtClean="0"/>
          </a:p>
        </p:txBody>
      </p:sp>
      <p:pic>
        <p:nvPicPr>
          <p:cNvPr id="12291"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611188" y="692150"/>
            <a:ext cx="8229600" cy="5545138"/>
          </a:xfrm>
        </p:spPr>
      </p:pic>
    </p:spTree>
    <p:extLst>
      <p:ext uri="{BB962C8B-B14F-4D97-AF65-F5344CB8AC3E}">
        <p14:creationId xmlns:p14="http://schemas.microsoft.com/office/powerpoint/2010/main" val="572820318"/>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endParaRPr lang="cs-CZ" altLang="cs-CZ" smtClean="0"/>
          </a:p>
        </p:txBody>
      </p:sp>
      <p:sp>
        <p:nvSpPr>
          <p:cNvPr id="13315" name="Rectangle 3"/>
          <p:cNvSpPr>
            <a:spLocks noGrp="1" noChangeArrowheads="1"/>
          </p:cNvSpPr>
          <p:nvPr>
            <p:ph type="body" idx="1"/>
          </p:nvPr>
        </p:nvSpPr>
        <p:spPr/>
        <p:txBody>
          <a:bodyPr/>
          <a:lstStyle/>
          <a:p>
            <a:pPr marL="0" indent="0" eaLnBrk="1" hangingPunct="1">
              <a:buFontTx/>
              <a:buNone/>
            </a:pPr>
            <a:r>
              <a:rPr lang="cs-CZ" altLang="cs-CZ" smtClean="0"/>
              <a:t>Existuje pak několik dalších speciálních značek, například pro znázornění dvojčat, která mohou být monozygotní (jednovaječná), nebo dizygotní (dvojvaječná). U některých dvojčat není (nebylo) možné určit, zda jsou monozygotní či dizygotní. </a:t>
            </a:r>
          </a:p>
        </p:txBody>
      </p:sp>
    </p:spTree>
    <p:extLst>
      <p:ext uri="{BB962C8B-B14F-4D97-AF65-F5344CB8AC3E}">
        <p14:creationId xmlns:p14="http://schemas.microsoft.com/office/powerpoint/2010/main" val="1905331618"/>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cs-CZ" altLang="cs-CZ" smtClean="0"/>
          </a:p>
        </p:txBody>
      </p:sp>
      <p:pic>
        <p:nvPicPr>
          <p:cNvPr id="14339"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195513" y="333375"/>
            <a:ext cx="5184775" cy="5792788"/>
          </a:xfrm>
        </p:spPr>
      </p:pic>
    </p:spTree>
    <p:extLst>
      <p:ext uri="{BB962C8B-B14F-4D97-AF65-F5344CB8AC3E}">
        <p14:creationId xmlns:p14="http://schemas.microsoft.com/office/powerpoint/2010/main" val="4181607168"/>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cs-CZ" altLang="cs-CZ" smtClean="0"/>
          </a:p>
        </p:txBody>
      </p:sp>
      <p:sp>
        <p:nvSpPr>
          <p:cNvPr id="15363" name="Rectangle 3"/>
          <p:cNvSpPr>
            <a:spLocks noGrp="1" noChangeArrowheads="1"/>
          </p:cNvSpPr>
          <p:nvPr>
            <p:ph type="body" idx="1"/>
          </p:nvPr>
        </p:nvSpPr>
        <p:spPr/>
        <p:txBody>
          <a:bodyPr/>
          <a:lstStyle/>
          <a:p>
            <a:pPr marL="0" indent="0" eaLnBrk="1" hangingPunct="1">
              <a:buFontTx/>
              <a:buNone/>
            </a:pPr>
            <a:r>
              <a:rPr lang="cs-CZ" altLang="cs-CZ" smtClean="0"/>
              <a:t>Jednoduchý sňatek znázorníme rovnou čarou (sňatková čára), kterou spojíme muže a ženu. Dvojitá čára značí, že tento sňatek byl uzavřen mezi příbuznými jedinci. </a:t>
            </a:r>
          </a:p>
          <a:p>
            <a:pPr marL="0" indent="0" eaLnBrk="1" hangingPunct="1">
              <a:buFontTx/>
              <a:buNone/>
            </a:pPr>
            <a:r>
              <a:rPr lang="cs-CZ" altLang="cs-CZ" smtClean="0"/>
              <a:t>Rozvod znázorníme přeškrtnutím této rodové čáry a sňatek, který je neplodný (tedy jeden nebo oba jeho členové nejsou plodní) označíme "uzemňujícím" symbolem. </a:t>
            </a:r>
          </a:p>
        </p:txBody>
      </p:sp>
    </p:spTree>
    <p:extLst>
      <p:ext uri="{BB962C8B-B14F-4D97-AF65-F5344CB8AC3E}">
        <p14:creationId xmlns:p14="http://schemas.microsoft.com/office/powerpoint/2010/main" val="225393197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cs-CZ" altLang="cs-CZ" smtClean="0"/>
          </a:p>
        </p:txBody>
      </p:sp>
      <p:pic>
        <p:nvPicPr>
          <p:cNvPr id="16387"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380931514"/>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cs-CZ" altLang="cs-CZ" smtClean="0"/>
          </a:p>
        </p:txBody>
      </p:sp>
      <p:pic>
        <p:nvPicPr>
          <p:cNvPr id="17411"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187450" y="333375"/>
            <a:ext cx="5689600" cy="6264275"/>
          </a:xfrm>
        </p:spPr>
      </p:pic>
    </p:spTree>
    <p:extLst>
      <p:ext uri="{BB962C8B-B14F-4D97-AF65-F5344CB8AC3E}">
        <p14:creationId xmlns:p14="http://schemas.microsoft.com/office/powerpoint/2010/main" val="2425609436"/>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cs-CZ" altLang="cs-CZ" b="1" smtClean="0"/>
              <a:t>Geminologická metoda</a:t>
            </a:r>
          </a:p>
        </p:txBody>
      </p:sp>
      <p:sp>
        <p:nvSpPr>
          <p:cNvPr id="30723" name="Rectangle 3"/>
          <p:cNvSpPr>
            <a:spLocks noGrp="1" noChangeArrowheads="1"/>
          </p:cNvSpPr>
          <p:nvPr>
            <p:ph type="body" idx="1"/>
          </p:nvPr>
        </p:nvSpPr>
        <p:spPr/>
        <p:txBody>
          <a:bodyPr>
            <a:normAutofit/>
          </a:bodyPr>
          <a:lstStyle/>
          <a:p>
            <a:pPr marL="0" indent="0" eaLnBrk="1" hangingPunct="1">
              <a:lnSpc>
                <a:spcPct val="80000"/>
              </a:lnSpc>
              <a:buFontTx/>
              <a:buNone/>
            </a:pPr>
            <a:r>
              <a:rPr lang="cs-CZ" altLang="cs-CZ" dirty="0" smtClean="0"/>
              <a:t>Zkoumáme dvojvaječná i jednovaječná dvojčata. </a:t>
            </a:r>
          </a:p>
          <a:p>
            <a:pPr marL="0" indent="0" eaLnBrk="1" hangingPunct="1">
              <a:lnSpc>
                <a:spcPct val="80000"/>
              </a:lnSpc>
              <a:buFontTx/>
              <a:buNone/>
            </a:pPr>
            <a:r>
              <a:rPr lang="cs-CZ" altLang="cs-CZ" dirty="0" smtClean="0"/>
              <a:t>Geneticky zajímavý je výzkum jednovaječných dvojčat, která jsou vlastně přírodní klony, mají naprosto shodnou DNA (až na některé možné rozdíly mitochondriální DNA). Přesto nemusí mít stejný fenotyp, například nemají shodné otisky prstů). </a:t>
            </a:r>
          </a:p>
          <a:p>
            <a:pPr marL="0" indent="0" eaLnBrk="1" hangingPunct="1">
              <a:lnSpc>
                <a:spcPct val="80000"/>
              </a:lnSpc>
              <a:buFontTx/>
              <a:buNone/>
            </a:pPr>
            <a:r>
              <a:rPr lang="cs-CZ" altLang="cs-CZ" dirty="0" smtClean="0"/>
              <a:t>Zaznamenávání takovýchto rozdílů pomáhá zjistit, co ovlivňují geny a co závisí na podmínkách, ve kterých jedinec vyrůstá. </a:t>
            </a:r>
          </a:p>
        </p:txBody>
      </p:sp>
    </p:spTree>
    <p:extLst>
      <p:ext uri="{BB962C8B-B14F-4D97-AF65-F5344CB8AC3E}">
        <p14:creationId xmlns:p14="http://schemas.microsoft.com/office/powerpoint/2010/main" val="170250529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9750" y="333375"/>
            <a:ext cx="8229600" cy="1143000"/>
          </a:xfrm>
        </p:spPr>
        <p:txBody>
          <a:bodyPr/>
          <a:lstStyle/>
          <a:p>
            <a:pPr eaLnBrk="1" hangingPunct="1"/>
            <a:r>
              <a:rPr lang="cs-CZ" altLang="cs-CZ" b="1" smtClean="0"/>
              <a:t>Eufenika</a:t>
            </a:r>
          </a:p>
        </p:txBody>
      </p:sp>
      <p:sp>
        <p:nvSpPr>
          <p:cNvPr id="32771" name="Rectangle 3"/>
          <p:cNvSpPr>
            <a:spLocks noGrp="1" noChangeArrowheads="1"/>
          </p:cNvSpPr>
          <p:nvPr>
            <p:ph type="body" idx="1"/>
          </p:nvPr>
        </p:nvSpPr>
        <p:spPr/>
        <p:txBody>
          <a:bodyPr/>
          <a:lstStyle/>
          <a:p>
            <a:pPr marL="0" indent="0" eaLnBrk="1" hangingPunct="1">
              <a:buFontTx/>
              <a:buNone/>
            </a:pPr>
            <a:r>
              <a:rPr lang="cs-CZ" altLang="cs-CZ" smtClean="0"/>
              <a:t>Eufenika je věda, která se snaží zlepšit lidský fenotyp. </a:t>
            </a:r>
          </a:p>
          <a:p>
            <a:pPr marL="0" indent="0" eaLnBrk="1" hangingPunct="1">
              <a:buFontTx/>
              <a:buNone/>
            </a:pPr>
            <a:r>
              <a:rPr lang="cs-CZ" altLang="cs-CZ" smtClean="0"/>
              <a:t>Jedná se zejména o léčení dědičných chorob s fenotypovým projevem. </a:t>
            </a:r>
          </a:p>
          <a:p>
            <a:pPr marL="0" indent="0" eaLnBrk="1" hangingPunct="1">
              <a:buFontTx/>
              <a:buNone/>
            </a:pPr>
            <a:r>
              <a:rPr lang="cs-CZ" altLang="cs-CZ" smtClean="0"/>
              <a:t>Nevýhodou je, že takovéto zásahy mohou zhoršovat genetickou výbavu populace (dysgenetický efekt). </a:t>
            </a:r>
          </a:p>
        </p:txBody>
      </p:sp>
    </p:spTree>
    <p:extLst>
      <p:ext uri="{BB962C8B-B14F-4D97-AF65-F5344CB8AC3E}">
        <p14:creationId xmlns:p14="http://schemas.microsoft.com/office/powerpoint/2010/main" val="140158923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95288" y="476250"/>
            <a:ext cx="8229600" cy="1143000"/>
          </a:xfrm>
        </p:spPr>
        <p:txBody>
          <a:bodyPr/>
          <a:lstStyle/>
          <a:p>
            <a:pPr eaLnBrk="1" hangingPunct="1"/>
            <a:r>
              <a:rPr lang="cs-CZ" altLang="cs-CZ" b="1" smtClean="0"/>
              <a:t>Eugenika</a:t>
            </a:r>
          </a:p>
        </p:txBody>
      </p:sp>
      <p:sp>
        <p:nvSpPr>
          <p:cNvPr id="33795" name="Rectangle 3"/>
          <p:cNvSpPr>
            <a:spLocks noGrp="1" noChangeArrowheads="1"/>
          </p:cNvSpPr>
          <p:nvPr>
            <p:ph type="body" idx="1"/>
          </p:nvPr>
        </p:nvSpPr>
        <p:spPr>
          <a:xfrm>
            <a:off x="323850" y="1773238"/>
            <a:ext cx="8229600" cy="4525962"/>
          </a:xfrm>
        </p:spPr>
        <p:txBody>
          <a:bodyPr>
            <a:normAutofit lnSpcReduction="10000"/>
          </a:bodyPr>
          <a:lstStyle/>
          <a:p>
            <a:pPr marL="0" indent="0" eaLnBrk="1" hangingPunct="1">
              <a:lnSpc>
                <a:spcPct val="90000"/>
              </a:lnSpc>
              <a:buFontTx/>
              <a:buNone/>
            </a:pPr>
            <a:r>
              <a:rPr lang="cs-CZ" altLang="cs-CZ" sz="2400" dirty="0" smtClean="0"/>
              <a:t>Eugenika je věda, která se snaží zlepšit skladbu lidské populace. </a:t>
            </a:r>
          </a:p>
          <a:p>
            <a:pPr marL="0" indent="0" eaLnBrk="1" hangingPunct="1">
              <a:lnSpc>
                <a:spcPct val="90000"/>
              </a:lnSpc>
              <a:buFontTx/>
              <a:buNone/>
            </a:pPr>
            <a:r>
              <a:rPr lang="cs-CZ" altLang="cs-CZ" sz="2400" dirty="0" smtClean="0"/>
              <a:t>Největší rozkvět zažila před druhou světovou válkou, kdy se jednalo o tzv. negativní eugeniku, která měla zamezit rozmnožování vybraných osob. </a:t>
            </a:r>
          </a:p>
          <a:p>
            <a:pPr marL="0" indent="0" eaLnBrk="1" hangingPunct="1">
              <a:lnSpc>
                <a:spcPct val="90000"/>
              </a:lnSpc>
              <a:buFontTx/>
              <a:buNone/>
            </a:pPr>
            <a:r>
              <a:rPr lang="cs-CZ" altLang="cs-CZ" sz="2400" dirty="0" smtClean="0"/>
              <a:t>Nacisté dovedli tuto vědu do extrémů a zneužili. </a:t>
            </a:r>
          </a:p>
          <a:p>
            <a:pPr marL="0" indent="0" eaLnBrk="1" hangingPunct="1">
              <a:lnSpc>
                <a:spcPct val="90000"/>
              </a:lnSpc>
              <a:buFontTx/>
              <a:buNone/>
            </a:pPr>
            <a:r>
              <a:rPr lang="cs-CZ" altLang="cs-CZ" sz="2400" dirty="0" smtClean="0"/>
              <a:t>Z těchto důvodů se po válce od ní </a:t>
            </a:r>
            <a:r>
              <a:rPr lang="cs-CZ" altLang="cs-CZ" sz="2400" b="1" dirty="0" smtClean="0"/>
              <a:t>upustilo</a:t>
            </a:r>
            <a:r>
              <a:rPr lang="cs-CZ" altLang="cs-CZ" sz="2400" dirty="0" smtClean="0"/>
              <a:t> a byla spolu s rasizmem odsouzena. </a:t>
            </a:r>
            <a:endParaRPr lang="cs-CZ" altLang="cs-CZ" sz="2400" dirty="0" smtClean="0"/>
          </a:p>
          <a:p>
            <a:pPr marL="0" indent="0">
              <a:lnSpc>
                <a:spcPct val="90000"/>
              </a:lnSpc>
              <a:buNone/>
            </a:pPr>
            <a:r>
              <a:rPr lang="cs-CZ" sz="2400" dirty="0">
                <a:hlinkClick r:id="rId2"/>
              </a:rPr>
              <a:t>https://</a:t>
            </a:r>
            <a:r>
              <a:rPr lang="cs-CZ" sz="2400" dirty="0" smtClean="0">
                <a:hlinkClick r:id="rId2"/>
              </a:rPr>
              <a:t>www.youtube.com/watch?v=Yu-2UqMH0eM</a:t>
            </a:r>
            <a:endParaRPr lang="cs-CZ" sz="2400" dirty="0" smtClean="0"/>
          </a:p>
          <a:p>
            <a:pPr marL="0" indent="0">
              <a:lnSpc>
                <a:spcPct val="90000"/>
              </a:lnSpc>
              <a:buNone/>
            </a:pPr>
            <a:r>
              <a:rPr lang="cs-CZ" sz="2400" dirty="0">
                <a:hlinkClick r:id="rId3"/>
              </a:rPr>
              <a:t>https://www.youtube.com/watch?v=m-fBNvbPwdw</a:t>
            </a:r>
            <a:endParaRPr lang="cs-CZ" altLang="cs-CZ" sz="2400" dirty="0" smtClean="0"/>
          </a:p>
          <a:p>
            <a:pPr marL="0" indent="0" eaLnBrk="1" hangingPunct="1">
              <a:lnSpc>
                <a:spcPct val="90000"/>
              </a:lnSpc>
              <a:buFontTx/>
              <a:buNone/>
            </a:pPr>
            <a:r>
              <a:rPr lang="cs-CZ" altLang="cs-CZ" sz="2400" dirty="0" smtClean="0"/>
              <a:t>Můžeme setkat také s tzv. Eugenikou pozitivní, která si kladla za cíl vytvořit "skupinu jedinců nejvhodnějších pro rozmnožování". Tito jedinci by potom měli zplodit nové, "geneticky lepší", generace</a:t>
            </a:r>
          </a:p>
        </p:txBody>
      </p:sp>
    </p:spTree>
    <p:extLst>
      <p:ext uri="{BB962C8B-B14F-4D97-AF65-F5344CB8AC3E}">
        <p14:creationId xmlns:p14="http://schemas.microsoft.com/office/powerpoint/2010/main" val="356051673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3795">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37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11188" y="333375"/>
            <a:ext cx="8229600" cy="1143000"/>
          </a:xfrm>
        </p:spPr>
        <p:txBody>
          <a:bodyPr>
            <a:normAutofit fontScale="90000"/>
          </a:bodyPr>
          <a:lstStyle/>
          <a:p>
            <a:pPr eaLnBrk="1" hangingPunct="1"/>
            <a:r>
              <a:rPr lang="cs-CZ" altLang="cs-CZ" sz="4000" smtClean="0"/>
              <a:t>Genetické zkoumání člověka se značně liší  </a:t>
            </a:r>
          </a:p>
        </p:txBody>
      </p:sp>
      <p:sp>
        <p:nvSpPr>
          <p:cNvPr id="3075" name="Rectangle 3"/>
          <p:cNvSpPr>
            <a:spLocks noGrp="1" noChangeArrowheads="1"/>
          </p:cNvSpPr>
          <p:nvPr>
            <p:ph type="body" idx="1"/>
          </p:nvPr>
        </p:nvSpPr>
        <p:spPr>
          <a:xfrm>
            <a:off x="468313" y="1484313"/>
            <a:ext cx="8229600" cy="4525962"/>
          </a:xfrm>
        </p:spPr>
        <p:txBody>
          <a:bodyPr/>
          <a:lstStyle/>
          <a:p>
            <a:pPr marL="0" indent="0" eaLnBrk="1" hangingPunct="1">
              <a:lnSpc>
                <a:spcPct val="90000"/>
              </a:lnSpc>
              <a:buFontTx/>
              <a:buNone/>
              <a:defRPr/>
            </a:pPr>
            <a:r>
              <a:rPr lang="cs-CZ" altLang="cs-CZ" sz="2800" dirty="0" smtClean="0"/>
              <a:t>Na člověku nelze z etických důvodů provádět některé experimenty a selekci </a:t>
            </a:r>
          </a:p>
          <a:p>
            <a:pPr marL="0" indent="0" eaLnBrk="1" hangingPunct="1">
              <a:lnSpc>
                <a:spcPct val="90000"/>
              </a:lnSpc>
              <a:buFontTx/>
              <a:buNone/>
              <a:defRPr/>
            </a:pPr>
            <a:r>
              <a:rPr lang="cs-CZ" altLang="cs-CZ" sz="2800" dirty="0" smtClean="0"/>
              <a:t>Člověk má většinou za život velmi malé množství potomků </a:t>
            </a:r>
          </a:p>
          <a:p>
            <a:pPr marL="0" indent="0" eaLnBrk="1" hangingPunct="1">
              <a:lnSpc>
                <a:spcPct val="90000"/>
              </a:lnSpc>
              <a:buFontTx/>
              <a:buNone/>
              <a:defRPr/>
            </a:pPr>
            <a:r>
              <a:rPr lang="cs-CZ" altLang="cs-CZ" sz="2800" dirty="0" smtClean="0"/>
              <a:t>Fenotyp je do velké míry ovlivňován vnějším prostředím - polygenní znaky </a:t>
            </a:r>
          </a:p>
          <a:p>
            <a:pPr marL="0" indent="0" eaLnBrk="1" hangingPunct="1">
              <a:lnSpc>
                <a:spcPct val="90000"/>
              </a:lnSpc>
              <a:buFontTx/>
              <a:buNone/>
              <a:defRPr/>
            </a:pPr>
            <a:r>
              <a:rPr lang="cs-CZ" altLang="cs-CZ" sz="2800" dirty="0" smtClean="0"/>
              <a:t>Generační doba člověka je velmi dlouhá</a:t>
            </a:r>
          </a:p>
          <a:p>
            <a:pPr marL="0" indent="0" eaLnBrk="1" hangingPunct="1">
              <a:lnSpc>
                <a:spcPct val="90000"/>
              </a:lnSpc>
              <a:buFontTx/>
              <a:buNone/>
              <a:defRPr/>
            </a:pPr>
            <a:r>
              <a:rPr lang="cs-CZ" altLang="cs-CZ" sz="2800" dirty="0" smtClean="0"/>
              <a:t>Složitost lidského genomu </a:t>
            </a:r>
          </a:p>
          <a:p>
            <a:pPr eaLnBrk="1" hangingPunct="1">
              <a:lnSpc>
                <a:spcPct val="90000"/>
              </a:lnSpc>
              <a:defRPr/>
            </a:pPr>
            <a:endParaRPr lang="cs-CZ" altLang="cs-CZ" sz="2800" dirty="0" smtClean="0"/>
          </a:p>
        </p:txBody>
      </p:sp>
    </p:spTree>
    <p:extLst>
      <p:ext uri="{BB962C8B-B14F-4D97-AF65-F5344CB8AC3E}">
        <p14:creationId xmlns:p14="http://schemas.microsoft.com/office/powerpoint/2010/main" val="181554737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smtClean="0"/>
              <a:t>Dědičné choroby a dispozice</a:t>
            </a:r>
          </a:p>
        </p:txBody>
      </p:sp>
      <p:sp>
        <p:nvSpPr>
          <p:cNvPr id="3" name="Zástupný symbol pro obsah 2"/>
          <p:cNvSpPr>
            <a:spLocks noGrp="1"/>
          </p:cNvSpPr>
          <p:nvPr>
            <p:ph idx="1"/>
          </p:nvPr>
        </p:nvSpPr>
        <p:spPr/>
        <p:txBody>
          <a:bodyPr>
            <a:normAutofit lnSpcReduction="10000"/>
          </a:bodyPr>
          <a:lstStyle/>
          <a:p>
            <a:pPr marL="0" indent="0">
              <a:buFontTx/>
              <a:buNone/>
            </a:pPr>
            <a:r>
              <a:rPr lang="cs-CZ" altLang="cs-CZ" smtClean="0"/>
              <a:t>Dědičné dispozice k chorobám – choroba má genové podmínění (dispozici), ale k jejímu působení je potřeba působení (expozice) činitele prostředí</a:t>
            </a:r>
          </a:p>
          <a:p>
            <a:pPr marL="0" indent="0">
              <a:buFontTx/>
              <a:buNone/>
            </a:pPr>
            <a:r>
              <a:rPr lang="cs-CZ" altLang="cs-CZ" smtClean="0"/>
              <a:t>Takovým činitelem může být například látka v prostředí, záření apod.</a:t>
            </a:r>
          </a:p>
          <a:p>
            <a:pPr marL="0" indent="0">
              <a:buFontTx/>
              <a:buNone/>
            </a:pPr>
            <a:r>
              <a:rPr lang="cs-CZ" altLang="cs-CZ" smtClean="0"/>
              <a:t>Choroba vypukne jen tehdy, když působí obě složky</a:t>
            </a:r>
          </a:p>
          <a:p>
            <a:pPr marL="0" indent="0">
              <a:buFontTx/>
              <a:buNone/>
            </a:pPr>
            <a:r>
              <a:rPr lang="cs-CZ" altLang="cs-CZ" smtClean="0"/>
              <a:t>Př. Alergie, neurózy, vysoký krevní tlak</a:t>
            </a:r>
          </a:p>
        </p:txBody>
      </p:sp>
    </p:spTree>
    <p:extLst>
      <p:ext uri="{BB962C8B-B14F-4D97-AF65-F5344CB8AC3E}">
        <p14:creationId xmlns:p14="http://schemas.microsoft.com/office/powerpoint/2010/main" val="166163837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smtClean="0"/>
              <a:t>Dědičné choroby</a:t>
            </a:r>
          </a:p>
        </p:txBody>
      </p:sp>
      <p:sp>
        <p:nvSpPr>
          <p:cNvPr id="3" name="Zástupný symbol pro obsah 2"/>
          <p:cNvSpPr>
            <a:spLocks noGrp="1"/>
          </p:cNvSpPr>
          <p:nvPr>
            <p:ph idx="1"/>
          </p:nvPr>
        </p:nvSpPr>
        <p:spPr/>
        <p:txBody>
          <a:bodyPr/>
          <a:lstStyle/>
          <a:p>
            <a:pPr marL="0" indent="0">
              <a:buFontTx/>
              <a:buNone/>
            </a:pPr>
            <a:r>
              <a:rPr lang="cs-CZ" altLang="cs-CZ" smtClean="0"/>
              <a:t>Způsobené odchylkami genotypu, vyvolány mutacemi genovými, chromozomovými i genomovými. </a:t>
            </a:r>
          </a:p>
        </p:txBody>
      </p:sp>
    </p:spTree>
    <p:extLst>
      <p:ext uri="{BB962C8B-B14F-4D97-AF65-F5344CB8AC3E}">
        <p14:creationId xmlns:p14="http://schemas.microsoft.com/office/powerpoint/2010/main" val="344810413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cs-CZ" dirty="0"/>
          </a:p>
        </p:txBody>
      </p:sp>
      <p:sp>
        <p:nvSpPr>
          <p:cNvPr id="3" name="Zástupný symbol pro obsah 2"/>
          <p:cNvSpPr>
            <a:spLocks noGrp="1"/>
          </p:cNvSpPr>
          <p:nvPr>
            <p:ph idx="1"/>
          </p:nvPr>
        </p:nvSpPr>
        <p:spPr/>
        <p:txBody>
          <a:bodyPr/>
          <a:lstStyle/>
          <a:p>
            <a:pPr marL="0" indent="0">
              <a:buNone/>
            </a:pPr>
            <a:r>
              <a:rPr lang="cs-CZ" dirty="0" smtClean="0"/>
              <a:t>Žena přenašečka hemofilie si vzala zdravého muže. Narodil se jim jeden zdravý, jeden nemocný chlapec a dívky – jednovaječná dvojčata, která jsou přenašečkami hemofilie. Jednou došlo u ženy k spontánnímu potratu, pohlaví dítěte nebylo možné určit. Zakreslete rodokmen. </a:t>
            </a:r>
            <a:endParaRPr lang="cs-CZ" dirty="0"/>
          </a:p>
        </p:txBody>
      </p:sp>
    </p:spTree>
    <p:extLst>
      <p:ext uri="{BB962C8B-B14F-4D97-AF65-F5344CB8AC3E}">
        <p14:creationId xmlns:p14="http://schemas.microsoft.com/office/powerpoint/2010/main" val="7866899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r>
              <a:rPr lang="cs-CZ" altLang="cs-CZ" dirty="0" smtClean="0"/>
              <a:t>Použité zdroje</a:t>
            </a:r>
            <a:endParaRPr lang="cs-CZ" altLang="cs-CZ" dirty="0" smtClean="0"/>
          </a:p>
        </p:txBody>
      </p:sp>
      <p:sp>
        <p:nvSpPr>
          <p:cNvPr id="3" name="Zástupný symbol pro obsah 2"/>
          <p:cNvSpPr>
            <a:spLocks noGrp="1"/>
          </p:cNvSpPr>
          <p:nvPr>
            <p:ph idx="1"/>
          </p:nvPr>
        </p:nvSpPr>
        <p:spPr/>
        <p:txBody>
          <a:bodyPr/>
          <a:lstStyle/>
          <a:p>
            <a:pPr>
              <a:defRPr/>
            </a:pPr>
            <a:r>
              <a:rPr lang="cs-CZ" cap="all" dirty="0" smtClean="0"/>
              <a:t>JELÍNEK</a:t>
            </a:r>
            <a:r>
              <a:rPr lang="cs-CZ" dirty="0" smtClean="0"/>
              <a:t>, Jan a </a:t>
            </a:r>
            <a:r>
              <a:rPr lang="cs-CZ" cap="all" dirty="0" smtClean="0"/>
              <a:t>ZICHÁČEK</a:t>
            </a:r>
            <a:r>
              <a:rPr lang="cs-CZ" dirty="0" smtClean="0"/>
              <a:t>, Vladimír. </a:t>
            </a:r>
            <a:r>
              <a:rPr lang="cs-CZ" i="1" dirty="0" smtClean="0"/>
              <a:t>Biologie pro gymnázia: (teoretická a praktická část)</a:t>
            </a:r>
            <a:r>
              <a:rPr lang="cs-CZ" dirty="0" smtClean="0"/>
              <a:t>. 9. vyd. Olomouc: Nakladatelství Olomouc, 2007. 575 s., [92] s. barev. obr. </a:t>
            </a:r>
            <a:r>
              <a:rPr lang="cs-CZ" dirty="0" err="1" smtClean="0"/>
              <a:t>příl.ISBN</a:t>
            </a:r>
            <a:r>
              <a:rPr lang="cs-CZ" dirty="0" smtClean="0"/>
              <a:t> 978-80-7182-213-4.</a:t>
            </a:r>
          </a:p>
          <a:p>
            <a:pPr>
              <a:defRPr/>
            </a:pPr>
            <a:r>
              <a:rPr lang="cs-CZ" dirty="0">
                <a:hlinkClick r:id="rId2"/>
              </a:rPr>
              <a:t>http://genetika.wz.cz/genealogie.htm</a:t>
            </a:r>
            <a:endParaRPr lang="cs-CZ" dirty="0"/>
          </a:p>
          <a:p>
            <a:pPr>
              <a:defRPr/>
            </a:pPr>
            <a:endParaRPr lang="cs-CZ" dirty="0"/>
          </a:p>
        </p:txBody>
      </p:sp>
    </p:spTree>
    <p:extLst>
      <p:ext uri="{BB962C8B-B14F-4D97-AF65-F5344CB8AC3E}">
        <p14:creationId xmlns:p14="http://schemas.microsoft.com/office/powerpoint/2010/main" val="3341346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cs-CZ" altLang="cs-CZ" smtClean="0"/>
          </a:p>
        </p:txBody>
      </p:sp>
      <p:sp>
        <p:nvSpPr>
          <p:cNvPr id="4099" name="Rectangle 3"/>
          <p:cNvSpPr>
            <a:spLocks noGrp="1" noChangeArrowheads="1"/>
          </p:cNvSpPr>
          <p:nvPr>
            <p:ph type="body" idx="1"/>
          </p:nvPr>
        </p:nvSpPr>
        <p:spPr/>
        <p:txBody>
          <a:bodyPr/>
          <a:lstStyle/>
          <a:p>
            <a:pPr marL="0" indent="0" eaLnBrk="1" hangingPunct="1">
              <a:buFontTx/>
              <a:buNone/>
            </a:pPr>
            <a:r>
              <a:rPr lang="cs-CZ" altLang="cs-CZ" smtClean="0"/>
              <a:t>U člověka je navíc zvláštností, že se často kříží (tedy spíše křížil - v minulosti) pouze s jedinci z určité populace (stejný národ, společenská vrstva, jedinci stejného vyznání). </a:t>
            </a:r>
            <a:br>
              <a:rPr lang="cs-CZ" altLang="cs-CZ" smtClean="0"/>
            </a:br>
            <a:r>
              <a:rPr lang="cs-CZ" altLang="cs-CZ" smtClean="0"/>
              <a:t>Naopak dnes má díky moderním dopravním prostředkům takové možnosti migrace, které žádné jiné zvíře nemá. </a:t>
            </a:r>
          </a:p>
        </p:txBody>
      </p:sp>
    </p:spTree>
    <p:extLst>
      <p:ext uri="{BB962C8B-B14F-4D97-AF65-F5344CB8AC3E}">
        <p14:creationId xmlns:p14="http://schemas.microsoft.com/office/powerpoint/2010/main" val="51345256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r>
              <a:rPr lang="cs-CZ" altLang="cs-CZ" smtClean="0"/>
              <a:t>Metody zkoumání</a:t>
            </a:r>
          </a:p>
        </p:txBody>
      </p:sp>
      <p:sp>
        <p:nvSpPr>
          <p:cNvPr id="5123" name="Zástupný symbol pro obsah 2"/>
          <p:cNvSpPr>
            <a:spLocks noGrp="1"/>
          </p:cNvSpPr>
          <p:nvPr>
            <p:ph idx="1"/>
          </p:nvPr>
        </p:nvSpPr>
        <p:spPr/>
        <p:txBody>
          <a:bodyPr/>
          <a:lstStyle/>
          <a:p>
            <a:pPr marL="0" indent="0">
              <a:buFontTx/>
              <a:buNone/>
            </a:pPr>
            <a:r>
              <a:rPr lang="cs-CZ" altLang="cs-CZ" smtClean="0"/>
              <a:t>A.) Výzkum rodokmenů – genealogie – zkoumá se daný rod v několika generacích</a:t>
            </a:r>
          </a:p>
          <a:p>
            <a:pPr marL="0" indent="0">
              <a:buFontTx/>
              <a:buNone/>
            </a:pPr>
            <a:r>
              <a:rPr lang="cs-CZ" altLang="cs-CZ" smtClean="0"/>
              <a:t>B.) Výzkum populační – zkoumá výběrový, náhodně vybraný vzorek určité populace</a:t>
            </a:r>
          </a:p>
          <a:p>
            <a:pPr marL="0" indent="0">
              <a:buFontTx/>
              <a:buNone/>
            </a:pPr>
            <a:r>
              <a:rPr lang="cs-CZ" altLang="cs-CZ" smtClean="0"/>
              <a:t>C.) Výzkum gemellilogický – zkoumání dvojčat</a:t>
            </a:r>
          </a:p>
          <a:p>
            <a:pPr marL="0" indent="0">
              <a:buFontTx/>
              <a:buNone/>
            </a:pPr>
            <a:endParaRPr lang="cs-CZ" altLang="cs-CZ" smtClean="0"/>
          </a:p>
          <a:p>
            <a:pPr marL="0" indent="0">
              <a:buFontTx/>
              <a:buNone/>
            </a:pPr>
            <a:r>
              <a:rPr lang="cs-CZ" altLang="cs-CZ" smtClean="0"/>
              <a:t>Tyto metody lze doplnit zkoumáním karyotypu</a:t>
            </a:r>
          </a:p>
        </p:txBody>
      </p:sp>
    </p:spTree>
    <p:extLst>
      <p:ext uri="{BB962C8B-B14F-4D97-AF65-F5344CB8AC3E}">
        <p14:creationId xmlns:p14="http://schemas.microsoft.com/office/powerpoint/2010/main" val="178691616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cs-CZ" altLang="cs-CZ" smtClean="0"/>
              <a:t>Metoda rodokmenová</a:t>
            </a:r>
          </a:p>
        </p:txBody>
      </p:sp>
      <p:sp>
        <p:nvSpPr>
          <p:cNvPr id="6147" name="Rectangle 3"/>
          <p:cNvSpPr>
            <a:spLocks noGrp="1" noChangeArrowheads="1"/>
          </p:cNvSpPr>
          <p:nvPr>
            <p:ph type="body" idx="1"/>
          </p:nvPr>
        </p:nvSpPr>
        <p:spPr>
          <a:xfrm>
            <a:off x="457200" y="1341438"/>
            <a:ext cx="8229600" cy="4784725"/>
          </a:xfrm>
        </p:spPr>
        <p:txBody>
          <a:bodyPr/>
          <a:lstStyle/>
          <a:p>
            <a:pPr marL="0" indent="0" eaLnBrk="1" hangingPunct="1">
              <a:lnSpc>
                <a:spcPct val="90000"/>
              </a:lnSpc>
              <a:buFontTx/>
              <a:buNone/>
            </a:pPr>
            <a:r>
              <a:rPr lang="cs-CZ" altLang="cs-CZ" sz="2800" smtClean="0"/>
              <a:t>Častou metodou studia lidské dědičnosti je </a:t>
            </a:r>
            <a:r>
              <a:rPr lang="cs-CZ" altLang="cs-CZ" sz="2800" b="1" smtClean="0"/>
              <a:t>metoda rodokmenová</a:t>
            </a:r>
            <a:r>
              <a:rPr lang="cs-CZ" altLang="cs-CZ" sz="2800" smtClean="0"/>
              <a:t>, která využívá sestavení rodokmenu několika generací pomocí mezinárodních symbolů. </a:t>
            </a:r>
          </a:p>
          <a:p>
            <a:pPr marL="0" indent="0" eaLnBrk="1" hangingPunct="1">
              <a:lnSpc>
                <a:spcPct val="90000"/>
              </a:lnSpc>
              <a:buFontTx/>
              <a:buNone/>
            </a:pPr>
            <a:r>
              <a:rPr lang="cs-CZ" altLang="cs-CZ" sz="2800" smtClean="0"/>
              <a:t>V rodokmenu potom můžeme sledovat, kteří jedinci měli sledovaný znak a z toho můžeme vyvodit i typ dědičnosti. </a:t>
            </a:r>
          </a:p>
          <a:p>
            <a:pPr marL="0" indent="0" eaLnBrk="1" hangingPunct="1">
              <a:lnSpc>
                <a:spcPct val="90000"/>
              </a:lnSpc>
              <a:buFontTx/>
              <a:buNone/>
            </a:pPr>
            <a:r>
              <a:rPr lang="cs-CZ" altLang="cs-CZ" sz="2800" smtClean="0"/>
              <a:t>V klinické genetice slouží k předvídání rizika na základě rodinné anamnézy (tedy výskytu choroby v rodině). </a:t>
            </a:r>
          </a:p>
          <a:p>
            <a:pPr marL="0" indent="0" eaLnBrk="1" hangingPunct="1">
              <a:lnSpc>
                <a:spcPct val="90000"/>
              </a:lnSpc>
              <a:buFontTx/>
              <a:buNone/>
            </a:pPr>
            <a:r>
              <a:rPr lang="cs-CZ" altLang="cs-CZ" sz="2800" smtClean="0"/>
              <a:t>K sestavení rodokmenu se užívá několika jednoduchých mezinárodních symbolů. </a:t>
            </a:r>
          </a:p>
        </p:txBody>
      </p:sp>
    </p:spTree>
    <p:extLst>
      <p:ext uri="{BB962C8B-B14F-4D97-AF65-F5344CB8AC3E}">
        <p14:creationId xmlns:p14="http://schemas.microsoft.com/office/powerpoint/2010/main" val="86333817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altLang="cs-CZ" smtClean="0"/>
              <a:t>Symboly</a:t>
            </a:r>
          </a:p>
        </p:txBody>
      </p:sp>
      <p:sp>
        <p:nvSpPr>
          <p:cNvPr id="7171" name="Rectangle 3"/>
          <p:cNvSpPr>
            <a:spLocks noGrp="1" noChangeArrowheads="1"/>
          </p:cNvSpPr>
          <p:nvPr>
            <p:ph type="body" idx="1"/>
          </p:nvPr>
        </p:nvSpPr>
        <p:spPr/>
        <p:txBody>
          <a:bodyPr/>
          <a:lstStyle/>
          <a:p>
            <a:pPr marL="0" indent="0" eaLnBrk="1" hangingPunct="1">
              <a:buFontTx/>
              <a:buNone/>
            </a:pPr>
            <a:r>
              <a:rPr lang="cs-CZ" altLang="cs-CZ" sz="2800" dirty="0" smtClean="0"/>
              <a:t>Čtverec </a:t>
            </a:r>
            <a:r>
              <a:rPr lang="cs-CZ" altLang="cs-CZ" sz="2800" dirty="0" smtClean="0"/>
              <a:t>– muže</a:t>
            </a:r>
            <a:endParaRPr lang="cs-CZ" altLang="cs-CZ" sz="2800" dirty="0"/>
          </a:p>
          <a:p>
            <a:pPr marL="0" indent="0" eaLnBrk="1" hangingPunct="1">
              <a:buFontTx/>
              <a:buNone/>
            </a:pPr>
            <a:r>
              <a:rPr lang="cs-CZ" altLang="cs-CZ" sz="2800" dirty="0" smtClean="0"/>
              <a:t>Kruh – žena</a:t>
            </a:r>
          </a:p>
          <a:p>
            <a:pPr marL="0" indent="0" eaLnBrk="1" hangingPunct="1">
              <a:buFontTx/>
              <a:buNone/>
            </a:pPr>
            <a:r>
              <a:rPr lang="cs-CZ" altLang="cs-CZ" sz="2800" dirty="0" smtClean="0"/>
              <a:t>Kosočtverec - neurčené </a:t>
            </a:r>
            <a:r>
              <a:rPr lang="cs-CZ" altLang="cs-CZ" sz="2800" dirty="0" smtClean="0"/>
              <a:t>pohlaví.</a:t>
            </a:r>
          </a:p>
          <a:p>
            <a:pPr marL="0" indent="0" eaLnBrk="1" hangingPunct="1">
              <a:buFontTx/>
              <a:buNone/>
            </a:pPr>
            <a:r>
              <a:rPr lang="cs-CZ" altLang="cs-CZ" sz="2800" dirty="0" smtClean="0"/>
              <a:t>Jedinec postižený </a:t>
            </a:r>
            <a:r>
              <a:rPr lang="cs-CZ" altLang="cs-CZ" sz="2800" dirty="0" smtClean="0"/>
              <a:t>sledovanou chorobou </a:t>
            </a:r>
            <a:r>
              <a:rPr lang="cs-CZ" altLang="cs-CZ" sz="2800" dirty="0" smtClean="0"/>
              <a:t>(nositel sledovaného znaku - černá barva </a:t>
            </a:r>
            <a:endParaRPr lang="cs-CZ" altLang="cs-CZ" sz="2800" dirty="0" smtClean="0"/>
          </a:p>
          <a:p>
            <a:pPr marL="0" indent="0" eaLnBrk="1" hangingPunct="1">
              <a:buFontTx/>
              <a:buNone/>
            </a:pPr>
            <a:r>
              <a:rPr lang="cs-CZ" altLang="cs-CZ" sz="2800" dirty="0" smtClean="0"/>
              <a:t>Napůl vyplněné symboly - heterozygoti, </a:t>
            </a:r>
            <a:r>
              <a:rPr lang="cs-CZ" altLang="cs-CZ" sz="2800" dirty="0" smtClean="0"/>
              <a:t>či </a:t>
            </a:r>
            <a:r>
              <a:rPr lang="cs-CZ" altLang="cs-CZ" sz="2800" dirty="0" smtClean="0"/>
              <a:t>přenašeči znaku</a:t>
            </a:r>
            <a:r>
              <a:rPr lang="cs-CZ" altLang="cs-CZ" sz="2800" dirty="0" smtClean="0"/>
              <a:t>. </a:t>
            </a:r>
          </a:p>
        </p:txBody>
      </p:sp>
    </p:spTree>
    <p:extLst>
      <p:ext uri="{BB962C8B-B14F-4D97-AF65-F5344CB8AC3E}">
        <p14:creationId xmlns:p14="http://schemas.microsoft.com/office/powerpoint/2010/main" val="41008835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cs-CZ" altLang="cs-CZ" smtClean="0"/>
          </a:p>
        </p:txBody>
      </p:sp>
      <p:pic>
        <p:nvPicPr>
          <p:cNvPr id="8195"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457200" y="260350"/>
            <a:ext cx="8229600" cy="5865813"/>
          </a:xfrm>
        </p:spPr>
      </p:pic>
    </p:spTree>
    <p:extLst>
      <p:ext uri="{BB962C8B-B14F-4D97-AF65-F5344CB8AC3E}">
        <p14:creationId xmlns:p14="http://schemas.microsoft.com/office/powerpoint/2010/main" val="319205854"/>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cs-CZ" altLang="cs-CZ" smtClean="0"/>
          </a:p>
        </p:txBody>
      </p:sp>
      <p:sp>
        <p:nvSpPr>
          <p:cNvPr id="9219" name="Rectangle 3"/>
          <p:cNvSpPr>
            <a:spLocks noGrp="1" noChangeArrowheads="1"/>
          </p:cNvSpPr>
          <p:nvPr>
            <p:ph type="body" idx="1"/>
          </p:nvPr>
        </p:nvSpPr>
        <p:spPr/>
        <p:txBody>
          <a:bodyPr/>
          <a:lstStyle/>
          <a:p>
            <a:pPr marL="0" indent="0" eaLnBrk="1" hangingPunct="1">
              <a:lnSpc>
                <a:spcPct val="90000"/>
              </a:lnSpc>
              <a:buFontTx/>
              <a:buNone/>
            </a:pPr>
            <a:r>
              <a:rPr lang="cs-CZ" altLang="cs-CZ" smtClean="0"/>
              <a:t>Pod znak každého jedince si můžeme poznamenat jeho věk. </a:t>
            </a:r>
          </a:p>
          <a:p>
            <a:pPr marL="0" indent="0" eaLnBrk="1" hangingPunct="1">
              <a:lnSpc>
                <a:spcPct val="90000"/>
              </a:lnSpc>
              <a:buFontTx/>
              <a:buNone/>
            </a:pPr>
            <a:r>
              <a:rPr lang="cs-CZ" altLang="cs-CZ" smtClean="0"/>
              <a:t>V případě, že jedinec už nežije - znázorníme to přeškrtnutím jeho symbolu a uvedeme jeho věk v době úmrtí. </a:t>
            </a:r>
          </a:p>
          <a:p>
            <a:pPr marL="0" indent="0" eaLnBrk="1" hangingPunct="1">
              <a:lnSpc>
                <a:spcPct val="90000"/>
              </a:lnSpc>
              <a:buFontTx/>
              <a:buNone/>
            </a:pPr>
            <a:r>
              <a:rPr lang="cs-CZ" altLang="cs-CZ" smtClean="0"/>
              <a:t>Pokud znázorňujeme potrat - napíšeme malý symbol příslušného pohlaví, často se však znázorňují jen malým plným kolečkem nebo trojúhelníčkem. </a:t>
            </a:r>
          </a:p>
        </p:txBody>
      </p:sp>
    </p:spTree>
    <p:extLst>
      <p:ext uri="{BB962C8B-B14F-4D97-AF65-F5344CB8AC3E}">
        <p14:creationId xmlns:p14="http://schemas.microsoft.com/office/powerpoint/2010/main" val="108718240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cs-CZ" altLang="cs-CZ" smtClean="0"/>
          </a:p>
        </p:txBody>
      </p:sp>
      <p:pic>
        <p:nvPicPr>
          <p:cNvPr id="10243"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457200" y="1711325"/>
            <a:ext cx="8229600" cy="4525963"/>
          </a:xfrm>
        </p:spPr>
      </p:pic>
    </p:spTree>
    <p:extLst>
      <p:ext uri="{BB962C8B-B14F-4D97-AF65-F5344CB8AC3E}">
        <p14:creationId xmlns:p14="http://schemas.microsoft.com/office/powerpoint/2010/main" val="2812270185"/>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794</Words>
  <Application>Microsoft Office PowerPoint</Application>
  <PresentationFormat>Předvádění na obrazovce (4:3)</PresentationFormat>
  <Paragraphs>77</Paragraphs>
  <Slides>23</Slides>
  <Notes>6</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Motiv sady Office</vt:lpstr>
      <vt:lpstr>Genetika člověka</vt:lpstr>
      <vt:lpstr>Genetické zkoumání člověka se značně liší  </vt:lpstr>
      <vt:lpstr>Prezentace aplikace PowerPoint</vt:lpstr>
      <vt:lpstr>Metody zkoumání</vt:lpstr>
      <vt:lpstr>Metoda rodokmenová</vt:lpstr>
      <vt:lpstr>Symboly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Geminologická metoda</vt:lpstr>
      <vt:lpstr>Eufenika</vt:lpstr>
      <vt:lpstr>Eugenika</vt:lpstr>
      <vt:lpstr>Dědičné choroby a dispozice</vt:lpstr>
      <vt:lpstr>Dědičné choroby</vt:lpstr>
      <vt:lpstr>Příklad</vt:lpstr>
      <vt:lpstr>Použité zdroje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lachnitova</dc:creator>
  <cp:lastModifiedBy>Notebook</cp:lastModifiedBy>
  <cp:revision>5</cp:revision>
  <dcterms:created xsi:type="dcterms:W3CDTF">2012-11-20T13:21:31Z</dcterms:created>
  <dcterms:modified xsi:type="dcterms:W3CDTF">2014-01-09T15:59:30Z</dcterms:modified>
</cp:coreProperties>
</file>