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4" r:id="rId2"/>
    <p:sldId id="257" r:id="rId3"/>
    <p:sldId id="259" r:id="rId4"/>
    <p:sldId id="260" r:id="rId5"/>
    <p:sldId id="270" r:id="rId6"/>
    <p:sldId id="261" r:id="rId7"/>
    <p:sldId id="262" r:id="rId8"/>
    <p:sldId id="264" r:id="rId9"/>
    <p:sldId id="266" r:id="rId10"/>
    <p:sldId id="263" r:id="rId11"/>
    <p:sldId id="265" r:id="rId12"/>
    <p:sldId id="267" r:id="rId13"/>
    <p:sldId id="271" r:id="rId14"/>
    <p:sldId id="268" r:id="rId15"/>
    <p:sldId id="272" r:id="rId16"/>
    <p:sldId id="273" r:id="rId17"/>
    <p:sldId id="258"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07" autoAdjust="0"/>
  </p:normalViewPr>
  <p:slideViewPr>
    <p:cSldViewPr>
      <p:cViewPr varScale="1">
        <p:scale>
          <a:sx n="69" d="100"/>
          <a:sy n="69" d="100"/>
        </p:scale>
        <p:origin x="139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F1CD8E-C695-41F8-A35E-19A6CCAA8DF5}" type="datetimeFigureOut">
              <a:rPr lang="cs-CZ" smtClean="0"/>
              <a:pPr/>
              <a:t>02.10.2020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A04F5-819C-4449-88EA-36CFA3DD51E7}"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D0AA04F5-819C-4449-88EA-36CFA3DD51E7}" type="slidenum">
              <a:rPr lang="cs-CZ" smtClean="0"/>
              <a:pPr/>
              <a:t>5</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D0AA04F5-819C-4449-88EA-36CFA3DD51E7}" type="slidenum">
              <a:rPr lang="cs-CZ" smtClean="0"/>
              <a:pPr/>
              <a:t>7</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D0AA04F5-819C-4449-88EA-36CFA3DD51E7}" type="slidenum">
              <a:rPr lang="cs-CZ" smtClean="0"/>
              <a:pPr/>
              <a:t>10</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D0AA04F5-819C-4449-88EA-36CFA3DD51E7}" type="slidenum">
              <a:rPr lang="cs-CZ" smtClean="0"/>
              <a:pPr/>
              <a:t>11</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D0AA04F5-819C-4449-88EA-36CFA3DD51E7}" type="slidenum">
              <a:rPr lang="cs-CZ" smtClean="0"/>
              <a:pPr/>
              <a:t>17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1"/>
      </p:bgRef>
    </p:bg>
    <p:spTree>
      <p:nvGrpSpPr>
        <p:cNvPr id="1" name=""/>
        <p:cNvGrpSpPr/>
        <p:nvPr/>
      </p:nvGrpSpPr>
      <p:grpSpPr>
        <a:xfrm>
          <a:off x="0" y="0"/>
          <a:ext cx="0" cy="0"/>
          <a:chOff x="0" y="0"/>
          <a:chExt cx="0" cy="0"/>
        </a:xfrm>
      </p:grpSpPr>
      <p:sp>
        <p:nvSpPr>
          <p:cNvPr id="12" name="Obdélní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Zaoblený obdélní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69E72199-E6A4-4824-A443-6782C1C1A9B2}" type="datetimeFigureOut">
              <a:rPr lang="cs-CZ" smtClean="0"/>
              <a:pPr/>
              <a:t>02.10.2020</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29" name="Zástupný symbol pro číslo snímku 28"/>
          <p:cNvSpPr>
            <a:spLocks noGrp="1"/>
          </p:cNvSpPr>
          <p:nvPr>
            <p:ph type="sldNum" sz="quarter" idx="12"/>
          </p:nvPr>
        </p:nvSpPr>
        <p:spPr/>
        <p:txBody>
          <a:bodyPr lIns="0" tIns="0" rIns="0" bIns="0">
            <a:noAutofit/>
          </a:bodyPr>
          <a:lstStyle>
            <a:lvl1pPr>
              <a:defRPr sz="1400">
                <a:solidFill>
                  <a:srgbClr val="FFFFFF"/>
                </a:solidFill>
              </a:defRPr>
            </a:lvl1pPr>
          </a:lstStyle>
          <a:p>
            <a:fld id="{DB2E40D8-71BA-45FC-9F2F-C29A7A71BB7B}" type="slidenum">
              <a:rPr lang="cs-CZ" smtClean="0"/>
              <a:pPr/>
              <a:t>‹#›</a:t>
            </a:fld>
            <a:endParaRPr lang="cs-CZ"/>
          </a:p>
        </p:txBody>
      </p:sp>
      <p:sp>
        <p:nvSpPr>
          <p:cNvPr id="7" name="Obdélní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9E72199-E6A4-4824-A443-6782C1C1A9B2}" type="datetimeFigureOut">
              <a:rPr lang="cs-CZ" smtClean="0"/>
              <a:pPr/>
              <a:t>02.10.2020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2E40D8-71BA-45FC-9F2F-C29A7A71BB7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9E72199-E6A4-4824-A443-6782C1C1A9B2}" type="datetimeFigureOut">
              <a:rPr lang="cs-CZ" smtClean="0"/>
              <a:pPr/>
              <a:t>02.10.2020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2E40D8-71BA-45FC-9F2F-C29A7A71BB7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69E72199-E6A4-4824-A443-6782C1C1A9B2}" type="datetimeFigureOut">
              <a:rPr lang="cs-CZ" smtClean="0"/>
              <a:pPr/>
              <a:t>02.10.2020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2E40D8-71BA-45FC-9F2F-C29A7A71BB7B}" type="slidenum">
              <a:rPr lang="cs-CZ" smtClean="0"/>
              <a:pPr/>
              <a:t>‹#›</a:t>
            </a:fld>
            <a:endParaRPr lang="cs-CZ"/>
          </a:p>
        </p:txBody>
      </p:sp>
      <p:sp>
        <p:nvSpPr>
          <p:cNvPr id="8" name="Zástupný symbol pro obsah 7"/>
          <p:cNvSpPr>
            <a:spLocks noGrp="1"/>
          </p:cNvSpPr>
          <p:nvPr>
            <p:ph sz="quarter" idx="1"/>
          </p:nvPr>
        </p:nvSpPr>
        <p:spPr>
          <a:xfrm>
            <a:off x="914400" y="1447800"/>
            <a:ext cx="777240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11" name="Obdélní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Zaoblený obdélní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22313" y="952500"/>
            <a:ext cx="7772400" cy="1362075"/>
          </a:xfrm>
        </p:spPr>
        <p:txBody>
          <a:bodyPr anchor="b" anchorCtr="0"/>
          <a:lstStyle>
            <a:lvl1pPr algn="l">
              <a:buNone/>
              <a:defRPr sz="4000" b="0" cap="none"/>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69E72199-E6A4-4824-A443-6782C1C1A9B2}" type="datetimeFigureOut">
              <a:rPr lang="cs-CZ" smtClean="0"/>
              <a:pPr/>
              <a:t>02.10.2020</a:t>
            </a:fld>
            <a:endParaRPr lang="cs-CZ"/>
          </a:p>
        </p:txBody>
      </p:sp>
      <p:sp>
        <p:nvSpPr>
          <p:cNvPr id="5" name="Zástupný symbol pro zápatí 4"/>
          <p:cNvSpPr>
            <a:spLocks noGrp="1"/>
          </p:cNvSpPr>
          <p:nvPr>
            <p:ph type="ftr" sz="quarter" idx="11"/>
          </p:nvPr>
        </p:nvSpPr>
        <p:spPr>
          <a:xfrm>
            <a:off x="800100" y="6172200"/>
            <a:ext cx="4000500" cy="457200"/>
          </a:xfrm>
        </p:spPr>
        <p:txBody>
          <a:bodyPr/>
          <a:lstStyle/>
          <a:p>
            <a:endParaRPr lang="cs-CZ"/>
          </a:p>
        </p:txBody>
      </p:sp>
      <p:sp>
        <p:nvSpPr>
          <p:cNvPr id="7" name="Obdélní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146304" y="6208776"/>
            <a:ext cx="457200" cy="457200"/>
          </a:xfrm>
        </p:spPr>
        <p:txBody>
          <a:bodyPr/>
          <a:lstStyle/>
          <a:p>
            <a:fld id="{DB2E40D8-71BA-45FC-9F2F-C29A7A71BB7B}"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69E72199-E6A4-4824-A443-6782C1C1A9B2}" type="datetimeFigureOut">
              <a:rPr lang="cs-CZ" smtClean="0"/>
              <a:pPr/>
              <a:t>02.10.2020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2E40D8-71BA-45FC-9F2F-C29A7A71BB7B}" type="slidenum">
              <a:rPr lang="cs-CZ" smtClean="0"/>
              <a:pPr/>
              <a:t>‹#›</a:t>
            </a:fld>
            <a:endParaRPr lang="cs-CZ"/>
          </a:p>
        </p:txBody>
      </p:sp>
      <p:sp>
        <p:nvSpPr>
          <p:cNvPr id="9" name="Zástupný symbol pro obsah 8"/>
          <p:cNvSpPr>
            <a:spLocks noGrp="1"/>
          </p:cNvSpPr>
          <p:nvPr>
            <p:ph sz="quarter" idx="1"/>
          </p:nvPr>
        </p:nvSpPr>
        <p:spPr>
          <a:xfrm>
            <a:off x="91440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93395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nchor="b" anchorCtr="0"/>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69E72199-E6A4-4824-A443-6782C1C1A9B2}" type="datetimeFigureOut">
              <a:rPr lang="cs-CZ" smtClean="0"/>
              <a:pPr/>
              <a:t>02.10.2020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B2E40D8-71BA-45FC-9F2F-C29A7A71BB7B}" type="slidenum">
              <a:rPr lang="cs-CZ" smtClean="0"/>
              <a:pPr/>
              <a:t>‹#›</a:t>
            </a:fld>
            <a:endParaRPr lang="cs-CZ"/>
          </a:p>
        </p:txBody>
      </p:sp>
      <p:sp>
        <p:nvSpPr>
          <p:cNvPr id="11" name="Zástupný symbol pro obsah 10"/>
          <p:cNvSpPr>
            <a:spLocks noGrp="1"/>
          </p:cNvSpPr>
          <p:nvPr>
            <p:ph sz="half" idx="2"/>
          </p:nvPr>
        </p:nvSpPr>
        <p:spPr>
          <a:xfrm>
            <a:off x="9144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4"/>
          </p:nvPr>
        </p:nvSpPr>
        <p:spPr>
          <a:xfrm>
            <a:off x="49530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69E72199-E6A4-4824-A443-6782C1C1A9B2}" type="datetimeFigureOut">
              <a:rPr lang="cs-CZ" smtClean="0"/>
              <a:pPr/>
              <a:t>02.10.2020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B2E40D8-71BA-45FC-9F2F-C29A7A71BB7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9E72199-E6A4-4824-A443-6782C1C1A9B2}" type="datetimeFigureOut">
              <a:rPr lang="cs-CZ" smtClean="0"/>
              <a:pPr/>
              <a:t>02.10.2020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B2E40D8-71BA-45FC-9F2F-C29A7A71BB7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Zaoblený obdélní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914400" y="273050"/>
            <a:ext cx="7772400" cy="1143000"/>
          </a:xfrm>
        </p:spPr>
        <p:txBody>
          <a:bodyPr anchor="b" anchorCtr="0"/>
          <a:lstStyle>
            <a:lvl1pPr algn="l">
              <a:buNone/>
              <a:defRPr sz="4000" b="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69E72199-E6A4-4824-A443-6782C1C1A9B2}" type="datetimeFigureOut">
              <a:rPr lang="cs-CZ" smtClean="0"/>
              <a:pPr/>
              <a:t>02.10.2020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2E40D8-71BA-45FC-9F2F-C29A7A71BB7B}" type="slidenum">
              <a:rPr lang="cs-CZ" smtClean="0"/>
              <a:pPr/>
              <a:t>‹#›</a:t>
            </a:fld>
            <a:endParaRPr lang="cs-CZ"/>
          </a:p>
        </p:txBody>
      </p:sp>
      <p:sp>
        <p:nvSpPr>
          <p:cNvPr id="11" name="Zástupný symbol pro obsah 10"/>
          <p:cNvSpPr>
            <a:spLocks noGrp="1"/>
          </p:cNvSpPr>
          <p:nvPr>
            <p:ph sz="quarter" idx="1"/>
          </p:nvPr>
        </p:nvSpPr>
        <p:spPr>
          <a:xfrm>
            <a:off x="2971800" y="1600200"/>
            <a:ext cx="5715000" cy="44958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69E72199-E6A4-4824-A443-6782C1C1A9B2}" type="datetimeFigureOut">
              <a:rPr lang="cs-CZ" smtClean="0"/>
              <a:pPr/>
              <a:t>02.10.2020</a:t>
            </a:fld>
            <a:endParaRPr lang="cs-CZ"/>
          </a:p>
        </p:txBody>
      </p:sp>
      <p:sp>
        <p:nvSpPr>
          <p:cNvPr id="6" name="Zástupný symbol pro zápatí 5"/>
          <p:cNvSpPr>
            <a:spLocks noGrp="1"/>
          </p:cNvSpPr>
          <p:nvPr>
            <p:ph type="ftr" sz="quarter" idx="11"/>
          </p:nvPr>
        </p:nvSpPr>
        <p:spPr>
          <a:xfrm>
            <a:off x="914400" y="6172200"/>
            <a:ext cx="3886200" cy="457200"/>
          </a:xfrm>
        </p:spPr>
        <p:txBody>
          <a:bodyPr/>
          <a:lstStyle/>
          <a:p>
            <a:endParaRPr lang="cs-CZ"/>
          </a:p>
        </p:txBody>
      </p:sp>
      <p:sp>
        <p:nvSpPr>
          <p:cNvPr id="7" name="Zástupný symbol pro číslo snímku 6"/>
          <p:cNvSpPr>
            <a:spLocks noGrp="1"/>
          </p:cNvSpPr>
          <p:nvPr>
            <p:ph type="sldNum" sz="quarter" idx="12"/>
          </p:nvPr>
        </p:nvSpPr>
        <p:spPr>
          <a:xfrm>
            <a:off x="146304" y="6208776"/>
            <a:ext cx="457200" cy="457200"/>
          </a:xfrm>
        </p:spPr>
        <p:txBody>
          <a:bodyPr/>
          <a:lstStyle/>
          <a:p>
            <a:fld id="{DB2E40D8-71BA-45FC-9F2F-C29A7A71BB7B}" type="slidenum">
              <a:rPr lang="cs-CZ" smtClean="0"/>
              <a:pPr/>
              <a:t>‹#›</a:t>
            </a:fld>
            <a:endParaRPr lang="cs-CZ"/>
          </a:p>
        </p:txBody>
      </p:sp>
      <p:sp>
        <p:nvSpPr>
          <p:cNvPr id="11" name="Obdélní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Zástupný symbol pro obrázek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cs-CZ" smtClean="0"/>
              <a:t>Klepnutím na ikonu přidáte obrázek.</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Zaoblený obdélní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Zástupný symbol pro nadpis 21"/>
          <p:cNvSpPr>
            <a:spLocks noGrp="1"/>
          </p:cNvSpPr>
          <p:nvPr>
            <p:ph type="title"/>
          </p:nvPr>
        </p:nvSpPr>
        <p:spPr>
          <a:xfrm>
            <a:off x="914400" y="274638"/>
            <a:ext cx="7772400" cy="1143000"/>
          </a:xfrm>
          <a:prstGeom prst="rect">
            <a:avLst/>
          </a:prstGeom>
        </p:spPr>
        <p:txBody>
          <a:bodyPr bIns="91440"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9E72199-E6A4-4824-A443-6782C1C1A9B2}" type="datetimeFigureOut">
              <a:rPr lang="cs-CZ" smtClean="0"/>
              <a:pPr/>
              <a:t>02.10.2020</a:t>
            </a:fld>
            <a:endParaRPr lang="cs-CZ"/>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B2E40D8-71BA-45FC-9F2F-C29A7A71BB7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s.wikipedia.org/wiki/Soubor:Arnost_Lustig_-2.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s.wikipedia.org/wiki/Soubor:Star_of_David.sv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s.wikipedia.org/wiki/Soubor:Judenstern_JMW.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NEUVEDEN.%20Soubor:Slave%20laborers%20at%20Buchenwald.jpg.%20In:%20Wikipedia:%20the%20free%20encyclopedia%20%5bonline%5d.%20San%20Francisco%20(CA):%20Wikimedia%20Foundation,%202008-02-24%20%5bcit.%202014-01-02%5d.%20Dostupn&#233;%20z:%20http:/cs.wikipedia.org/wiki/Soubor:Slave_laborers_at_Buchenwald.jpg" TargetMode="External"/><Relationship Id="rId13" Type="http://schemas.openxmlformats.org/officeDocument/2006/relationships/hyperlink" Target="ST&#193;TN&#205;%20&#218;&#344;ADY%20A%20INSTITUCE.%20Soubor:Okupace%20Svobodn&#253;-vys&#237;la&#269;.JPG.%20In:%20Wikipedia:%20the%20free%20encyclopedia%20%5bonline%5d.%2024.%20kv&#283;tna%202013.%20San%20Francisco%20(CA):%20Wikimedia%20Foundation,%202001-%20%5bcit.%202014-01-02%5d.%20Dostupn&#233;%20z:%20http:/upload.wikimedia.org/wikipedia/commons/1/15" TargetMode="External"/><Relationship Id="rId3" Type="http://schemas.openxmlformats.org/officeDocument/2006/relationships/hyperlink" Target="ZSCOUT370.%20Soubor:Star%20of%20David.svg.%20In:%20Wikipedia:%20the%20free%20encyclopedia%20%5bonline%5d.%20San%20Francisco%20(CA):%20Wikimedia%20Foundation,%202010-09-04%20%5bcit.%202014-01-02%5d.%20Dostupn&#233;%20z:%20http:/upload.wikimedia.org/wikipedia/commons/4/49/Star_of_David.svg" TargetMode="External"/><Relationship Id="rId7" Type="http://schemas.openxmlformats.org/officeDocument/2006/relationships/hyperlink" Target="LOVECZ.%20Soubor:Barrandov%20Rocks1.JPG.%20In:%20Wikipedia" TargetMode="External"/><Relationship Id="rId12" Type="http://schemas.openxmlformats.org/officeDocument/2006/relationships/hyperlink" Target="http://cs.wikipedia.org/wiki/Soubor:Arnost_Lustig_-2.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CELEDON,%20Angelo.%20Soubor:Birkenau%20gate.JPG.%20In:%20Wikipedia:%20the%20free%20encyclopedia%20%5bonline%5d.%20San%20Francisco%20(CA):%20Wikimedia%20Foundation,%202001-%20%5bcit.%202014-01-02%5d.%20Dostupn&#233;%20z:%20http:/upload.wikimedia.org/wikipedia/commons/e/e8/Birkenau_gate.JPG" TargetMode="External"/><Relationship Id="rId11" Type="http://schemas.openxmlformats.org/officeDocument/2006/relationships/hyperlink" Target="NEDOROST,%20Ji&#345;&#237;.%20Soubor:Arnost%20Lustig%20-2.jpg.%20In:%20Wikipedia:%20the%20free%20encyclopedia%20%5bonline%5d.%202.%20dubna%202008.%20San%20Francisco%20(CA):%20Wikimedia%20Foundation,%202001-%20%5bcit.%202014-01-02%5d.%20Dostupn&#233;%20z:%20http:/cs.wikipedia.org/wiki/Soubor:Arnost_Lustig_-2.jpg" TargetMode="External"/><Relationship Id="rId5" Type="http://schemas.openxmlformats.org/officeDocument/2006/relationships/hyperlink" Target=".%20Soubor:Theresienstadt%20arbeit%20macht%20frei.jpg.%20In:%20Wikipedia:%20the%20free%20encyclopedia%20%5bonline%5d.%20San%20Francisco%20(CA):%20Wikimedia%20Foundation,%202001-%20%5bcit.%202014-01-02%5d.%20Dostupn&#233;%20z:%20http:/upload.wikimedia.org/wikipedia/commons/6/6f/Theresienstadt_arbeit_macht_frei" TargetMode="External"/><Relationship Id="rId15" Type="http://schemas.openxmlformats.org/officeDocument/2006/relationships/hyperlink" Target="ULLRICH,%20Daniel.%20Soubor:Judenstern%20JMW.jpg.%20In:%20Wikipedia:%20the%20free%20encyclopedia%20%5bonline%5d.%20San%20Francisco%20(CA):%20Wikimedia%20Foundation,%202001-%20%5bcit.%202014-01-02%5d.%20Dostupn&#233;%20z:%20http:/cs.wikipedia.org/wiki/Soubor:Judenstern_JMW.jpg" TargetMode="External"/><Relationship Id="rId10" Type="http://schemas.openxmlformats.org/officeDocument/2006/relationships/hyperlink" Target="soubor:Some%20of%20the%20bodies%20being%20removed%20by%20German%20civilians%20for%20decent%20burial%20at%20Gusen%20Concentration%20Camp,%20Muhlhausen,%20near%20Linz,%20Austria.jpg.%20In:%20.%20Wikipedia:%20the%20free%20encyclopedia%20[online].%20San%20Francisco%20(CA):%20Wikimedia%20Foundation,%202012-07-24%20[cit.%202014-" TargetMode="External"/><Relationship Id="rId4" Type="http://schemas.openxmlformats.org/officeDocument/2006/relationships/hyperlink" Target="NEDOROST,%20Ji&#345;&#237;.%20Soubor:Arnost%20Lustig%20a%20Marketa%20Malisova%20-1%20cropped.jpg.%20In:%20Wikipedia:%20the%20free%20encyclopedia%20%5bonline%5d.%20San%20Francisco%20(CA):%20Wikimedia%20Foundation,%202009-04-13%2001:13%20(UTC)%20%5bcit.%202014-01-02%5d.%20Dostupn&#233;%20z:%20http:/upload.wikimedia.org/wikipedia/com" TargetMode="External"/><Relationship Id="rId9" Type="http://schemas.openxmlformats.org/officeDocument/2006/relationships/hyperlink" Target="http://cs.wikipedia.org/wiki/Soubor:Slave_laborers_at_Buchenwald.jpg" TargetMode="External"/><Relationship Id="rId14" Type="http://schemas.openxmlformats.org/officeDocument/2006/relationships/hyperlink" Target="http://upload.wikimedia.org/wikipedia/commons/1/15/Okupace_Svobodn%C3%BD-vys%C3%ADla%C4%8D.J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5/52/Arnost_Lustig_a_Marketa_Malisova_-1_cropped.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6/6f/Theresienstadt_arbeit_macht_frei.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e/e8/Birkenau_gate.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upload.wikimedia.org/wikipedia/commons/e/ee/Buchenwald--KZ-Tor.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cs.wikipedia.org/wiki/Soubor:Some_of_the_bodies_being_removed_by_German_civilians_for_decent_burial_at_Gusen_Concentration_Camp,_Muhlhausen,_near_Linz,_Austria.jpg" TargetMode="External"/><Relationship Id="rId4" Type="http://schemas.openxmlformats.org/officeDocument/2006/relationships/hyperlink" Target="http://cs.wikipedia.org/wiki/Soubor:Slave_laborers_at_Buchenwald.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s.wikipedia.org/wiki/Soubor:Barrandov_Rocks1.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upload.wikimedia.org/wikipedia/commons/1/15/Okupace_Svobodn%C3%BD-vys%C3%ADla%C4%8D.JPG"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cs.wikipedia.org/wiki/Cena_Arno%C5%A1ta_Lustig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683568" y="5301208"/>
            <a:ext cx="7704856" cy="1152128"/>
          </a:xfrm>
        </p:spPr>
        <p:txBody>
          <a:bodyPr>
            <a:normAutofit lnSpcReduction="10000"/>
          </a:bodyPr>
          <a:lstStyle/>
          <a:p>
            <a:r>
              <a:rPr lang="cs-CZ" sz="2000" dirty="0">
                <a:solidFill>
                  <a:schemeClr val="tx1"/>
                </a:solidFill>
              </a:rPr>
              <a:t>Digitální učební materiál byl vytvořen v rámci projektu </a:t>
            </a:r>
          </a:p>
          <a:p>
            <a:r>
              <a:rPr lang="cs-CZ" sz="2000" b="1" dirty="0">
                <a:solidFill>
                  <a:schemeClr val="tx1"/>
                </a:solidFill>
              </a:rPr>
              <a:t>Inovace a zkvalitnění výuky na Slovanském gymnáziu</a:t>
            </a:r>
            <a:endParaRPr lang="cs-CZ" sz="2000" dirty="0">
              <a:solidFill>
                <a:schemeClr val="tx1"/>
              </a:solidFill>
            </a:endParaRPr>
          </a:p>
          <a:p>
            <a:r>
              <a:rPr lang="cs-CZ" sz="2000" b="1" dirty="0" smtClean="0">
                <a:solidFill>
                  <a:schemeClr val="tx1"/>
                </a:solidFill>
              </a:rPr>
              <a:t>CZ.1.07/1.5.00/34.1088</a:t>
            </a:r>
            <a:endParaRPr lang="cs-CZ" dirty="0"/>
          </a:p>
        </p:txBody>
      </p:sp>
      <p:sp>
        <p:nvSpPr>
          <p:cNvPr id="2" name="Nadpis 1"/>
          <p:cNvSpPr>
            <a:spLocks noGrp="1"/>
          </p:cNvSpPr>
          <p:nvPr>
            <p:ph type="ctrTitle"/>
          </p:nvPr>
        </p:nvSpPr>
        <p:spPr/>
        <p:txBody>
          <a:bodyPr/>
          <a:lstStyle/>
          <a:p>
            <a:r>
              <a:rPr lang="cs-CZ" b="1" dirty="0" smtClean="0"/>
              <a:t>Arnošt </a:t>
            </a:r>
            <a:r>
              <a:rPr lang="cs-CZ" b="1" dirty="0" err="1" smtClean="0"/>
              <a:t>Lustig</a:t>
            </a:r>
            <a:endParaRPr lang="cs-CZ" b="1" dirty="0"/>
          </a:p>
        </p:txBody>
      </p:sp>
      <p:pic>
        <p:nvPicPr>
          <p:cNvPr id="4" name="Obrázek 3"/>
          <p:cNvPicPr/>
          <p:nvPr/>
        </p:nvPicPr>
        <p:blipFill>
          <a:blip r:embed="rId2" cstate="print"/>
          <a:srcRect/>
          <a:stretch>
            <a:fillRect/>
          </a:stretch>
        </p:blipFill>
        <p:spPr bwMode="auto">
          <a:xfrm>
            <a:off x="2051720" y="332656"/>
            <a:ext cx="5124450" cy="1247775"/>
          </a:xfrm>
          <a:prstGeom prst="rect">
            <a:avLst/>
          </a:prstGeom>
          <a:solidFill>
            <a:srgbClr val="FFFFFF"/>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oubor:Arnost Lustig -2.jpg"/>
          <p:cNvPicPr>
            <a:picLocks noChangeAspect="1" noChangeArrowheads="1"/>
          </p:cNvPicPr>
          <p:nvPr/>
        </p:nvPicPr>
        <p:blipFill>
          <a:blip r:embed="rId3" cstate="print"/>
          <a:srcRect/>
          <a:stretch>
            <a:fillRect/>
          </a:stretch>
        </p:blipFill>
        <p:spPr bwMode="auto">
          <a:xfrm>
            <a:off x="683568" y="620688"/>
            <a:ext cx="8159100" cy="5436000"/>
          </a:xfrm>
          <a:prstGeom prst="rect">
            <a:avLst/>
          </a:prstGeom>
          <a:noFill/>
        </p:spPr>
      </p:pic>
      <p:sp>
        <p:nvSpPr>
          <p:cNvPr id="6" name="TextovéPole 5"/>
          <p:cNvSpPr txBox="1"/>
          <p:nvPr/>
        </p:nvSpPr>
        <p:spPr>
          <a:xfrm>
            <a:off x="179512" y="6627168"/>
            <a:ext cx="2872902" cy="230832"/>
          </a:xfrm>
          <a:prstGeom prst="rect">
            <a:avLst/>
          </a:prstGeom>
          <a:noFill/>
        </p:spPr>
        <p:txBody>
          <a:bodyPr wrap="square" rtlCol="0">
            <a:spAutoFit/>
          </a:bodyPr>
          <a:lstStyle/>
          <a:p>
            <a:r>
              <a:rPr lang="cs-CZ" sz="900" dirty="0" smtClean="0">
                <a:hlinkClick r:id="rId4"/>
              </a:rPr>
              <a:t>http://cs.wikipedia.org/wiki/Soubor:Arnost_Lustig_-2.jpg</a:t>
            </a:r>
            <a:endParaRPr lang="cs-CZ" sz="900" dirty="0"/>
          </a:p>
        </p:txBody>
      </p:sp>
      <p:sp>
        <p:nvSpPr>
          <p:cNvPr id="7" name="TextovéPole 6"/>
          <p:cNvSpPr txBox="1"/>
          <p:nvPr/>
        </p:nvSpPr>
        <p:spPr>
          <a:xfrm>
            <a:off x="611560" y="6093296"/>
            <a:ext cx="4702634" cy="276999"/>
          </a:xfrm>
          <a:prstGeom prst="rect">
            <a:avLst/>
          </a:prstGeom>
          <a:noFill/>
        </p:spPr>
        <p:txBody>
          <a:bodyPr wrap="square" rtlCol="0">
            <a:spAutoFit/>
          </a:bodyPr>
          <a:lstStyle/>
          <a:p>
            <a:r>
              <a:rPr lang="cs-CZ" sz="1200" dirty="0" smtClean="0"/>
              <a:t>Arnošt </a:t>
            </a:r>
            <a:r>
              <a:rPr lang="cs-CZ" sz="1200" dirty="0" err="1" smtClean="0"/>
              <a:t>Lustig</a:t>
            </a:r>
            <a:r>
              <a:rPr lang="cs-CZ" sz="1200" dirty="0" smtClean="0"/>
              <a:t> 2. 4. 2009 při autogramiádě v Brně</a:t>
            </a:r>
            <a:endParaRPr lang="cs-CZ"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55576" y="1556792"/>
            <a:ext cx="7848872" cy="3139321"/>
          </a:xfrm>
          <a:prstGeom prst="rect">
            <a:avLst/>
          </a:prstGeom>
        </p:spPr>
        <p:txBody>
          <a:bodyPr wrap="square">
            <a:spAutoFit/>
          </a:bodyPr>
          <a:lstStyle/>
          <a:p>
            <a:pPr>
              <a:buFontTx/>
              <a:buChar char="-"/>
            </a:pPr>
            <a:r>
              <a:rPr lang="cs-CZ" dirty="0" smtClean="0"/>
              <a:t> vychází z drastických zkušeností hlavně z koncentračních táborů - vydává osobní zpověď. </a:t>
            </a:r>
          </a:p>
          <a:p>
            <a:pPr>
              <a:buFontTx/>
              <a:buChar char="-"/>
            </a:pPr>
            <a:r>
              <a:rPr lang="cs-CZ" dirty="0" smtClean="0"/>
              <a:t> zachycuje osudy mladých dívek, žen a starých lidí (jsou nejvíce zranitelní, protože jsou bezbranní). </a:t>
            </a:r>
          </a:p>
          <a:p>
            <a:pPr>
              <a:buFontTx/>
              <a:buChar char="-"/>
            </a:pPr>
            <a:r>
              <a:rPr lang="cs-CZ" dirty="0" smtClean="0"/>
              <a:t>  líčí obyčejné, zdánlivě nehrdinské lidské charaktery konfrontované s mezní,  přitom každodenní životní situací v koncentračních táborech. </a:t>
            </a:r>
          </a:p>
          <a:p>
            <a:pPr>
              <a:buFontTx/>
              <a:buChar char="-"/>
            </a:pPr>
            <a:r>
              <a:rPr lang="cs-CZ" dirty="0" smtClean="0"/>
              <a:t>  příběhy jsou líčeny nepateticky, věcně.</a:t>
            </a:r>
          </a:p>
          <a:p>
            <a:pPr>
              <a:buFontTx/>
              <a:buChar char="-"/>
            </a:pPr>
            <a:r>
              <a:rPr lang="cs-CZ" dirty="0"/>
              <a:t> </a:t>
            </a:r>
            <a:r>
              <a:rPr lang="cs-CZ" dirty="0" smtClean="0"/>
              <a:t> píše hlavně povídky nebo novely.</a:t>
            </a:r>
          </a:p>
          <a:p>
            <a:endParaRPr lang="cs-CZ" dirty="0" smtClean="0"/>
          </a:p>
          <a:p>
            <a:r>
              <a:rPr lang="cs-CZ" dirty="0" smtClean="0"/>
              <a:t>Své příběhy neustále přepracovával. </a:t>
            </a:r>
          </a:p>
          <a:p>
            <a:endParaRPr lang="cs-CZ" dirty="0"/>
          </a:p>
        </p:txBody>
      </p:sp>
      <p:sp>
        <p:nvSpPr>
          <p:cNvPr id="6" name="TextovéPole 5"/>
          <p:cNvSpPr txBox="1"/>
          <p:nvPr/>
        </p:nvSpPr>
        <p:spPr>
          <a:xfrm>
            <a:off x="827584" y="620688"/>
            <a:ext cx="3602268" cy="523220"/>
          </a:xfrm>
          <a:prstGeom prst="rect">
            <a:avLst/>
          </a:prstGeom>
          <a:noFill/>
        </p:spPr>
        <p:txBody>
          <a:bodyPr wrap="none" rtlCol="0">
            <a:spAutoFit/>
          </a:bodyPr>
          <a:lstStyle/>
          <a:p>
            <a:r>
              <a:rPr lang="cs-CZ" sz="2800" b="1" dirty="0" smtClean="0"/>
              <a:t>Znaky </a:t>
            </a:r>
            <a:r>
              <a:rPr lang="cs-CZ" sz="2800" b="1" dirty="0" err="1" smtClean="0"/>
              <a:t>Lustigovy</a:t>
            </a:r>
            <a:r>
              <a:rPr lang="cs-CZ" sz="2800" b="1" dirty="0" smtClean="0"/>
              <a:t> tvorby</a:t>
            </a:r>
            <a:endParaRPr lang="cs-CZ" sz="2800" b="1" dirty="0"/>
          </a:p>
        </p:txBody>
      </p:sp>
      <p:sp>
        <p:nvSpPr>
          <p:cNvPr id="5" name="TextovéPole 4"/>
          <p:cNvSpPr txBox="1"/>
          <p:nvPr/>
        </p:nvSpPr>
        <p:spPr>
          <a:xfrm>
            <a:off x="683568" y="5949280"/>
            <a:ext cx="7949036" cy="784830"/>
          </a:xfrm>
          <a:prstGeom prst="rect">
            <a:avLst/>
          </a:prstGeom>
          <a:noFill/>
        </p:spPr>
        <p:txBody>
          <a:bodyPr wrap="none" rtlCol="0">
            <a:spAutoFit/>
          </a:bodyPr>
          <a:lstStyle/>
          <a:p>
            <a:r>
              <a:rPr lang="cs-CZ" b="1" i="1" dirty="0" smtClean="0"/>
              <a:t>„Miluju ženy. (…) Viděl jsem osudy žen za války. Chovaly se daleko lépe než muži.“</a:t>
            </a:r>
          </a:p>
          <a:p>
            <a:endParaRPr lang="cs-CZ" b="1" i="1" dirty="0" smtClean="0"/>
          </a:p>
          <a:p>
            <a:r>
              <a:rPr lang="cs-CZ" sz="900" dirty="0" smtClean="0">
                <a:latin typeface="Arial" pitchFamily="34" charset="0"/>
                <a:cs typeface="Arial" pitchFamily="34" charset="0"/>
                <a:hlinkClick r:id="rId3"/>
              </a:rPr>
              <a:t>http://cs.wikipedia.org/wiki/Soubor:Star_of_David.svg</a:t>
            </a:r>
            <a:endParaRPr lang="cs-CZ"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417638"/>
          </a:xfrm>
        </p:spPr>
        <p:txBody>
          <a:bodyPr>
            <a:normAutofit/>
          </a:bodyPr>
          <a:lstStyle/>
          <a:p>
            <a:pPr algn="l"/>
            <a:r>
              <a:rPr lang="cs-CZ" sz="2800" b="1" dirty="0" smtClean="0"/>
              <a:t>Z díla</a:t>
            </a:r>
            <a:endParaRPr lang="cs-CZ" sz="2800" b="1" dirty="0"/>
          </a:p>
        </p:txBody>
      </p:sp>
      <p:sp>
        <p:nvSpPr>
          <p:cNvPr id="3" name="Zástupný symbol pro obsah 2"/>
          <p:cNvSpPr>
            <a:spLocks noGrp="1"/>
          </p:cNvSpPr>
          <p:nvPr>
            <p:ph sz="quarter" idx="1"/>
          </p:nvPr>
        </p:nvSpPr>
        <p:spPr>
          <a:xfrm>
            <a:off x="457200" y="980728"/>
            <a:ext cx="8229600" cy="5688632"/>
          </a:xfrm>
        </p:spPr>
        <p:txBody>
          <a:bodyPr>
            <a:normAutofit lnSpcReduction="10000"/>
          </a:bodyPr>
          <a:lstStyle/>
          <a:p>
            <a:pPr>
              <a:buNone/>
            </a:pPr>
            <a:r>
              <a:rPr lang="cs-CZ" sz="1800" i="1" dirty="0" smtClean="0"/>
              <a:t>Noc a naděje</a:t>
            </a:r>
            <a:r>
              <a:rPr lang="cs-CZ" sz="1800" dirty="0" smtClean="0"/>
              <a:t>, 1957 –  7 povídek inspirovaných vlastními zážitky autora v terezínském ghettu </a:t>
            </a:r>
          </a:p>
          <a:p>
            <a:pPr>
              <a:buNone/>
            </a:pPr>
            <a:r>
              <a:rPr lang="cs-CZ" sz="1800" i="1" dirty="0" smtClean="0"/>
              <a:t>Démanty noci</a:t>
            </a:r>
            <a:r>
              <a:rPr lang="cs-CZ" sz="1800" dirty="0" smtClean="0"/>
              <a:t>, 1958 –  soubor povídek z prostředí Terezína</a:t>
            </a:r>
          </a:p>
          <a:p>
            <a:pPr>
              <a:buNone/>
            </a:pPr>
            <a:r>
              <a:rPr lang="cs-CZ" sz="1800" dirty="0" smtClean="0"/>
              <a:t> </a:t>
            </a:r>
            <a:r>
              <a:rPr lang="cs-CZ" sz="1800" i="1" dirty="0" smtClean="0"/>
              <a:t>Můj známý Vili </a:t>
            </a:r>
            <a:r>
              <a:rPr lang="cs-CZ" sz="1800" i="1" dirty="0" err="1" smtClean="0"/>
              <a:t>Feld</a:t>
            </a:r>
            <a:r>
              <a:rPr lang="cs-CZ" sz="1800" dirty="0" smtClean="0"/>
              <a:t>, 1961 – novela - příběh člověka, který si obratně získává osobní  prospěch v Němci obsazené Praze i v prostředí koncentračního tábora, přežije </a:t>
            </a:r>
            <a:r>
              <a:rPr lang="cs-CZ" sz="1800" dirty="0" err="1" smtClean="0"/>
              <a:t>holokaust</a:t>
            </a:r>
            <a:r>
              <a:rPr lang="cs-CZ" sz="1800" dirty="0" smtClean="0"/>
              <a:t>, po válce však není schopen zakotvit</a:t>
            </a:r>
          </a:p>
          <a:p>
            <a:pPr>
              <a:buNone/>
            </a:pPr>
            <a:r>
              <a:rPr lang="cs-CZ" sz="1800" i="1" dirty="0" smtClean="0"/>
              <a:t>Dita </a:t>
            </a:r>
            <a:r>
              <a:rPr lang="cs-CZ" sz="1800" i="1" dirty="0" err="1" smtClean="0"/>
              <a:t>Saxová</a:t>
            </a:r>
            <a:r>
              <a:rPr lang="cs-CZ" sz="1800" dirty="0" smtClean="0"/>
              <a:t>, 1962 – novela o dívce, která se vrací z koncentračního tábora a není pro své otřesné zážitky schopná žít normální život, pocit životní prázdnoty a beznaděje řeší sebevraždou.</a:t>
            </a:r>
          </a:p>
          <a:p>
            <a:pPr>
              <a:buNone/>
            </a:pPr>
            <a:r>
              <a:rPr lang="cs-CZ" sz="1800" i="1" smtClean="0"/>
              <a:t>Nikoho </a:t>
            </a:r>
            <a:r>
              <a:rPr lang="cs-CZ" sz="1800" i="1" dirty="0" smtClean="0"/>
              <a:t>neponížíš</a:t>
            </a:r>
            <a:r>
              <a:rPr lang="cs-CZ" sz="1800" dirty="0" smtClean="0"/>
              <a:t>, 1963 – sb. 4 povídek</a:t>
            </a:r>
          </a:p>
          <a:p>
            <a:pPr>
              <a:buNone/>
            </a:pPr>
            <a:r>
              <a:rPr lang="cs-CZ" sz="1800" i="1" dirty="0" smtClean="0"/>
              <a:t>Modlitba pro Kateřinu </a:t>
            </a:r>
            <a:r>
              <a:rPr lang="cs-CZ" sz="1800" i="1" dirty="0" err="1" smtClean="0"/>
              <a:t>Horovitzovou</a:t>
            </a:r>
            <a:r>
              <a:rPr lang="cs-CZ" sz="1800" dirty="0" smtClean="0"/>
              <a:t>, 1964 – </a:t>
            </a:r>
            <a:r>
              <a:rPr lang="pl-PL" sz="1800" dirty="0" smtClean="0"/>
              <a:t>novela podle skutečné události z roku 1943 </a:t>
            </a:r>
            <a:endParaRPr lang="cs-CZ" sz="1800" dirty="0" smtClean="0"/>
          </a:p>
          <a:p>
            <a:pPr>
              <a:buNone/>
            </a:pPr>
            <a:r>
              <a:rPr lang="cs-CZ" sz="1800" i="1" dirty="0" smtClean="0"/>
              <a:t>Hořká vůně mandlí</a:t>
            </a:r>
            <a:r>
              <a:rPr lang="cs-CZ" sz="1800" dirty="0" smtClean="0"/>
              <a:t>, 1968 - povídky, osudy jedné z mnoha židovských rodin zasažených </a:t>
            </a:r>
            <a:r>
              <a:rPr lang="cs-CZ" sz="1800" dirty="0" err="1" smtClean="0"/>
              <a:t>holokaustem</a:t>
            </a:r>
            <a:r>
              <a:rPr lang="cs-CZ" sz="1800" dirty="0" smtClean="0"/>
              <a:t>, tematikou jsou koncentrační tábory, válka a její následky</a:t>
            </a:r>
          </a:p>
          <a:p>
            <a:pPr>
              <a:buNone/>
            </a:pPr>
            <a:r>
              <a:rPr lang="cs-CZ" sz="1800" i="1" dirty="0" smtClean="0"/>
              <a:t>Nemilovaná: Z deníku sedmnáctileté Perly </a:t>
            </a:r>
            <a:r>
              <a:rPr lang="cs-CZ" sz="1800" i="1" dirty="0" err="1" smtClean="0"/>
              <a:t>Sch</a:t>
            </a:r>
            <a:r>
              <a:rPr lang="cs-CZ" sz="1800" i="1" dirty="0" smtClean="0"/>
              <a:t>.</a:t>
            </a:r>
            <a:r>
              <a:rPr lang="cs-CZ" sz="1800" dirty="0" smtClean="0"/>
              <a:t>, 1979 – novela, příběh prostitutky                        v terezínském ghettu stylizovaný jako její deník</a:t>
            </a:r>
          </a:p>
          <a:p>
            <a:pPr>
              <a:buNone/>
            </a:pPr>
            <a:r>
              <a:rPr lang="cs-CZ" sz="1800" dirty="0" smtClean="0"/>
              <a:t>Trilogie o osudech tří židovských žen: </a:t>
            </a:r>
          </a:p>
          <a:p>
            <a:pPr>
              <a:buNone/>
            </a:pPr>
            <a:r>
              <a:rPr lang="cs-CZ" sz="1800" i="1" dirty="0" smtClean="0"/>
              <a:t>      </a:t>
            </a:r>
            <a:r>
              <a:rPr lang="cs-CZ" sz="1800" i="1" dirty="0" err="1" smtClean="0"/>
              <a:t>Colette</a:t>
            </a:r>
            <a:r>
              <a:rPr lang="cs-CZ" sz="1800" i="1" dirty="0" smtClean="0"/>
              <a:t>: Dívka z Antverp</a:t>
            </a:r>
            <a:r>
              <a:rPr lang="cs-CZ" sz="1800" dirty="0" smtClean="0"/>
              <a:t>, 1992</a:t>
            </a:r>
          </a:p>
          <a:p>
            <a:pPr>
              <a:buNone/>
            </a:pPr>
            <a:r>
              <a:rPr lang="cs-CZ" sz="1800" i="1" dirty="0" smtClean="0"/>
              <a:t>     Tanga: Dívka z Hamburku</a:t>
            </a:r>
            <a:r>
              <a:rPr lang="cs-CZ" sz="1800" dirty="0" smtClean="0"/>
              <a:t>, 1992   </a:t>
            </a:r>
          </a:p>
          <a:p>
            <a:pPr>
              <a:buNone/>
            </a:pPr>
            <a:r>
              <a:rPr lang="cs-CZ" sz="1800" i="1" dirty="0"/>
              <a:t> </a:t>
            </a:r>
            <a:r>
              <a:rPr lang="cs-CZ" sz="1800" i="1" dirty="0" smtClean="0"/>
              <a:t>     Lea: Dívka z </a:t>
            </a:r>
            <a:r>
              <a:rPr lang="cs-CZ" sz="1800" i="1" dirty="0" err="1" smtClean="0"/>
              <a:t>Leeuwardenu</a:t>
            </a:r>
            <a:r>
              <a:rPr lang="cs-CZ" sz="1800" dirty="0" smtClean="0"/>
              <a:t>, 2000</a:t>
            </a:r>
          </a:p>
          <a:p>
            <a:pPr>
              <a:buNone/>
            </a:pPr>
            <a:endParaRPr lang="cs-CZ"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smtClean="0"/>
              <a:t>Filmové adaptace</a:t>
            </a:r>
            <a:endParaRPr lang="cs-CZ" sz="2800" b="1" dirty="0"/>
          </a:p>
        </p:txBody>
      </p:sp>
      <p:sp>
        <p:nvSpPr>
          <p:cNvPr id="3" name="Zástupný symbol pro obsah 2"/>
          <p:cNvSpPr>
            <a:spLocks noGrp="1"/>
          </p:cNvSpPr>
          <p:nvPr>
            <p:ph sz="quarter" idx="1"/>
          </p:nvPr>
        </p:nvSpPr>
        <p:spPr/>
        <p:txBody>
          <a:bodyPr>
            <a:normAutofit/>
          </a:bodyPr>
          <a:lstStyle/>
          <a:p>
            <a:pPr>
              <a:buNone/>
            </a:pPr>
            <a:r>
              <a:rPr lang="cs-CZ" sz="1800" b="1" dirty="0" smtClean="0"/>
              <a:t>Transport z ráje  </a:t>
            </a:r>
            <a:r>
              <a:rPr lang="cs-CZ" sz="1800" dirty="0" smtClean="0"/>
              <a:t>(rež. Zdeněk </a:t>
            </a:r>
            <a:r>
              <a:rPr lang="cs-CZ" sz="1800" dirty="0" err="1" smtClean="0"/>
              <a:t>Brynych</a:t>
            </a:r>
            <a:r>
              <a:rPr lang="cs-CZ" sz="1800" dirty="0" smtClean="0"/>
              <a:t>, 1963 – podle povídek ze souboru Noc a naděje)</a:t>
            </a:r>
          </a:p>
          <a:p>
            <a:pPr>
              <a:buNone/>
            </a:pPr>
            <a:r>
              <a:rPr lang="cs-CZ" sz="1800" b="1" dirty="0" smtClean="0"/>
              <a:t>Démanty noci </a:t>
            </a:r>
            <a:r>
              <a:rPr lang="cs-CZ" sz="1800" dirty="0" smtClean="0"/>
              <a:t>( rež. Jiří Němec, 1964 – podle jedné z povídek ze souboru Démanty noci)</a:t>
            </a:r>
          </a:p>
          <a:p>
            <a:pPr>
              <a:buNone/>
            </a:pPr>
            <a:r>
              <a:rPr lang="cs-CZ" sz="1800" b="1" dirty="0" smtClean="0"/>
              <a:t>Dita </a:t>
            </a:r>
            <a:r>
              <a:rPr lang="cs-CZ" sz="1800" b="1" dirty="0" err="1" smtClean="0"/>
              <a:t>Saxová</a:t>
            </a:r>
            <a:r>
              <a:rPr lang="cs-CZ" sz="1800" b="1" dirty="0" smtClean="0"/>
              <a:t> </a:t>
            </a:r>
            <a:r>
              <a:rPr lang="cs-CZ" sz="1800" dirty="0" smtClean="0"/>
              <a:t>(rež. Antonín </a:t>
            </a:r>
            <a:r>
              <a:rPr lang="cs-CZ" sz="1800" dirty="0" err="1" smtClean="0"/>
              <a:t>Moskalyk</a:t>
            </a:r>
            <a:r>
              <a:rPr lang="cs-CZ" sz="1800" dirty="0" smtClean="0"/>
              <a:t>, 1967)</a:t>
            </a:r>
          </a:p>
          <a:p>
            <a:pPr>
              <a:buNone/>
            </a:pPr>
            <a:r>
              <a:rPr lang="cs-CZ" sz="1800" b="1" dirty="0" smtClean="0"/>
              <a:t>Modlitba pro Kateřinu </a:t>
            </a:r>
            <a:r>
              <a:rPr lang="cs-CZ" sz="1800" b="1" dirty="0" err="1" smtClean="0"/>
              <a:t>Horovitzovou</a:t>
            </a:r>
            <a:r>
              <a:rPr lang="cs-CZ" sz="1800" dirty="0" smtClean="0"/>
              <a:t>   (Antonín </a:t>
            </a:r>
            <a:r>
              <a:rPr lang="cs-CZ" sz="1800" dirty="0" err="1" smtClean="0"/>
              <a:t>Moskalyk</a:t>
            </a:r>
            <a:r>
              <a:rPr lang="cs-CZ" sz="1800" dirty="0" smtClean="0"/>
              <a:t>, 1965 – televizní inscenace)</a:t>
            </a:r>
          </a:p>
          <a:p>
            <a:pPr>
              <a:buNone/>
            </a:pPr>
            <a:endParaRPr lang="cs-CZ" sz="1800" dirty="0" smtClean="0"/>
          </a:p>
          <a:p>
            <a:pPr>
              <a:buNone/>
            </a:pPr>
            <a:endParaRPr lang="cs-CZ"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oubor:Judenstern JMW.jpg"/>
          <p:cNvPicPr>
            <a:picLocks noChangeAspect="1" noChangeArrowheads="1"/>
          </p:cNvPicPr>
          <p:nvPr/>
        </p:nvPicPr>
        <p:blipFill>
          <a:blip r:embed="rId2" cstate="print"/>
          <a:srcRect/>
          <a:stretch>
            <a:fillRect/>
          </a:stretch>
        </p:blipFill>
        <p:spPr bwMode="auto">
          <a:xfrm>
            <a:off x="1331640" y="476672"/>
            <a:ext cx="6315075" cy="5705476"/>
          </a:xfrm>
          <a:prstGeom prst="rect">
            <a:avLst/>
          </a:prstGeom>
          <a:noFill/>
        </p:spPr>
      </p:pic>
      <p:sp>
        <p:nvSpPr>
          <p:cNvPr id="5" name="TextovéPole 4"/>
          <p:cNvSpPr txBox="1"/>
          <p:nvPr/>
        </p:nvSpPr>
        <p:spPr>
          <a:xfrm>
            <a:off x="323528" y="6597352"/>
            <a:ext cx="2893741" cy="230832"/>
          </a:xfrm>
          <a:prstGeom prst="rect">
            <a:avLst/>
          </a:prstGeom>
          <a:noFill/>
        </p:spPr>
        <p:txBody>
          <a:bodyPr wrap="none" rtlCol="0">
            <a:spAutoFit/>
          </a:bodyPr>
          <a:lstStyle/>
          <a:p>
            <a:r>
              <a:rPr lang="cs-CZ" sz="900" dirty="0" smtClean="0">
                <a:hlinkClick r:id="rId3"/>
              </a:rPr>
              <a:t>http://cs.wikipedia.org/wiki/Soubor:Judenstern_JMW.jpg</a:t>
            </a:r>
            <a:endParaRPr lang="cs-CZ" sz="9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0" y="260648"/>
            <a:ext cx="8892480" cy="6192688"/>
          </a:xfrm>
        </p:spPr>
        <p:txBody>
          <a:bodyPr>
            <a:normAutofit fontScale="25000" lnSpcReduction="20000"/>
          </a:bodyPr>
          <a:lstStyle/>
          <a:p>
            <a:endParaRPr lang="cs-CZ" dirty="0" smtClean="0"/>
          </a:p>
          <a:p>
            <a:pPr algn="just">
              <a:lnSpc>
                <a:spcPct val="120000"/>
              </a:lnSpc>
              <a:buNone/>
            </a:pPr>
            <a:r>
              <a:rPr lang="cs-CZ" sz="5600" b="1" dirty="0" smtClean="0">
                <a:cs typeface="Arial" pitchFamily="34" charset="0"/>
              </a:rPr>
              <a:t>            </a:t>
            </a:r>
            <a:r>
              <a:rPr lang="cs-CZ" sz="5600" b="1" dirty="0" smtClean="0">
                <a:solidFill>
                  <a:srgbClr val="C00000"/>
                </a:solidFill>
                <a:cs typeface="Arial" pitchFamily="34" charset="0"/>
              </a:rPr>
              <a:t>Modlitba pro Kateřinu </a:t>
            </a:r>
            <a:r>
              <a:rPr lang="cs-CZ" sz="5600" b="1" dirty="0" err="1" smtClean="0">
                <a:solidFill>
                  <a:srgbClr val="C00000"/>
                </a:solidFill>
                <a:cs typeface="Arial" pitchFamily="34" charset="0"/>
              </a:rPr>
              <a:t>Horovitzovou</a:t>
            </a:r>
            <a:r>
              <a:rPr lang="cs-CZ" sz="5600" b="1" dirty="0" smtClean="0">
                <a:solidFill>
                  <a:srgbClr val="C00000"/>
                </a:solidFill>
                <a:cs typeface="Arial" pitchFamily="34" charset="0"/>
              </a:rPr>
              <a:t> </a:t>
            </a:r>
            <a:r>
              <a:rPr lang="cs-CZ" sz="5600" dirty="0" smtClean="0">
                <a:solidFill>
                  <a:srgbClr val="C00000"/>
                </a:solidFill>
                <a:cs typeface="Arial" pitchFamily="34" charset="0"/>
              </a:rPr>
              <a:t>(ukázka) </a:t>
            </a:r>
          </a:p>
          <a:p>
            <a:pPr algn="just">
              <a:lnSpc>
                <a:spcPct val="120000"/>
              </a:lnSpc>
              <a:buNone/>
            </a:pPr>
            <a:endParaRPr lang="cs-CZ" sz="5600" dirty="0" smtClean="0">
              <a:solidFill>
                <a:srgbClr val="C00000"/>
              </a:solidFill>
              <a:cs typeface="Arial" pitchFamily="34" charset="0"/>
            </a:endParaRPr>
          </a:p>
          <a:p>
            <a:pPr algn="just">
              <a:lnSpc>
                <a:spcPct val="120000"/>
              </a:lnSpc>
              <a:buNone/>
            </a:pPr>
            <a:r>
              <a:rPr lang="cs-CZ" sz="5600" dirty="0" smtClean="0">
                <a:solidFill>
                  <a:srgbClr val="C00000"/>
                </a:solidFill>
                <a:cs typeface="Arial" pitchFamily="34" charset="0"/>
              </a:rPr>
              <a:t>          „Kdepak ty tvoje přenáramné nožky tančily, jak jsme tu o tom už slyšeli? No, pověz nám to, nebo alespoň ukaž."</a:t>
            </a:r>
          </a:p>
          <a:p>
            <a:pPr algn="just">
              <a:lnSpc>
                <a:spcPct val="120000"/>
              </a:lnSpc>
              <a:buNone/>
            </a:pPr>
            <a:r>
              <a:rPr lang="cs-CZ" sz="5600" dirty="0" smtClean="0">
                <a:solidFill>
                  <a:srgbClr val="C00000"/>
                </a:solidFill>
                <a:cs typeface="Arial" pitchFamily="34" charset="0"/>
              </a:rPr>
              <a:t>           Možná že i v té chvíli byla ještě tvář Kateřiny </a:t>
            </a:r>
            <a:r>
              <a:rPr lang="cs-CZ" sz="5600" dirty="0" err="1" smtClean="0">
                <a:solidFill>
                  <a:srgbClr val="C00000"/>
                </a:solidFill>
                <a:cs typeface="Arial" pitchFamily="34" charset="0"/>
              </a:rPr>
              <a:t>Horovitzové</a:t>
            </a:r>
            <a:r>
              <a:rPr lang="cs-CZ" sz="5600" dirty="0" smtClean="0">
                <a:solidFill>
                  <a:srgbClr val="C00000"/>
                </a:solidFill>
                <a:cs typeface="Arial" pitchFamily="34" charset="0"/>
              </a:rPr>
              <a:t> zpola dětská, ale kdo uměl číst v lidských očích, našel tu         zralé poznání. Čekala, co první důstojník ještě řekne; opravdu nelenil.</a:t>
            </a:r>
          </a:p>
          <a:p>
            <a:pPr algn="just">
              <a:lnSpc>
                <a:spcPct val="120000"/>
              </a:lnSpc>
              <a:buNone/>
            </a:pPr>
            <a:r>
              <a:rPr lang="cs-CZ" sz="5600" dirty="0" smtClean="0">
                <a:solidFill>
                  <a:srgbClr val="C00000"/>
                </a:solidFill>
                <a:cs typeface="Arial" pitchFamily="34" charset="0"/>
              </a:rPr>
              <a:t>               „Nu, dali, </a:t>
            </a:r>
            <a:r>
              <a:rPr lang="cs-CZ" sz="5600" dirty="0" err="1" smtClean="0">
                <a:solidFill>
                  <a:srgbClr val="C00000"/>
                </a:solidFill>
                <a:cs typeface="Arial" pitchFamily="34" charset="0"/>
              </a:rPr>
              <a:t>dali</a:t>
            </a:r>
            <a:r>
              <a:rPr lang="cs-CZ" sz="5600" dirty="0" smtClean="0">
                <a:solidFill>
                  <a:srgbClr val="C00000"/>
                </a:solidFill>
                <a:cs typeface="Arial" pitchFamily="34" charset="0"/>
              </a:rPr>
              <a:t>, dolů s těmi krásnými hadříky," pobídl ji, „všechno, co máš na těle, beztak pochází tady odtud; a co máš pod tím, s tím se asi také sejdeš  naposled tady; nemusíš s tím dělat tolik cavyků."</a:t>
            </a:r>
          </a:p>
          <a:p>
            <a:pPr algn="just">
              <a:lnSpc>
                <a:spcPct val="120000"/>
              </a:lnSpc>
              <a:buNone/>
            </a:pPr>
            <a:r>
              <a:rPr lang="cs-CZ" sz="5600" dirty="0" smtClean="0">
                <a:solidFill>
                  <a:srgbClr val="C00000"/>
                </a:solidFill>
                <a:cs typeface="Arial" pitchFamily="34" charset="0"/>
              </a:rPr>
              <a:t>           A nedívaje se na její oči, svítící nejen poznáním, nýbrž i nenávistí, vysvětlil se smíchem:</a:t>
            </a:r>
          </a:p>
          <a:p>
            <a:pPr algn="just">
              <a:lnSpc>
                <a:spcPct val="120000"/>
              </a:lnSpc>
              <a:buNone/>
            </a:pPr>
            <a:r>
              <a:rPr lang="cs-CZ" sz="5600" dirty="0" smtClean="0">
                <a:solidFill>
                  <a:srgbClr val="C00000"/>
                </a:solidFill>
                <a:cs typeface="Arial" pitchFamily="34" charset="0"/>
              </a:rPr>
              <a:t>          „My jsme přece všichni kolem tebe, jak tu civíme a ztrácíme svůj drahocenný čas, na výši situace a všechno </a:t>
            </a:r>
            <a:r>
              <a:rPr lang="cs-CZ" sz="5600" dirty="0" err="1" smtClean="0">
                <a:solidFill>
                  <a:srgbClr val="C00000"/>
                </a:solidFill>
                <a:cs typeface="Arial" pitchFamily="34" charset="0"/>
              </a:rPr>
              <a:t>samosebou</a:t>
            </a:r>
            <a:r>
              <a:rPr lang="cs-CZ" sz="5600" dirty="0" smtClean="0">
                <a:solidFill>
                  <a:srgbClr val="C00000"/>
                </a:solidFill>
                <a:cs typeface="Arial" pitchFamily="34" charset="0"/>
              </a:rPr>
              <a:t> víme, ledaskde jsme už byli a všelicos viděli. Na švýcarské půdě až na tebe čekají, to je fakt, nejspíš na vysokých kopcích, kde je vzdoušek první třídy, ale chtějí tě mít čistou jako lilii; a to už se bez koupání neobejde."</a:t>
            </a:r>
          </a:p>
          <a:p>
            <a:pPr algn="just">
              <a:lnSpc>
                <a:spcPct val="120000"/>
              </a:lnSpc>
              <a:buNone/>
            </a:pPr>
            <a:r>
              <a:rPr lang="cs-CZ" sz="5600" dirty="0" smtClean="0">
                <a:solidFill>
                  <a:srgbClr val="C00000"/>
                </a:solidFill>
                <a:cs typeface="Arial" pitchFamily="34" charset="0"/>
              </a:rPr>
              <a:t>                Při posledních slovech lítostivě zvážněl. Pokročil k ní blíž a dělal, jako že jí chce pomoci s kožichem.</a:t>
            </a:r>
          </a:p>
          <a:p>
            <a:pPr algn="just">
              <a:lnSpc>
                <a:spcPct val="120000"/>
              </a:lnSpc>
              <a:buNone/>
            </a:pPr>
            <a:r>
              <a:rPr lang="cs-CZ" sz="5600" dirty="0" smtClean="0">
                <a:solidFill>
                  <a:srgbClr val="C00000"/>
                </a:solidFill>
                <a:cs typeface="Arial" pitchFamily="34" charset="0"/>
              </a:rPr>
              <a:t>                Ale v té chvíli Kateřina </a:t>
            </a:r>
            <a:r>
              <a:rPr lang="cs-CZ" sz="5600" dirty="0" err="1" smtClean="0">
                <a:solidFill>
                  <a:srgbClr val="C00000"/>
                </a:solidFill>
                <a:cs typeface="Arial" pitchFamily="34" charset="0"/>
              </a:rPr>
              <a:t>Horovitzová</a:t>
            </a:r>
            <a:r>
              <a:rPr lang="cs-CZ" sz="5600" dirty="0" smtClean="0">
                <a:solidFill>
                  <a:srgbClr val="C00000"/>
                </a:solidFill>
                <a:cs typeface="Arial" pitchFamily="34" charset="0"/>
              </a:rPr>
              <a:t> začala sama, snad aby se jí poručík nedotkl.</a:t>
            </a:r>
          </a:p>
          <a:p>
            <a:pPr algn="just">
              <a:lnSpc>
                <a:spcPct val="120000"/>
              </a:lnSpc>
              <a:buNone/>
            </a:pPr>
            <a:r>
              <a:rPr lang="cs-CZ" sz="5600" dirty="0" smtClean="0">
                <a:solidFill>
                  <a:srgbClr val="C00000"/>
                </a:solidFill>
                <a:cs typeface="Arial" pitchFamily="34" charset="0"/>
              </a:rPr>
              <a:t>                Spustila kožich po ramenech a zádech dolů, rozhlédla se svlékárnou, a protože věšák s háky byl trochu z ruky, nechala ho spadnout na zem. Poručík </a:t>
            </a:r>
            <a:r>
              <a:rPr lang="cs-CZ" sz="5600" dirty="0" err="1" smtClean="0">
                <a:solidFill>
                  <a:srgbClr val="C00000"/>
                </a:solidFill>
                <a:cs typeface="Arial" pitchFamily="34" charset="0"/>
              </a:rPr>
              <a:t>Schillinger</a:t>
            </a:r>
            <a:r>
              <a:rPr lang="cs-CZ" sz="5600" dirty="0" smtClean="0">
                <a:solidFill>
                  <a:srgbClr val="C00000"/>
                </a:solidFill>
                <a:cs typeface="Arial" pitchFamily="34" charset="0"/>
              </a:rPr>
              <a:t> ji zpozoroval, jak naznačila, že hodlá pokračovat, a bezděčně ustoupil, aby viděli i druzí. První, čeho chtěla dosáhnout, se jí tedy podařilo. Přejela prsty po knoflících blůzky a sukně. Změřila si ho přitom pohrdavě a nebylo v tom už ani zbla dětské umíněnosti. A tak přelétala pohledem muže v uniformách před sebou a ani mžikem oka se netkla těch ve vězeňském a nahých. Její oči s nádechem staré mědi zářily unaveným vzdorem. Neměla už strach z toho, co důstojník říkal, a nevěřila tomu ani v nejmenším, anebo přece jen ještě měla strach, ale dokázala ho poprvé za celý svůj život potlačit. Vysmívala se v duchu svému pohledu na krásnou velkou loď s názvem "Německo". Vydržela se na její pevnou ocelovou příď dívat ze všech nejdéle. Nechali je dívat si, myslela si teď, stálo jim to za to, dělat si takové výlohy, jen proto, aby dostali do svých kapes mnohem více. Vytanuly jí před očima sumy zlatých franků. Nebyla v nich žádná hodnota, kterou by byla schopna ocenit. Možná, že některý z těch nahých mužů po jejím boku, hledících sem s výčitkami, že snad zdržuje, ještě něco nevěděl; ale ona už věděla - všechno, nebo téměř všechno.</a:t>
            </a:r>
          </a:p>
          <a:p>
            <a:pPr algn="just">
              <a:lnSpc>
                <a:spcPct val="120000"/>
              </a:lnSpc>
              <a:buNone/>
            </a:pPr>
            <a:r>
              <a:rPr lang="cs-CZ" sz="5600" dirty="0" smtClean="0">
                <a:solidFill>
                  <a:srgbClr val="C00000"/>
                </a:solidFill>
                <a:cs typeface="Arial" pitchFamily="34" charset="0"/>
              </a:rPr>
              <a:t>           (…)</a:t>
            </a:r>
          </a:p>
          <a:p>
            <a:pPr algn="just">
              <a:lnSpc>
                <a:spcPct val="120000"/>
              </a:lnSpc>
              <a:buNone/>
            </a:pPr>
            <a:r>
              <a:rPr lang="cs-CZ" sz="5600" dirty="0" smtClean="0">
                <a:solidFill>
                  <a:srgbClr val="C00000"/>
                </a:solidFill>
                <a:cs typeface="Arial" pitchFamily="34" charset="0"/>
              </a:rPr>
              <a:t>          </a:t>
            </a:r>
            <a:endParaRPr lang="cs-CZ" sz="5600" dirty="0">
              <a:solidFill>
                <a:srgbClr val="C00000"/>
              </a:solidFill>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0" y="260648"/>
            <a:ext cx="8686800" cy="5865515"/>
          </a:xfrm>
        </p:spPr>
        <p:txBody>
          <a:bodyPr>
            <a:noAutofit/>
          </a:bodyPr>
          <a:lstStyle/>
          <a:p>
            <a:pPr algn="just">
              <a:buNone/>
            </a:pPr>
            <a:r>
              <a:rPr lang="cs-CZ" sz="1400" dirty="0" smtClean="0">
                <a:solidFill>
                  <a:srgbClr val="C00000"/>
                </a:solidFill>
                <a:cs typeface="Arial" pitchFamily="34" charset="0"/>
              </a:rPr>
              <a:t>        „Svlékat, </a:t>
            </a:r>
            <a:r>
              <a:rPr lang="cs-CZ" sz="1400" dirty="0" err="1" smtClean="0">
                <a:solidFill>
                  <a:srgbClr val="C00000"/>
                </a:solidFill>
                <a:cs typeface="Arial" pitchFamily="34" charset="0"/>
              </a:rPr>
              <a:t>svlékat</a:t>
            </a:r>
            <a:r>
              <a:rPr lang="cs-CZ" sz="1400" dirty="0" smtClean="0">
                <a:solidFill>
                  <a:srgbClr val="C00000"/>
                </a:solidFill>
                <a:cs typeface="Arial" pitchFamily="34" charset="0"/>
              </a:rPr>
              <a:t>, nezdržovat, dělat, nehloubat, soustředit se na to, co se poroučí a co se sluší. Ještě jsi v Německu. Nu, dali, </a:t>
            </a:r>
            <a:r>
              <a:rPr lang="cs-CZ" sz="1400" dirty="0" err="1" smtClean="0">
                <a:solidFill>
                  <a:srgbClr val="C00000"/>
                </a:solidFill>
                <a:cs typeface="Arial" pitchFamily="34" charset="0"/>
              </a:rPr>
              <a:t>dali</a:t>
            </a:r>
            <a:r>
              <a:rPr lang="cs-CZ" sz="1400" dirty="0" smtClean="0">
                <a:solidFill>
                  <a:srgbClr val="C00000"/>
                </a:solidFill>
                <a:cs typeface="Arial" pitchFamily="34" charset="0"/>
              </a:rPr>
              <a:t>, </a:t>
            </a:r>
            <a:r>
              <a:rPr lang="cs-CZ" sz="1400" dirty="0" err="1" smtClean="0">
                <a:solidFill>
                  <a:srgbClr val="C00000"/>
                </a:solidFill>
                <a:cs typeface="Arial" pitchFamily="34" charset="0"/>
              </a:rPr>
              <a:t>dali</a:t>
            </a:r>
            <a:r>
              <a:rPr lang="cs-CZ" sz="1400" dirty="0" smtClean="0">
                <a:solidFill>
                  <a:srgbClr val="C00000"/>
                </a:solidFill>
                <a:cs typeface="Arial" pitchFamily="34" charset="0"/>
              </a:rPr>
              <a:t>!"</a:t>
            </a:r>
          </a:p>
          <a:p>
            <a:pPr algn="just">
              <a:buNone/>
            </a:pPr>
            <a:r>
              <a:rPr lang="cs-CZ" sz="1400" dirty="0" smtClean="0">
                <a:solidFill>
                  <a:srgbClr val="C00000"/>
                </a:solidFill>
                <a:cs typeface="Arial" pitchFamily="34" charset="0"/>
              </a:rPr>
              <a:t>            A viděl, že jeho rozkazu bude teď uposlechnuto. Spokojeně vycenil zuby. Téměř vždycky všichni uposlechli.   </a:t>
            </a:r>
          </a:p>
          <a:p>
            <a:pPr algn="just">
              <a:buNone/>
            </a:pPr>
            <a:r>
              <a:rPr lang="cs-CZ" sz="1400" dirty="0" smtClean="0">
                <a:solidFill>
                  <a:srgbClr val="C00000"/>
                </a:solidFill>
                <a:cs typeface="Arial" pitchFamily="34" charset="0"/>
              </a:rPr>
              <a:t>            (…) Kateřina </a:t>
            </a:r>
            <a:r>
              <a:rPr lang="cs-CZ" sz="1400" dirty="0" err="1" smtClean="0">
                <a:solidFill>
                  <a:srgbClr val="C00000"/>
                </a:solidFill>
                <a:cs typeface="Arial" pitchFamily="34" charset="0"/>
              </a:rPr>
              <a:t>Horovitzová</a:t>
            </a:r>
            <a:r>
              <a:rPr lang="cs-CZ" sz="1400" dirty="0" smtClean="0">
                <a:solidFill>
                  <a:srgbClr val="C00000"/>
                </a:solidFill>
                <a:cs typeface="Arial" pitchFamily="34" charset="0"/>
              </a:rPr>
              <a:t>, k níž se teď upjala pozornost všech, si vyhrnula sukni a ukázala bílou a hladkou nohu shora od stehna až dolů přes koleno a lýtko ke kotníkům. Vyzula střevíc a nechala ho padnout ke kožichu. </a:t>
            </a:r>
            <a:r>
              <a:rPr lang="cs-CZ" sz="1400" dirty="0" err="1" smtClean="0">
                <a:solidFill>
                  <a:srgbClr val="C00000"/>
                </a:solidFill>
                <a:cs typeface="Arial" pitchFamily="34" charset="0"/>
              </a:rPr>
              <a:t>Horst</a:t>
            </a:r>
            <a:r>
              <a:rPr lang="cs-CZ" sz="1400" dirty="0" smtClean="0">
                <a:solidFill>
                  <a:srgbClr val="C00000"/>
                </a:solidFill>
                <a:cs typeface="Arial" pitchFamily="34" charset="0"/>
              </a:rPr>
              <a:t> </a:t>
            </a:r>
            <a:r>
              <a:rPr lang="cs-CZ" sz="1400" dirty="0" err="1" smtClean="0">
                <a:solidFill>
                  <a:srgbClr val="C00000"/>
                </a:solidFill>
                <a:cs typeface="Arial" pitchFamily="34" charset="0"/>
              </a:rPr>
              <a:t>Schillinger</a:t>
            </a:r>
            <a:r>
              <a:rPr lang="cs-CZ" sz="1400" dirty="0" smtClean="0">
                <a:solidFill>
                  <a:srgbClr val="C00000"/>
                </a:solidFill>
                <a:cs typeface="Arial" pitchFamily="34" charset="0"/>
              </a:rPr>
              <a:t> bezděčně polkl, aniž tušil, že se tak dělo mnoha německým mužům, kteří ji měli na starost nebo kteří v uplynulých dvaceti čtyřech hodinách přišli do její blízkosti. Nemusel myslet ani na ženy, které už měl, ani na svou </a:t>
            </a:r>
            <a:r>
              <a:rPr lang="cs-CZ" sz="1400" dirty="0" err="1" smtClean="0">
                <a:solidFill>
                  <a:srgbClr val="C00000"/>
                </a:solidFill>
                <a:cs typeface="Arial" pitchFamily="34" charset="0"/>
              </a:rPr>
              <a:t>Hildegardu</a:t>
            </a:r>
            <a:r>
              <a:rPr lang="cs-CZ" sz="1400" dirty="0" smtClean="0">
                <a:solidFill>
                  <a:srgbClr val="C00000"/>
                </a:solidFill>
                <a:cs typeface="Arial" pitchFamily="34" charset="0"/>
              </a:rPr>
              <a:t>, protože to vše bylo docela jiné. A polkl proti své vůli podruhé, mlsně, závistivě i uznale. Byl upoután a neskrýval to před žádnou skupinou zdejších mužů. Kateřina </a:t>
            </a:r>
            <a:r>
              <a:rPr lang="cs-CZ" sz="1400" dirty="0" err="1" smtClean="0">
                <a:solidFill>
                  <a:srgbClr val="C00000"/>
                </a:solidFill>
                <a:cs typeface="Arial" pitchFamily="34" charset="0"/>
              </a:rPr>
              <a:t>Horovitzová</a:t>
            </a:r>
            <a:r>
              <a:rPr lang="cs-CZ" sz="1400" dirty="0" smtClean="0">
                <a:solidFill>
                  <a:srgbClr val="C00000"/>
                </a:solidFill>
                <a:cs typeface="Arial" pitchFamily="34" charset="0"/>
              </a:rPr>
              <a:t> se už nenechala dále pobízet. Měla výraz člověka, který své okolí přestával vnímal. S rozmyslem, jeho zdroje i vysvětlení spočívaly někde uvnitř jí samé, odkládala kus, který jí byl v takovém spěchu nedávno ušit, cestovní sukni na pět knoflíků a pak černou hedvábnou blůzu, aniž své věci odnášela jednotlivě na věšák; nechala je padat. Nikdo ji už také křikem nepobízel.</a:t>
            </a:r>
          </a:p>
          <a:p>
            <a:pPr algn="just">
              <a:buNone/>
            </a:pPr>
            <a:r>
              <a:rPr lang="cs-CZ" sz="1400" dirty="0" smtClean="0">
                <a:solidFill>
                  <a:srgbClr val="C00000"/>
                </a:solidFill>
                <a:cs typeface="Arial" pitchFamily="34" charset="0"/>
              </a:rPr>
              <a:t>             „Nu, holobrádku,“ řekl poručík </a:t>
            </a:r>
            <a:r>
              <a:rPr lang="cs-CZ" sz="1400" dirty="0" err="1" smtClean="0">
                <a:solidFill>
                  <a:srgbClr val="C00000"/>
                </a:solidFill>
                <a:cs typeface="Arial" pitchFamily="34" charset="0"/>
              </a:rPr>
              <a:t>Schillinger</a:t>
            </a:r>
            <a:r>
              <a:rPr lang="cs-CZ" sz="1400" dirty="0" smtClean="0">
                <a:solidFill>
                  <a:srgbClr val="C00000"/>
                </a:solidFill>
                <a:cs typeface="Arial" pitchFamily="34" charset="0"/>
              </a:rPr>
              <a:t> ochraptělým hlasem svému mladšímu zástupci, „pohleď na dílo samotného židovského pánaboha.“</a:t>
            </a:r>
          </a:p>
          <a:p>
            <a:pPr algn="just">
              <a:buNone/>
            </a:pPr>
            <a:r>
              <a:rPr lang="cs-CZ" sz="1400" dirty="0" smtClean="0">
                <a:solidFill>
                  <a:srgbClr val="C00000"/>
                </a:solidFill>
                <a:cs typeface="Arial" pitchFamily="34" charset="0"/>
              </a:rPr>
              <a:t>              Vojáci si na okamžik odmysleli, čím ji pohaněl a předem zneuctil její původ. Teprve teď ji chtěl poručík </a:t>
            </a:r>
            <a:r>
              <a:rPr lang="cs-CZ" sz="1400" dirty="0" err="1" smtClean="0">
                <a:solidFill>
                  <a:srgbClr val="C00000"/>
                </a:solidFill>
                <a:cs typeface="Arial" pitchFamily="34" charset="0"/>
              </a:rPr>
              <a:t>Schillinger</a:t>
            </a:r>
            <a:r>
              <a:rPr lang="cs-CZ" sz="1400" dirty="0" smtClean="0">
                <a:solidFill>
                  <a:srgbClr val="C00000"/>
                </a:solidFill>
                <a:cs typeface="Arial" pitchFamily="34" charset="0"/>
              </a:rPr>
              <a:t> přimět k tomu, aby shodila i to poslední; jeho rty </a:t>
            </a:r>
            <a:r>
              <a:rPr lang="cs-CZ" sz="1400" dirty="0" err="1" smtClean="0">
                <a:solidFill>
                  <a:srgbClr val="C00000"/>
                </a:solidFill>
                <a:cs typeface="Arial" pitchFamily="34" charset="0"/>
              </a:rPr>
              <a:t>zvlihly</a:t>
            </a:r>
            <a:r>
              <a:rPr lang="cs-CZ" sz="1400" dirty="0" smtClean="0">
                <a:solidFill>
                  <a:srgbClr val="C00000"/>
                </a:solidFill>
                <a:cs typeface="Arial" pitchFamily="34" charset="0"/>
              </a:rPr>
              <a:t>, jako by pil. Najednou sprostě zaklel:</a:t>
            </a:r>
          </a:p>
          <a:p>
            <a:pPr algn="just">
              <a:buNone/>
            </a:pPr>
            <a:r>
              <a:rPr lang="cs-CZ" sz="1400" dirty="0" smtClean="0">
                <a:solidFill>
                  <a:srgbClr val="C00000"/>
                </a:solidFill>
                <a:cs typeface="Arial" pitchFamily="34" charset="0"/>
              </a:rPr>
              <a:t>             „Čeho se bojíš, ty </a:t>
            </a:r>
            <a:r>
              <a:rPr lang="cs-CZ" sz="1400" dirty="0" err="1" smtClean="0">
                <a:solidFill>
                  <a:srgbClr val="C00000"/>
                </a:solidFill>
                <a:cs typeface="Arial" pitchFamily="34" charset="0"/>
              </a:rPr>
              <a:t>Carmen</a:t>
            </a:r>
            <a:r>
              <a:rPr lang="cs-CZ" sz="1400" dirty="0" smtClean="0">
                <a:solidFill>
                  <a:srgbClr val="C00000"/>
                </a:solidFill>
                <a:cs typeface="Arial" pitchFamily="34" charset="0"/>
              </a:rPr>
              <a:t> ze židů?“</a:t>
            </a:r>
          </a:p>
          <a:p>
            <a:pPr algn="just">
              <a:buNone/>
            </a:pPr>
            <a:r>
              <a:rPr lang="cs-CZ" sz="1400" dirty="0" smtClean="0">
                <a:solidFill>
                  <a:srgbClr val="C00000"/>
                </a:solidFill>
                <a:cs typeface="Arial" pitchFamily="34" charset="0"/>
              </a:rPr>
              <a:t>            (…)</a:t>
            </a:r>
          </a:p>
          <a:p>
            <a:pPr algn="just">
              <a:buNone/>
            </a:pPr>
            <a:r>
              <a:rPr lang="cs-CZ" sz="1400" dirty="0" smtClean="0">
                <a:solidFill>
                  <a:srgbClr val="C00000"/>
                </a:solidFill>
                <a:cs typeface="Arial" pitchFamily="34" charset="0"/>
              </a:rPr>
              <a:t>             „Dolů s tím hadrem! Zatančíš nám, jak si budeme přát!“</a:t>
            </a:r>
          </a:p>
          <a:p>
            <a:pPr algn="just">
              <a:buNone/>
            </a:pPr>
            <a:r>
              <a:rPr lang="cs-CZ" sz="1400" dirty="0" smtClean="0">
                <a:solidFill>
                  <a:srgbClr val="C00000"/>
                </a:solidFill>
                <a:cs typeface="Arial" pitchFamily="34" charset="0"/>
              </a:rPr>
              <a:t>           Bylo by možné uvádět více, ale není třeba. Uvolnila nejprve nejsvrchnější knoflíček, pak prostřední.</a:t>
            </a:r>
          </a:p>
          <a:p>
            <a:pPr algn="just">
              <a:buNone/>
            </a:pPr>
            <a:r>
              <a:rPr lang="cs-CZ" sz="1400" dirty="0" smtClean="0">
                <a:solidFill>
                  <a:srgbClr val="C00000"/>
                </a:solidFill>
                <a:cs typeface="Arial" pitchFamily="34" charset="0"/>
              </a:rPr>
              <a:t>            „Nic si z toho nedělej,“ povzbudil ji </a:t>
            </a:r>
            <a:r>
              <a:rPr lang="cs-CZ" sz="1400" dirty="0" err="1" smtClean="0">
                <a:solidFill>
                  <a:srgbClr val="C00000"/>
                </a:solidFill>
                <a:cs typeface="Arial" pitchFamily="34" charset="0"/>
              </a:rPr>
              <a:t>Horst</a:t>
            </a:r>
            <a:r>
              <a:rPr lang="cs-CZ" sz="1400" dirty="0" smtClean="0">
                <a:solidFill>
                  <a:srgbClr val="C00000"/>
                </a:solidFill>
                <a:cs typeface="Arial" pitchFamily="34" charset="0"/>
              </a:rPr>
              <a:t> </a:t>
            </a:r>
            <a:r>
              <a:rPr lang="cs-CZ" sz="1400" dirty="0" err="1" smtClean="0">
                <a:solidFill>
                  <a:srgbClr val="C00000"/>
                </a:solidFill>
                <a:cs typeface="Arial" pitchFamily="34" charset="0"/>
              </a:rPr>
              <a:t>Schillinger</a:t>
            </a:r>
            <a:r>
              <a:rPr lang="cs-CZ" sz="1400" dirty="0" smtClean="0">
                <a:solidFill>
                  <a:srgbClr val="C00000"/>
                </a:solidFill>
                <a:cs typeface="Arial" pitchFamily="34" charset="0"/>
              </a:rPr>
              <a:t> naposled. „Na tomhle koupališti se opaluje nahá každá slušná ženská.“</a:t>
            </a:r>
          </a:p>
          <a:p>
            <a:pPr algn="just">
              <a:buNone/>
            </a:pPr>
            <a:r>
              <a:rPr lang="cs-CZ" sz="1400" dirty="0" smtClean="0">
                <a:solidFill>
                  <a:srgbClr val="C00000"/>
                </a:solidFill>
                <a:cs typeface="Arial" pitchFamily="34" charset="0"/>
              </a:rPr>
              <a:t>               To vzbudilo zatím nejsilnější smích. Jen proto asi dodal spíše k nim než k ní samé:</a:t>
            </a:r>
          </a:p>
          <a:p>
            <a:pPr algn="just">
              <a:buNone/>
            </a:pPr>
            <a:r>
              <a:rPr lang="cs-CZ" sz="1400" dirty="0" smtClean="0">
                <a:solidFill>
                  <a:srgbClr val="C00000"/>
                </a:solidFill>
                <a:cs typeface="Arial" pitchFamily="34" charset="0"/>
              </a:rPr>
              <a:t>                „Půjčujte si prádlo i nás, se zárukou. Naše značka.“</a:t>
            </a:r>
          </a:p>
          <a:p>
            <a:pPr algn="just">
              <a:buNone/>
            </a:pPr>
            <a:endParaRPr lang="cs-CZ" sz="1400" dirty="0" smtClean="0">
              <a:solidFill>
                <a:srgbClr val="C00000"/>
              </a:solidFill>
              <a:cs typeface="Arial" pitchFamily="34" charset="0"/>
            </a:endParaRPr>
          </a:p>
          <a:p>
            <a:pPr algn="just">
              <a:buNone/>
            </a:pPr>
            <a:r>
              <a:rPr lang="cs-CZ" sz="1400" dirty="0" smtClean="0">
                <a:solidFill>
                  <a:srgbClr val="C00000"/>
                </a:solidFill>
                <a:cs typeface="Arial" pitchFamily="34" charset="0"/>
              </a:rPr>
              <a:t>           </a:t>
            </a:r>
            <a:endParaRPr lang="cs-CZ" sz="1400" dirty="0">
              <a:solidFill>
                <a:srgbClr val="C00000"/>
              </a:solidFill>
            </a:endParaRPr>
          </a:p>
        </p:txBody>
      </p:sp>
      <p:sp>
        <p:nvSpPr>
          <p:cNvPr id="4" name="TextovéPole 3"/>
          <p:cNvSpPr txBox="1"/>
          <p:nvPr/>
        </p:nvSpPr>
        <p:spPr>
          <a:xfrm>
            <a:off x="2123728" y="6309320"/>
            <a:ext cx="7020272" cy="230832"/>
          </a:xfrm>
          <a:prstGeom prst="rect">
            <a:avLst/>
          </a:prstGeom>
          <a:noFill/>
        </p:spPr>
        <p:txBody>
          <a:bodyPr wrap="square" rtlCol="0">
            <a:spAutoFit/>
          </a:bodyPr>
          <a:lstStyle/>
          <a:p>
            <a:r>
              <a:rPr lang="cs-CZ" sz="900" dirty="0" smtClean="0"/>
              <a:t>LUSTIG, Arnošt. </a:t>
            </a:r>
            <a:r>
              <a:rPr lang="cs-CZ" sz="900" i="1" dirty="0" smtClean="0"/>
              <a:t>Modlitba pro Kateřinu </a:t>
            </a:r>
            <a:r>
              <a:rPr lang="cs-CZ" sz="900" i="1" dirty="0" err="1" smtClean="0"/>
              <a:t>Horovitzovou</a:t>
            </a:r>
            <a:r>
              <a:rPr lang="cs-CZ" sz="900" dirty="0" smtClean="0"/>
              <a:t>. 1. </a:t>
            </a:r>
            <a:r>
              <a:rPr lang="cs-CZ" sz="900" dirty="0" err="1" smtClean="0"/>
              <a:t>vyd</a:t>
            </a:r>
            <a:r>
              <a:rPr lang="cs-CZ" sz="900" dirty="0" smtClean="0"/>
              <a:t>. Praha: Mladá fronta, a.s., 2011., str. 119 - 122</a:t>
            </a:r>
            <a:endParaRPr lang="cs-CZ"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smtClean="0"/>
              <a:t>Odkazy</a:t>
            </a:r>
            <a:endParaRPr lang="cs-CZ" sz="2800" b="1" dirty="0"/>
          </a:p>
        </p:txBody>
      </p:sp>
      <p:sp>
        <p:nvSpPr>
          <p:cNvPr id="3" name="Zástupný symbol pro obsah 2"/>
          <p:cNvSpPr>
            <a:spLocks noGrp="1"/>
          </p:cNvSpPr>
          <p:nvPr>
            <p:ph sz="quarter" idx="1"/>
          </p:nvPr>
        </p:nvSpPr>
        <p:spPr>
          <a:xfrm>
            <a:off x="457200" y="1124744"/>
            <a:ext cx="8229600" cy="5001419"/>
          </a:xfrm>
        </p:spPr>
        <p:txBody>
          <a:bodyPr/>
          <a:lstStyle/>
          <a:p>
            <a:pPr>
              <a:buNone/>
            </a:pPr>
            <a:r>
              <a:rPr lang="cs-CZ" sz="900" dirty="0" smtClean="0">
                <a:hlinkClick r:id="rId3"/>
              </a:rPr>
              <a:t>  ZSCOUT370. Soubor:Star </a:t>
            </a:r>
            <a:r>
              <a:rPr lang="cs-CZ" sz="900" dirty="0" err="1" smtClean="0">
                <a:hlinkClick r:id="rId3"/>
              </a:rPr>
              <a:t>of</a:t>
            </a:r>
            <a:r>
              <a:rPr lang="cs-CZ" sz="900" dirty="0" smtClean="0">
                <a:hlinkClick r:id="rId3"/>
              </a:rPr>
              <a:t> David.</a:t>
            </a:r>
            <a:r>
              <a:rPr lang="cs-CZ" sz="900" dirty="0" err="1" smtClean="0">
                <a:hlinkClick r:id="rId3"/>
              </a:rPr>
              <a:t>svg</a:t>
            </a:r>
            <a:r>
              <a:rPr lang="cs-CZ" sz="900" dirty="0" smtClean="0">
                <a:hlinkClick r:id="rId3"/>
              </a:rPr>
              <a:t>. In: </a:t>
            </a:r>
            <a:r>
              <a:rPr lang="cs-CZ" sz="900" i="1" dirty="0" err="1" smtClean="0">
                <a:hlinkClick r:id="rId3"/>
              </a:rPr>
              <a:t>Wikipedia</a:t>
            </a:r>
            <a:r>
              <a:rPr lang="cs-CZ" sz="900" i="1" dirty="0" smtClean="0">
                <a:hlinkClick r:id="rId3"/>
              </a:rPr>
              <a:t>: </a:t>
            </a:r>
            <a:r>
              <a:rPr lang="cs-CZ" sz="900" i="1" dirty="0" err="1" smtClean="0">
                <a:hlinkClick r:id="rId3"/>
              </a:rPr>
              <a:t>the</a:t>
            </a:r>
            <a:r>
              <a:rPr lang="cs-CZ" sz="900" i="1" dirty="0" smtClean="0">
                <a:hlinkClick r:id="rId3"/>
              </a:rPr>
              <a:t> free </a:t>
            </a:r>
            <a:r>
              <a:rPr lang="cs-CZ" sz="900" i="1" dirty="0" err="1" smtClean="0">
                <a:hlinkClick r:id="rId3"/>
              </a:rPr>
              <a:t>encyclopedia</a:t>
            </a:r>
            <a:r>
              <a:rPr lang="cs-CZ" sz="900" dirty="0" smtClean="0">
                <a:hlinkClick r:id="rId3"/>
              </a:rPr>
              <a:t> [online]. San </a:t>
            </a:r>
            <a:r>
              <a:rPr lang="cs-CZ" sz="900" dirty="0" err="1" smtClean="0">
                <a:hlinkClick r:id="rId3"/>
              </a:rPr>
              <a:t>Francisco</a:t>
            </a:r>
            <a:r>
              <a:rPr lang="cs-CZ" sz="900" dirty="0" smtClean="0">
                <a:hlinkClick r:id="rId3"/>
              </a:rPr>
              <a:t> (CA): </a:t>
            </a:r>
            <a:r>
              <a:rPr lang="cs-CZ" sz="900" dirty="0" err="1" smtClean="0">
                <a:hlinkClick r:id="rId3"/>
              </a:rPr>
              <a:t>Wikimedia</a:t>
            </a:r>
            <a:r>
              <a:rPr lang="cs-CZ" sz="900" dirty="0" smtClean="0">
                <a:hlinkClick r:id="rId3"/>
              </a:rPr>
              <a:t> </a:t>
            </a:r>
            <a:r>
              <a:rPr lang="cs-CZ" sz="900" dirty="0" err="1" smtClean="0">
                <a:hlinkClick r:id="rId3"/>
              </a:rPr>
              <a:t>Foundation</a:t>
            </a:r>
            <a:r>
              <a:rPr lang="cs-CZ" sz="900" dirty="0" smtClean="0">
                <a:hlinkClick r:id="rId3"/>
              </a:rPr>
              <a:t>, 2010-09-04 [cit. 2014-01-02]. Dostupné z: http://upload.wikimedia.org/wikipedia/commons/4/49/Star_of_David.svg </a:t>
            </a:r>
            <a:endParaRPr lang="cs-CZ" sz="900" dirty="0" smtClean="0">
              <a:hlinkClick r:id="rId4"/>
            </a:endParaRPr>
          </a:p>
          <a:p>
            <a:pPr>
              <a:buNone/>
            </a:pPr>
            <a:r>
              <a:rPr lang="cs-CZ" sz="900" dirty="0" smtClean="0">
                <a:hlinkClick r:id="rId4"/>
              </a:rPr>
              <a:t>  NEDOROST, Jiří. Soubor:</a:t>
            </a:r>
            <a:r>
              <a:rPr lang="cs-CZ" sz="900" dirty="0" err="1" smtClean="0">
                <a:hlinkClick r:id="rId4"/>
              </a:rPr>
              <a:t>Arnost</a:t>
            </a:r>
            <a:r>
              <a:rPr lang="cs-CZ" sz="900" dirty="0" smtClean="0">
                <a:hlinkClick r:id="rId4"/>
              </a:rPr>
              <a:t> </a:t>
            </a:r>
            <a:r>
              <a:rPr lang="cs-CZ" sz="900" dirty="0" err="1" smtClean="0">
                <a:hlinkClick r:id="rId4"/>
              </a:rPr>
              <a:t>Lustig</a:t>
            </a:r>
            <a:r>
              <a:rPr lang="cs-CZ" sz="900" dirty="0" smtClean="0">
                <a:hlinkClick r:id="rId4"/>
              </a:rPr>
              <a:t> a </a:t>
            </a:r>
            <a:r>
              <a:rPr lang="cs-CZ" sz="900" dirty="0" err="1" smtClean="0">
                <a:hlinkClick r:id="rId4"/>
              </a:rPr>
              <a:t>Marketa</a:t>
            </a:r>
            <a:r>
              <a:rPr lang="cs-CZ" sz="900" dirty="0" smtClean="0">
                <a:hlinkClick r:id="rId4"/>
              </a:rPr>
              <a:t> </a:t>
            </a:r>
            <a:r>
              <a:rPr lang="cs-CZ" sz="900" dirty="0" err="1" smtClean="0">
                <a:hlinkClick r:id="rId4"/>
              </a:rPr>
              <a:t>Malisova</a:t>
            </a:r>
            <a:r>
              <a:rPr lang="cs-CZ" sz="900" dirty="0" smtClean="0">
                <a:hlinkClick r:id="rId4"/>
              </a:rPr>
              <a:t> -1 </a:t>
            </a:r>
            <a:r>
              <a:rPr lang="cs-CZ" sz="900" dirty="0" err="1" smtClean="0">
                <a:hlinkClick r:id="rId4"/>
              </a:rPr>
              <a:t>cropped.jpg</a:t>
            </a:r>
            <a:r>
              <a:rPr lang="cs-CZ" sz="900" dirty="0" smtClean="0">
                <a:hlinkClick r:id="rId4"/>
              </a:rPr>
              <a:t>. In: </a:t>
            </a:r>
            <a:r>
              <a:rPr lang="cs-CZ" sz="900" i="1" dirty="0" err="1" smtClean="0">
                <a:hlinkClick r:id="rId4"/>
              </a:rPr>
              <a:t>Wikipedia</a:t>
            </a:r>
            <a:r>
              <a:rPr lang="cs-CZ" sz="900" i="1" dirty="0" smtClean="0">
                <a:hlinkClick r:id="rId4"/>
              </a:rPr>
              <a:t>: </a:t>
            </a:r>
            <a:r>
              <a:rPr lang="cs-CZ" sz="900" i="1" dirty="0" err="1" smtClean="0">
                <a:hlinkClick r:id="rId4"/>
              </a:rPr>
              <a:t>the</a:t>
            </a:r>
            <a:r>
              <a:rPr lang="cs-CZ" sz="900" i="1" dirty="0" smtClean="0">
                <a:hlinkClick r:id="rId4"/>
              </a:rPr>
              <a:t> free </a:t>
            </a:r>
            <a:r>
              <a:rPr lang="cs-CZ" sz="900" i="1" dirty="0" err="1" smtClean="0">
                <a:hlinkClick r:id="rId4"/>
              </a:rPr>
              <a:t>encyclopedia</a:t>
            </a:r>
            <a:r>
              <a:rPr lang="cs-CZ" sz="900" dirty="0" smtClean="0">
                <a:hlinkClick r:id="rId4"/>
              </a:rPr>
              <a:t> [online]. San </a:t>
            </a:r>
            <a:r>
              <a:rPr lang="cs-CZ" sz="900" dirty="0" err="1" smtClean="0">
                <a:hlinkClick r:id="rId4"/>
              </a:rPr>
              <a:t>Francisco</a:t>
            </a:r>
            <a:r>
              <a:rPr lang="cs-CZ" sz="900" dirty="0" smtClean="0">
                <a:hlinkClick r:id="rId4"/>
              </a:rPr>
              <a:t> (CA): </a:t>
            </a:r>
            <a:r>
              <a:rPr lang="cs-CZ" sz="900" dirty="0" err="1" smtClean="0">
                <a:hlinkClick r:id="rId4"/>
              </a:rPr>
              <a:t>Wikimedia</a:t>
            </a:r>
            <a:r>
              <a:rPr lang="cs-CZ" sz="900" dirty="0" smtClean="0">
                <a:hlinkClick r:id="rId4"/>
              </a:rPr>
              <a:t> </a:t>
            </a:r>
            <a:r>
              <a:rPr lang="cs-CZ" sz="900" dirty="0" err="1" smtClean="0">
                <a:hlinkClick r:id="rId4"/>
              </a:rPr>
              <a:t>Foundation</a:t>
            </a:r>
            <a:r>
              <a:rPr lang="cs-CZ" sz="900" dirty="0" smtClean="0">
                <a:hlinkClick r:id="rId4"/>
              </a:rPr>
              <a:t>, 2009-04-13 01:13 (UTC) [cit. 2014-01-02]. Dostupné z: http://upload.wikimedia.org/wikipedia/commons/5/52/Arnost_Lustig_a_Marketa_Malisova_-1_cropped.jpg </a:t>
            </a:r>
            <a:endParaRPr lang="cs-CZ" sz="900" dirty="0" smtClean="0"/>
          </a:p>
          <a:p>
            <a:pPr>
              <a:buNone/>
            </a:pPr>
            <a:r>
              <a:rPr lang="cs-CZ" dirty="0" smtClean="0"/>
              <a:t> </a:t>
            </a:r>
            <a:endParaRPr lang="cs-CZ" dirty="0"/>
          </a:p>
        </p:txBody>
      </p:sp>
      <p:sp>
        <p:nvSpPr>
          <p:cNvPr id="4" name="TextovéPole 3"/>
          <p:cNvSpPr txBox="1"/>
          <p:nvPr/>
        </p:nvSpPr>
        <p:spPr>
          <a:xfrm>
            <a:off x="539552" y="1556792"/>
            <a:ext cx="8280919" cy="4262705"/>
          </a:xfrm>
          <a:prstGeom prst="rect">
            <a:avLst/>
          </a:prstGeom>
          <a:noFill/>
        </p:spPr>
        <p:txBody>
          <a:bodyPr wrap="square" rtlCol="0">
            <a:spAutoFit/>
          </a:bodyPr>
          <a:lstStyle/>
          <a:p>
            <a:r>
              <a:rPr lang="cs-CZ" dirty="0" smtClean="0">
                <a:hlinkClick r:id="rId5"/>
              </a:rPr>
              <a:t> </a:t>
            </a:r>
            <a:r>
              <a:rPr lang="cs-CZ" sz="900" dirty="0" smtClean="0">
                <a:hlinkClick r:id="rId5"/>
              </a:rPr>
              <a:t>Soubor</a:t>
            </a:r>
          </a:p>
          <a:p>
            <a:r>
              <a:rPr lang="cs-CZ" sz="900" dirty="0" smtClean="0">
                <a:hlinkClick r:id="rId5"/>
              </a:rPr>
              <a:t>:</a:t>
            </a:r>
            <a:r>
              <a:rPr lang="cs-CZ" sz="900" dirty="0" err="1" smtClean="0">
                <a:hlinkClick r:id="rId5"/>
              </a:rPr>
              <a:t>Theresienstadt</a:t>
            </a:r>
            <a:r>
              <a:rPr lang="cs-CZ" sz="900" dirty="0" smtClean="0">
                <a:hlinkClick r:id="rId5"/>
              </a:rPr>
              <a:t> </a:t>
            </a:r>
            <a:r>
              <a:rPr lang="cs-CZ" sz="900" dirty="0" err="1" smtClean="0">
                <a:hlinkClick r:id="rId5"/>
              </a:rPr>
              <a:t>arbeit</a:t>
            </a:r>
            <a:r>
              <a:rPr lang="cs-CZ" sz="900" dirty="0" smtClean="0">
                <a:hlinkClick r:id="rId5"/>
              </a:rPr>
              <a:t> </a:t>
            </a:r>
            <a:r>
              <a:rPr lang="cs-CZ" sz="900" dirty="0" err="1" smtClean="0">
                <a:hlinkClick r:id="rId5"/>
              </a:rPr>
              <a:t>macht</a:t>
            </a:r>
            <a:r>
              <a:rPr lang="cs-CZ" sz="900" dirty="0" smtClean="0">
                <a:hlinkClick r:id="rId5"/>
              </a:rPr>
              <a:t> </a:t>
            </a:r>
            <a:r>
              <a:rPr lang="cs-CZ" sz="900" dirty="0" err="1" smtClean="0">
                <a:hlinkClick r:id="rId5"/>
              </a:rPr>
              <a:t>frei.jpg</a:t>
            </a:r>
            <a:r>
              <a:rPr lang="cs-CZ" sz="900" dirty="0" smtClean="0">
                <a:hlinkClick r:id="rId5"/>
              </a:rPr>
              <a:t>. In: </a:t>
            </a:r>
            <a:r>
              <a:rPr lang="cs-CZ" sz="900" i="1" dirty="0" err="1" smtClean="0">
                <a:hlinkClick r:id="rId5"/>
              </a:rPr>
              <a:t>Wikipedia</a:t>
            </a:r>
            <a:r>
              <a:rPr lang="cs-CZ" sz="900" i="1" dirty="0" smtClean="0">
                <a:hlinkClick r:id="rId5"/>
              </a:rPr>
              <a:t>: </a:t>
            </a:r>
            <a:r>
              <a:rPr lang="cs-CZ" sz="900" i="1" dirty="0" err="1" smtClean="0">
                <a:hlinkClick r:id="rId5"/>
              </a:rPr>
              <a:t>the</a:t>
            </a:r>
            <a:r>
              <a:rPr lang="cs-CZ" sz="900" i="1" dirty="0" smtClean="0">
                <a:hlinkClick r:id="rId5"/>
              </a:rPr>
              <a:t> free </a:t>
            </a:r>
            <a:r>
              <a:rPr lang="cs-CZ" sz="900" i="1" dirty="0" err="1" smtClean="0">
                <a:hlinkClick r:id="rId5"/>
              </a:rPr>
              <a:t>encyclopedia</a:t>
            </a:r>
            <a:r>
              <a:rPr lang="cs-CZ" sz="900" dirty="0" smtClean="0">
                <a:hlinkClick r:id="rId5"/>
              </a:rPr>
              <a:t> [online]. San </a:t>
            </a:r>
            <a:r>
              <a:rPr lang="cs-CZ" sz="900" dirty="0" err="1" smtClean="0">
                <a:hlinkClick r:id="rId5"/>
              </a:rPr>
              <a:t>Francisco</a:t>
            </a:r>
            <a:r>
              <a:rPr lang="cs-CZ" sz="900" dirty="0" smtClean="0">
                <a:hlinkClick r:id="rId5"/>
              </a:rPr>
              <a:t> (CA): </a:t>
            </a:r>
            <a:r>
              <a:rPr lang="cs-CZ" sz="900" dirty="0" err="1" smtClean="0">
                <a:hlinkClick r:id="rId5"/>
              </a:rPr>
              <a:t>Wikimedia</a:t>
            </a:r>
            <a:r>
              <a:rPr lang="cs-CZ" sz="900" dirty="0" smtClean="0">
                <a:hlinkClick r:id="rId5"/>
              </a:rPr>
              <a:t> </a:t>
            </a:r>
            <a:r>
              <a:rPr lang="cs-CZ" sz="900" dirty="0" err="1" smtClean="0">
                <a:hlinkClick r:id="rId5"/>
              </a:rPr>
              <a:t>Foundation</a:t>
            </a:r>
            <a:r>
              <a:rPr lang="cs-CZ" sz="900" dirty="0" smtClean="0">
                <a:hlinkClick r:id="rId5"/>
              </a:rPr>
              <a:t>, 2001- [cit. 2014-01-02]. Dostupné z: http://upload.wikimedia.org/wikipedia/commons/6/6f/Theresienstadt_arbeit_macht_frei.jpg </a:t>
            </a:r>
            <a:endParaRPr lang="cs-CZ" sz="900" dirty="0" smtClean="0"/>
          </a:p>
          <a:p>
            <a:r>
              <a:rPr lang="cs-CZ" sz="900" dirty="0" smtClean="0">
                <a:hlinkClick r:id="rId6"/>
              </a:rPr>
              <a:t>CELEDON, Angelo. Soubor:</a:t>
            </a:r>
            <a:r>
              <a:rPr lang="cs-CZ" sz="900" dirty="0" err="1" smtClean="0">
                <a:hlinkClick r:id="rId6"/>
              </a:rPr>
              <a:t>Birkenau</a:t>
            </a:r>
            <a:r>
              <a:rPr lang="cs-CZ" sz="900" dirty="0" smtClean="0">
                <a:hlinkClick r:id="rId6"/>
              </a:rPr>
              <a:t> </a:t>
            </a:r>
            <a:r>
              <a:rPr lang="cs-CZ" sz="900" dirty="0" err="1" smtClean="0">
                <a:hlinkClick r:id="rId6"/>
              </a:rPr>
              <a:t>gate.JPG</a:t>
            </a:r>
            <a:r>
              <a:rPr lang="cs-CZ" sz="900" dirty="0" smtClean="0">
                <a:hlinkClick r:id="rId6"/>
              </a:rPr>
              <a:t>. In: </a:t>
            </a:r>
            <a:r>
              <a:rPr lang="cs-CZ" sz="900" i="1" dirty="0" err="1" smtClean="0">
                <a:hlinkClick r:id="rId6"/>
              </a:rPr>
              <a:t>Wikipedia</a:t>
            </a:r>
            <a:r>
              <a:rPr lang="cs-CZ" sz="900" i="1" dirty="0" smtClean="0">
                <a:hlinkClick r:id="rId6"/>
              </a:rPr>
              <a:t>: </a:t>
            </a:r>
            <a:r>
              <a:rPr lang="cs-CZ" sz="900" i="1" dirty="0" err="1" smtClean="0">
                <a:hlinkClick r:id="rId6"/>
              </a:rPr>
              <a:t>the</a:t>
            </a:r>
            <a:r>
              <a:rPr lang="cs-CZ" sz="900" i="1" dirty="0" smtClean="0">
                <a:hlinkClick r:id="rId6"/>
              </a:rPr>
              <a:t> free </a:t>
            </a:r>
            <a:r>
              <a:rPr lang="cs-CZ" sz="900" i="1" dirty="0" err="1" smtClean="0">
                <a:hlinkClick r:id="rId6"/>
              </a:rPr>
              <a:t>encyclopedia</a:t>
            </a:r>
            <a:r>
              <a:rPr lang="cs-CZ" sz="900" dirty="0" smtClean="0">
                <a:hlinkClick r:id="rId6"/>
              </a:rPr>
              <a:t> [online]. San </a:t>
            </a:r>
            <a:r>
              <a:rPr lang="cs-CZ" sz="900" dirty="0" err="1" smtClean="0">
                <a:hlinkClick r:id="rId6"/>
              </a:rPr>
              <a:t>Francisco</a:t>
            </a:r>
            <a:r>
              <a:rPr lang="cs-CZ" sz="900" dirty="0" smtClean="0">
                <a:hlinkClick r:id="rId6"/>
              </a:rPr>
              <a:t> (CA): </a:t>
            </a:r>
            <a:r>
              <a:rPr lang="cs-CZ" sz="900" dirty="0" err="1" smtClean="0">
                <a:hlinkClick r:id="rId6"/>
              </a:rPr>
              <a:t>Wikimedia</a:t>
            </a:r>
            <a:r>
              <a:rPr lang="cs-CZ" sz="900" dirty="0" smtClean="0">
                <a:hlinkClick r:id="rId6"/>
              </a:rPr>
              <a:t> </a:t>
            </a:r>
            <a:r>
              <a:rPr lang="cs-CZ" sz="900" dirty="0" err="1" smtClean="0">
                <a:hlinkClick r:id="rId6"/>
              </a:rPr>
              <a:t>Foundation</a:t>
            </a:r>
            <a:r>
              <a:rPr lang="cs-CZ" sz="900" dirty="0" smtClean="0">
                <a:hlinkClick r:id="rId6"/>
              </a:rPr>
              <a:t>, 2001- [cit. 2014-01-02]. Dostupné z: http://upload.wikimedia.org/wikipedia/commons/e/e8/Birkenau_gate.JPG </a:t>
            </a:r>
            <a:endParaRPr lang="cs-CZ" sz="900" dirty="0" smtClean="0"/>
          </a:p>
          <a:p>
            <a:r>
              <a:rPr lang="cs-CZ" sz="900" dirty="0" smtClean="0">
                <a:hlinkClick r:id="rId7"/>
              </a:rPr>
              <a:t>TREPTE, </a:t>
            </a:r>
            <a:r>
              <a:rPr lang="cs-CZ" sz="900" dirty="0" err="1" smtClean="0">
                <a:hlinkClick r:id="rId7"/>
              </a:rPr>
              <a:t>Andreas</a:t>
            </a:r>
            <a:r>
              <a:rPr lang="cs-CZ" sz="900" dirty="0" smtClean="0">
                <a:hlinkClick r:id="rId7"/>
              </a:rPr>
              <a:t>. Soubor:</a:t>
            </a:r>
            <a:r>
              <a:rPr lang="cs-CZ" sz="900" dirty="0" err="1" smtClean="0">
                <a:hlinkClick r:id="rId7"/>
              </a:rPr>
              <a:t>Buchenwald</a:t>
            </a:r>
            <a:r>
              <a:rPr lang="cs-CZ" sz="900" dirty="0" smtClean="0">
                <a:hlinkClick r:id="rId7"/>
              </a:rPr>
              <a:t>--KZ-Tor.</a:t>
            </a:r>
            <a:r>
              <a:rPr lang="cs-CZ" sz="900" dirty="0" err="1" smtClean="0">
                <a:hlinkClick r:id="rId7"/>
              </a:rPr>
              <a:t>jpg</a:t>
            </a:r>
            <a:r>
              <a:rPr lang="cs-CZ" sz="900" dirty="0" smtClean="0">
                <a:hlinkClick r:id="rId7"/>
              </a:rPr>
              <a:t>. In: </a:t>
            </a:r>
            <a:r>
              <a:rPr lang="cs-CZ" sz="900" i="1" dirty="0" err="1" smtClean="0">
                <a:hlinkClick r:id="rId7"/>
              </a:rPr>
              <a:t>Wikipedia</a:t>
            </a:r>
            <a:r>
              <a:rPr lang="cs-CZ" sz="900" i="1" dirty="0" smtClean="0">
                <a:hlinkClick r:id="rId7"/>
              </a:rPr>
              <a:t>: </a:t>
            </a:r>
            <a:r>
              <a:rPr lang="cs-CZ" sz="900" i="1" dirty="0" err="1" smtClean="0">
                <a:hlinkClick r:id="rId7"/>
              </a:rPr>
              <a:t>the</a:t>
            </a:r>
            <a:r>
              <a:rPr lang="cs-CZ" sz="900" i="1" dirty="0" smtClean="0">
                <a:hlinkClick r:id="rId7"/>
              </a:rPr>
              <a:t> free </a:t>
            </a:r>
            <a:r>
              <a:rPr lang="cs-CZ" sz="900" i="1" dirty="0" err="1" smtClean="0">
                <a:hlinkClick r:id="rId7"/>
              </a:rPr>
              <a:t>encyclopedia</a:t>
            </a:r>
            <a:r>
              <a:rPr lang="cs-CZ" sz="900" dirty="0" smtClean="0">
                <a:hlinkClick r:id="rId7"/>
              </a:rPr>
              <a:t> [online]. San </a:t>
            </a:r>
            <a:r>
              <a:rPr lang="cs-CZ" sz="900" dirty="0" err="1" smtClean="0">
                <a:hlinkClick r:id="rId7"/>
              </a:rPr>
              <a:t>Francisco</a:t>
            </a:r>
            <a:r>
              <a:rPr lang="cs-CZ" sz="900" dirty="0" smtClean="0">
                <a:hlinkClick r:id="rId7"/>
              </a:rPr>
              <a:t> (CA): </a:t>
            </a:r>
            <a:r>
              <a:rPr lang="cs-CZ" sz="900" dirty="0" err="1" smtClean="0">
                <a:hlinkClick r:id="rId7"/>
              </a:rPr>
              <a:t>Wikimedia</a:t>
            </a:r>
            <a:r>
              <a:rPr lang="cs-CZ" sz="900" dirty="0" smtClean="0">
                <a:hlinkClick r:id="rId7"/>
              </a:rPr>
              <a:t> </a:t>
            </a:r>
            <a:r>
              <a:rPr lang="cs-CZ" sz="900" dirty="0" err="1" smtClean="0">
                <a:hlinkClick r:id="rId7"/>
              </a:rPr>
              <a:t>Foundation</a:t>
            </a:r>
            <a:r>
              <a:rPr lang="cs-CZ" sz="900" dirty="0" smtClean="0">
                <a:hlinkClick r:id="rId7"/>
              </a:rPr>
              <a:t>, 2006-04-06 [cit. 2014-01-02]. </a:t>
            </a:r>
          </a:p>
          <a:p>
            <a:r>
              <a:rPr lang="cs-CZ" sz="900" dirty="0" smtClean="0">
                <a:hlinkClick r:id="rId8"/>
              </a:rPr>
              <a:t>NEUVEDEN. Soubor:</a:t>
            </a:r>
            <a:r>
              <a:rPr lang="cs-CZ" sz="900" dirty="0" err="1" smtClean="0">
                <a:hlinkClick r:id="rId8"/>
              </a:rPr>
              <a:t>Slave</a:t>
            </a:r>
            <a:r>
              <a:rPr lang="cs-CZ" sz="900" dirty="0" smtClean="0">
                <a:hlinkClick r:id="rId8"/>
              </a:rPr>
              <a:t> </a:t>
            </a:r>
            <a:r>
              <a:rPr lang="cs-CZ" sz="900" dirty="0" err="1" smtClean="0">
                <a:hlinkClick r:id="rId8"/>
              </a:rPr>
              <a:t>laborers</a:t>
            </a:r>
            <a:r>
              <a:rPr lang="cs-CZ" sz="900" dirty="0" smtClean="0">
                <a:hlinkClick r:id="rId8"/>
              </a:rPr>
              <a:t> </a:t>
            </a:r>
            <a:r>
              <a:rPr lang="cs-CZ" sz="900" dirty="0" err="1" smtClean="0">
                <a:hlinkClick r:id="rId8"/>
              </a:rPr>
              <a:t>at</a:t>
            </a:r>
            <a:r>
              <a:rPr lang="cs-CZ" sz="900" dirty="0" smtClean="0">
                <a:hlinkClick r:id="rId8"/>
              </a:rPr>
              <a:t> Buchenwald.</a:t>
            </a:r>
            <a:r>
              <a:rPr lang="cs-CZ" sz="900" dirty="0" err="1" smtClean="0">
                <a:hlinkClick r:id="rId8"/>
              </a:rPr>
              <a:t>jpg</a:t>
            </a:r>
            <a:r>
              <a:rPr lang="cs-CZ" sz="900" dirty="0" smtClean="0">
                <a:hlinkClick r:id="rId8"/>
              </a:rPr>
              <a:t>. In: </a:t>
            </a:r>
            <a:r>
              <a:rPr lang="cs-CZ" sz="900" i="1" dirty="0" err="1" smtClean="0">
                <a:hlinkClick r:id="rId8"/>
              </a:rPr>
              <a:t>Wikipedia</a:t>
            </a:r>
            <a:r>
              <a:rPr lang="cs-CZ" sz="900" i="1" dirty="0" smtClean="0">
                <a:hlinkClick r:id="rId8"/>
              </a:rPr>
              <a:t>: </a:t>
            </a:r>
            <a:r>
              <a:rPr lang="cs-CZ" sz="900" i="1" dirty="0" err="1" smtClean="0">
                <a:hlinkClick r:id="rId8"/>
              </a:rPr>
              <a:t>the</a:t>
            </a:r>
            <a:r>
              <a:rPr lang="cs-CZ" sz="900" i="1" dirty="0" smtClean="0">
                <a:hlinkClick r:id="rId8"/>
              </a:rPr>
              <a:t> free </a:t>
            </a:r>
            <a:r>
              <a:rPr lang="cs-CZ" sz="900" i="1" dirty="0" err="1" smtClean="0">
                <a:hlinkClick r:id="rId8"/>
              </a:rPr>
              <a:t>encyclopedia</a:t>
            </a:r>
            <a:r>
              <a:rPr lang="cs-CZ" sz="900" dirty="0" smtClean="0">
                <a:hlinkClick r:id="rId8"/>
              </a:rPr>
              <a:t> [online]. San </a:t>
            </a:r>
            <a:r>
              <a:rPr lang="cs-CZ" sz="900" dirty="0" err="1" smtClean="0">
                <a:hlinkClick r:id="rId8"/>
              </a:rPr>
              <a:t>Francisco</a:t>
            </a:r>
            <a:r>
              <a:rPr lang="cs-CZ" sz="900" dirty="0" smtClean="0">
                <a:hlinkClick r:id="rId8"/>
              </a:rPr>
              <a:t> (CA): </a:t>
            </a:r>
            <a:r>
              <a:rPr lang="cs-CZ" sz="900" dirty="0" err="1" smtClean="0">
                <a:hlinkClick r:id="rId8"/>
              </a:rPr>
              <a:t>Wikimedia</a:t>
            </a:r>
            <a:r>
              <a:rPr lang="cs-CZ" sz="900" dirty="0" smtClean="0">
                <a:hlinkClick r:id="rId8"/>
              </a:rPr>
              <a:t> </a:t>
            </a:r>
            <a:r>
              <a:rPr lang="cs-CZ" sz="900" dirty="0" err="1" smtClean="0">
                <a:hlinkClick r:id="rId8"/>
              </a:rPr>
              <a:t>Foundation</a:t>
            </a:r>
            <a:r>
              <a:rPr lang="cs-CZ" sz="900" dirty="0" smtClean="0">
                <a:hlinkClick r:id="rId8"/>
              </a:rPr>
              <a:t>, 2008-02-24 [cit. 2014-01-02]. Dostupné z: </a:t>
            </a:r>
            <a:r>
              <a:rPr lang="cs-CZ" sz="900" dirty="0" smtClean="0">
                <a:hlinkClick r:id="rId9"/>
              </a:rPr>
              <a:t>http://cs.wikipedia.org/wiki/Soubor:Slave_laborers_at_Buchenwald.jpg</a:t>
            </a:r>
            <a:endParaRPr lang="cs-CZ" sz="900" dirty="0" smtClean="0"/>
          </a:p>
          <a:p>
            <a:r>
              <a:rPr lang="cs-CZ" sz="900" dirty="0" smtClean="0">
                <a:hlinkClick r:id="rId10"/>
              </a:rPr>
              <a:t>Soubor:</a:t>
            </a:r>
            <a:r>
              <a:rPr lang="cs-CZ" sz="900" dirty="0" err="1" smtClean="0">
                <a:hlinkClick r:id="rId10"/>
              </a:rPr>
              <a:t>Some</a:t>
            </a:r>
            <a:r>
              <a:rPr lang="cs-CZ" sz="900" dirty="0" smtClean="0">
                <a:hlinkClick r:id="rId10"/>
              </a:rPr>
              <a:t> </a:t>
            </a:r>
            <a:r>
              <a:rPr lang="cs-CZ" sz="900" dirty="0" err="1" smtClean="0">
                <a:hlinkClick r:id="rId10"/>
              </a:rPr>
              <a:t>of</a:t>
            </a:r>
            <a:r>
              <a:rPr lang="cs-CZ" sz="900" dirty="0" smtClean="0">
                <a:hlinkClick r:id="rId10"/>
              </a:rPr>
              <a:t> </a:t>
            </a:r>
            <a:r>
              <a:rPr lang="cs-CZ" sz="900" dirty="0" err="1" smtClean="0">
                <a:hlinkClick r:id="rId10"/>
              </a:rPr>
              <a:t>the</a:t>
            </a:r>
            <a:r>
              <a:rPr lang="cs-CZ" sz="900" dirty="0" smtClean="0">
                <a:hlinkClick r:id="rId10"/>
              </a:rPr>
              <a:t> </a:t>
            </a:r>
            <a:r>
              <a:rPr lang="cs-CZ" sz="900" dirty="0" err="1" smtClean="0">
                <a:hlinkClick r:id="rId10"/>
              </a:rPr>
              <a:t>bodies</a:t>
            </a:r>
            <a:r>
              <a:rPr lang="cs-CZ" sz="900" dirty="0" smtClean="0">
                <a:hlinkClick r:id="rId10"/>
              </a:rPr>
              <a:t> </a:t>
            </a:r>
            <a:r>
              <a:rPr lang="cs-CZ" sz="900" dirty="0" err="1" smtClean="0">
                <a:hlinkClick r:id="rId10"/>
              </a:rPr>
              <a:t>being</a:t>
            </a:r>
            <a:r>
              <a:rPr lang="cs-CZ" sz="900" dirty="0" smtClean="0">
                <a:hlinkClick r:id="rId10"/>
              </a:rPr>
              <a:t> </a:t>
            </a:r>
            <a:r>
              <a:rPr lang="cs-CZ" sz="900" dirty="0" err="1" smtClean="0">
                <a:hlinkClick r:id="rId10"/>
              </a:rPr>
              <a:t>removed</a:t>
            </a:r>
            <a:r>
              <a:rPr lang="cs-CZ" sz="900" dirty="0" smtClean="0">
                <a:hlinkClick r:id="rId10"/>
              </a:rPr>
              <a:t> by </a:t>
            </a:r>
            <a:r>
              <a:rPr lang="cs-CZ" sz="900" dirty="0" err="1" smtClean="0">
                <a:hlinkClick r:id="rId10"/>
              </a:rPr>
              <a:t>German</a:t>
            </a:r>
            <a:r>
              <a:rPr lang="cs-CZ" sz="900" dirty="0" smtClean="0">
                <a:hlinkClick r:id="rId10"/>
              </a:rPr>
              <a:t> </a:t>
            </a:r>
            <a:r>
              <a:rPr lang="cs-CZ" sz="900" dirty="0" err="1" smtClean="0">
                <a:hlinkClick r:id="rId10"/>
              </a:rPr>
              <a:t>civilians</a:t>
            </a:r>
            <a:r>
              <a:rPr lang="cs-CZ" sz="900" dirty="0" smtClean="0">
                <a:hlinkClick r:id="rId10"/>
              </a:rPr>
              <a:t> </a:t>
            </a:r>
            <a:r>
              <a:rPr lang="cs-CZ" sz="900" dirty="0" err="1" smtClean="0">
                <a:hlinkClick r:id="rId10"/>
              </a:rPr>
              <a:t>for</a:t>
            </a:r>
            <a:r>
              <a:rPr lang="cs-CZ" sz="900" dirty="0" smtClean="0">
                <a:hlinkClick r:id="rId10"/>
              </a:rPr>
              <a:t> </a:t>
            </a:r>
            <a:r>
              <a:rPr lang="cs-CZ" sz="900" dirty="0" err="1" smtClean="0">
                <a:hlinkClick r:id="rId10"/>
              </a:rPr>
              <a:t>decent</a:t>
            </a:r>
            <a:r>
              <a:rPr lang="cs-CZ" sz="900" dirty="0" smtClean="0">
                <a:hlinkClick r:id="rId10"/>
              </a:rPr>
              <a:t> </a:t>
            </a:r>
            <a:r>
              <a:rPr lang="cs-CZ" sz="900" dirty="0" err="1" smtClean="0">
                <a:hlinkClick r:id="rId10"/>
              </a:rPr>
              <a:t>burial</a:t>
            </a:r>
            <a:r>
              <a:rPr lang="cs-CZ" sz="900" dirty="0" smtClean="0">
                <a:hlinkClick r:id="rId10"/>
              </a:rPr>
              <a:t> </a:t>
            </a:r>
            <a:r>
              <a:rPr lang="cs-CZ" sz="900" dirty="0" err="1" smtClean="0">
                <a:hlinkClick r:id="rId10"/>
              </a:rPr>
              <a:t>at</a:t>
            </a:r>
            <a:r>
              <a:rPr lang="cs-CZ" sz="900" dirty="0" smtClean="0">
                <a:hlinkClick r:id="rId10"/>
              </a:rPr>
              <a:t> </a:t>
            </a:r>
            <a:r>
              <a:rPr lang="cs-CZ" sz="900" dirty="0" err="1" smtClean="0">
                <a:hlinkClick r:id="rId10"/>
              </a:rPr>
              <a:t>Gusen</a:t>
            </a:r>
            <a:r>
              <a:rPr lang="cs-CZ" sz="900" dirty="0" smtClean="0">
                <a:hlinkClick r:id="rId10"/>
              </a:rPr>
              <a:t> </a:t>
            </a:r>
            <a:r>
              <a:rPr lang="cs-CZ" sz="900" dirty="0" err="1" smtClean="0">
                <a:hlinkClick r:id="rId10"/>
              </a:rPr>
              <a:t>Concentration</a:t>
            </a:r>
            <a:r>
              <a:rPr lang="cs-CZ" sz="900" dirty="0" smtClean="0">
                <a:hlinkClick r:id="rId10"/>
              </a:rPr>
              <a:t> Camp, </a:t>
            </a:r>
            <a:r>
              <a:rPr lang="cs-CZ" sz="900" dirty="0" err="1" smtClean="0">
                <a:hlinkClick r:id="rId10"/>
              </a:rPr>
              <a:t>Muhlhausen</a:t>
            </a:r>
            <a:r>
              <a:rPr lang="cs-CZ" sz="900" dirty="0" smtClean="0">
                <a:hlinkClick r:id="rId10"/>
              </a:rPr>
              <a:t>, </a:t>
            </a:r>
            <a:r>
              <a:rPr lang="cs-CZ" sz="900" dirty="0" err="1" smtClean="0">
                <a:hlinkClick r:id="rId10"/>
              </a:rPr>
              <a:t>near</a:t>
            </a:r>
            <a:r>
              <a:rPr lang="cs-CZ" sz="900" dirty="0" smtClean="0">
                <a:hlinkClick r:id="rId10"/>
              </a:rPr>
              <a:t> </a:t>
            </a:r>
            <a:r>
              <a:rPr lang="cs-CZ" sz="900" dirty="0" err="1" smtClean="0">
                <a:hlinkClick r:id="rId10"/>
              </a:rPr>
              <a:t>Linz</a:t>
            </a:r>
            <a:r>
              <a:rPr lang="cs-CZ" sz="900" dirty="0" smtClean="0">
                <a:hlinkClick r:id="rId10"/>
              </a:rPr>
              <a:t>, </a:t>
            </a:r>
            <a:r>
              <a:rPr lang="cs-CZ" sz="900" dirty="0" err="1" smtClean="0">
                <a:hlinkClick r:id="rId10"/>
              </a:rPr>
              <a:t>Austria.jpg</a:t>
            </a:r>
            <a:r>
              <a:rPr lang="cs-CZ" sz="900" dirty="0" smtClean="0">
                <a:hlinkClick r:id="rId10"/>
              </a:rPr>
              <a:t>. In: . </a:t>
            </a:r>
            <a:r>
              <a:rPr lang="cs-CZ" sz="900" i="1" dirty="0" err="1" smtClean="0">
                <a:hlinkClick r:id="rId10"/>
              </a:rPr>
              <a:t>Wikipedia</a:t>
            </a:r>
            <a:r>
              <a:rPr lang="cs-CZ" sz="900" i="1" dirty="0" smtClean="0">
                <a:hlinkClick r:id="rId10"/>
              </a:rPr>
              <a:t>: </a:t>
            </a:r>
            <a:r>
              <a:rPr lang="cs-CZ" sz="900" i="1" dirty="0" err="1" smtClean="0">
                <a:hlinkClick r:id="rId10"/>
              </a:rPr>
              <a:t>the</a:t>
            </a:r>
            <a:r>
              <a:rPr lang="cs-CZ" sz="900" i="1" dirty="0" smtClean="0">
                <a:hlinkClick r:id="rId10"/>
              </a:rPr>
              <a:t> free </a:t>
            </a:r>
            <a:r>
              <a:rPr lang="cs-CZ" sz="900" i="1" dirty="0" err="1" smtClean="0">
                <a:hlinkClick r:id="rId10"/>
              </a:rPr>
              <a:t>encyclopedia</a:t>
            </a:r>
            <a:r>
              <a:rPr lang="cs-CZ" sz="900" dirty="0" smtClean="0">
                <a:hlinkClick r:id="rId10"/>
              </a:rPr>
              <a:t> [online]. San </a:t>
            </a:r>
            <a:r>
              <a:rPr lang="cs-CZ" sz="900" dirty="0" err="1" smtClean="0">
                <a:hlinkClick r:id="rId10"/>
              </a:rPr>
              <a:t>Francisco</a:t>
            </a:r>
            <a:r>
              <a:rPr lang="cs-CZ" sz="900" dirty="0" smtClean="0">
                <a:hlinkClick r:id="rId10"/>
              </a:rPr>
              <a:t> (CA): </a:t>
            </a:r>
            <a:r>
              <a:rPr lang="cs-CZ" sz="900" dirty="0" err="1" smtClean="0">
                <a:hlinkClick r:id="rId10"/>
              </a:rPr>
              <a:t>Wikimedia</a:t>
            </a:r>
            <a:r>
              <a:rPr lang="cs-CZ" sz="900" dirty="0" smtClean="0">
                <a:hlinkClick r:id="rId10"/>
              </a:rPr>
              <a:t> </a:t>
            </a:r>
            <a:r>
              <a:rPr lang="cs-CZ" sz="900" dirty="0" err="1" smtClean="0">
                <a:hlinkClick r:id="rId10"/>
              </a:rPr>
              <a:t>Foundation</a:t>
            </a:r>
            <a:r>
              <a:rPr lang="cs-CZ" sz="900" dirty="0" smtClean="0">
                <a:hlinkClick r:id="rId10"/>
              </a:rPr>
              <a:t>, 2012-07-24 [cit. 2014-01-02]. Dostupné z: http://cs.wikipedia.org/wiki/Soubor:Some_of_the_bodies_being_removed_by_German_civilians_for_decent_burial_at_Gusen_Concentration_Camp,_Muhlhausen,_near_Linz,_Austria.jpg </a:t>
            </a:r>
            <a:endParaRPr lang="cs-CZ" sz="900" dirty="0" smtClean="0">
              <a:hlinkClick r:id="rId7"/>
            </a:endParaRPr>
          </a:p>
          <a:p>
            <a:r>
              <a:rPr lang="cs-CZ" sz="900" dirty="0" smtClean="0">
                <a:hlinkClick r:id="rId7"/>
              </a:rPr>
              <a:t>LOVECZ. Soubor:Barrandov Rocks1.JPG. In: </a:t>
            </a:r>
            <a:r>
              <a:rPr lang="cs-CZ" sz="900" i="1" dirty="0" err="1" smtClean="0">
                <a:hlinkClick r:id="rId7"/>
              </a:rPr>
              <a:t>Wikipedia</a:t>
            </a:r>
            <a:r>
              <a:rPr lang="cs-CZ" sz="900" i="1" dirty="0" smtClean="0">
                <a:hlinkClick r:id="rId7"/>
              </a:rPr>
              <a:t>: </a:t>
            </a:r>
            <a:r>
              <a:rPr lang="cs-CZ" sz="900" i="1" dirty="0" err="1" smtClean="0">
                <a:hlinkClick r:id="rId7"/>
              </a:rPr>
              <a:t>the</a:t>
            </a:r>
            <a:r>
              <a:rPr lang="cs-CZ" sz="900" i="1" dirty="0" smtClean="0">
                <a:hlinkClick r:id="rId7"/>
              </a:rPr>
              <a:t> free </a:t>
            </a:r>
            <a:r>
              <a:rPr lang="cs-CZ" sz="900" i="1" dirty="0" err="1" smtClean="0">
                <a:hlinkClick r:id="rId7"/>
              </a:rPr>
              <a:t>encyclopedia</a:t>
            </a:r>
            <a:r>
              <a:rPr lang="cs-CZ" sz="900" dirty="0" smtClean="0">
                <a:hlinkClick r:id="rId7"/>
              </a:rPr>
              <a:t> [online]. San </a:t>
            </a:r>
            <a:r>
              <a:rPr lang="cs-CZ" sz="900" dirty="0" err="1" smtClean="0">
                <a:hlinkClick r:id="rId7"/>
              </a:rPr>
              <a:t>Francisco</a:t>
            </a:r>
            <a:r>
              <a:rPr lang="cs-CZ" sz="900" dirty="0" smtClean="0">
                <a:hlinkClick r:id="rId7"/>
              </a:rPr>
              <a:t> (CA): </a:t>
            </a:r>
            <a:r>
              <a:rPr lang="cs-CZ" sz="900" dirty="0" err="1" smtClean="0">
                <a:hlinkClick r:id="rId7"/>
              </a:rPr>
              <a:t>Wikimedia</a:t>
            </a:r>
            <a:r>
              <a:rPr lang="cs-CZ" sz="900" dirty="0" smtClean="0">
                <a:hlinkClick r:id="rId7"/>
              </a:rPr>
              <a:t> </a:t>
            </a:r>
            <a:r>
              <a:rPr lang="cs-CZ" sz="900" dirty="0" err="1" smtClean="0">
                <a:hlinkClick r:id="rId7"/>
              </a:rPr>
              <a:t>Foundation</a:t>
            </a:r>
            <a:r>
              <a:rPr lang="cs-CZ" sz="900" dirty="0" smtClean="0">
                <a:hlinkClick r:id="rId7"/>
              </a:rPr>
              <a:t>, 2006-07-01 [cit. 2014-01-02]. Dostupné z: http://cs.wikipedia.org/wiki/Soubor:Barrandov_Rocks1.JPG </a:t>
            </a:r>
            <a:endParaRPr lang="cs-CZ" sz="900" dirty="0" smtClean="0"/>
          </a:p>
          <a:p>
            <a:r>
              <a:rPr lang="cs-CZ" sz="900" dirty="0" smtClean="0">
                <a:hlinkClick r:id="rId11"/>
              </a:rPr>
              <a:t>NEDOROST, Jiří. Soubor:</a:t>
            </a:r>
            <a:r>
              <a:rPr lang="cs-CZ" sz="900" dirty="0" err="1" smtClean="0">
                <a:hlinkClick r:id="rId11"/>
              </a:rPr>
              <a:t>Arnost</a:t>
            </a:r>
            <a:r>
              <a:rPr lang="cs-CZ" sz="900" dirty="0" smtClean="0">
                <a:hlinkClick r:id="rId11"/>
              </a:rPr>
              <a:t> </a:t>
            </a:r>
            <a:r>
              <a:rPr lang="cs-CZ" sz="900" dirty="0" err="1" smtClean="0">
                <a:hlinkClick r:id="rId11"/>
              </a:rPr>
              <a:t>Lustig</a:t>
            </a:r>
            <a:r>
              <a:rPr lang="cs-CZ" sz="900" dirty="0" smtClean="0">
                <a:hlinkClick r:id="rId11"/>
              </a:rPr>
              <a:t> -2.jpg. In: </a:t>
            </a:r>
            <a:r>
              <a:rPr lang="cs-CZ" sz="900" i="1" dirty="0" err="1" smtClean="0">
                <a:hlinkClick r:id="rId11"/>
              </a:rPr>
              <a:t>Wikipedia</a:t>
            </a:r>
            <a:r>
              <a:rPr lang="cs-CZ" sz="900" i="1" dirty="0" smtClean="0">
                <a:hlinkClick r:id="rId11"/>
              </a:rPr>
              <a:t>: </a:t>
            </a:r>
            <a:r>
              <a:rPr lang="cs-CZ" sz="900" i="1" dirty="0" err="1" smtClean="0">
                <a:hlinkClick r:id="rId11"/>
              </a:rPr>
              <a:t>the</a:t>
            </a:r>
            <a:r>
              <a:rPr lang="cs-CZ" sz="900" i="1" dirty="0" smtClean="0">
                <a:hlinkClick r:id="rId11"/>
              </a:rPr>
              <a:t> free </a:t>
            </a:r>
            <a:r>
              <a:rPr lang="cs-CZ" sz="900" i="1" dirty="0" err="1" smtClean="0">
                <a:hlinkClick r:id="rId11"/>
              </a:rPr>
              <a:t>encyclopedia</a:t>
            </a:r>
            <a:r>
              <a:rPr lang="cs-CZ" sz="900" dirty="0" smtClean="0">
                <a:hlinkClick r:id="rId11"/>
              </a:rPr>
              <a:t> [online]. 2. dubna 2008. San </a:t>
            </a:r>
            <a:r>
              <a:rPr lang="cs-CZ" sz="900" dirty="0" err="1" smtClean="0">
                <a:hlinkClick r:id="rId11"/>
              </a:rPr>
              <a:t>Francisco</a:t>
            </a:r>
            <a:r>
              <a:rPr lang="cs-CZ" sz="900" dirty="0" smtClean="0">
                <a:hlinkClick r:id="rId11"/>
              </a:rPr>
              <a:t> (CA): </a:t>
            </a:r>
            <a:r>
              <a:rPr lang="cs-CZ" sz="900" dirty="0" err="1" smtClean="0">
                <a:hlinkClick r:id="rId11"/>
              </a:rPr>
              <a:t>Wikimedia</a:t>
            </a:r>
            <a:r>
              <a:rPr lang="cs-CZ" sz="900" dirty="0" smtClean="0">
                <a:hlinkClick r:id="rId11"/>
              </a:rPr>
              <a:t> </a:t>
            </a:r>
            <a:r>
              <a:rPr lang="cs-CZ" sz="900" dirty="0" err="1" smtClean="0">
                <a:hlinkClick r:id="rId11"/>
              </a:rPr>
              <a:t>Foundation</a:t>
            </a:r>
            <a:r>
              <a:rPr lang="cs-CZ" sz="900" dirty="0" smtClean="0">
                <a:hlinkClick r:id="rId11"/>
              </a:rPr>
              <a:t>, 2001- [cit. 2014-01-02]. Dostupné z: </a:t>
            </a:r>
            <a:r>
              <a:rPr lang="cs-CZ" sz="900" dirty="0" smtClean="0">
                <a:hlinkClick r:id="rId12"/>
              </a:rPr>
              <a:t>http://cs.wikipedia.org/wiki/Soubor:Arnost_Lustig_-2.jpg</a:t>
            </a:r>
            <a:endParaRPr lang="cs-CZ" sz="900" dirty="0" smtClean="0"/>
          </a:p>
          <a:p>
            <a:r>
              <a:rPr lang="cs-CZ" sz="900" dirty="0" smtClean="0">
                <a:hlinkClick r:id="rId13"/>
              </a:rPr>
              <a:t>STÁTNÍ ÚŘADY A INSTITUCE. Soubor:Okupace Svobodný-vysílač.JPG. In: </a:t>
            </a:r>
            <a:r>
              <a:rPr lang="cs-CZ" sz="900" i="1" dirty="0" err="1" smtClean="0">
                <a:hlinkClick r:id="rId13"/>
              </a:rPr>
              <a:t>Wikipedia</a:t>
            </a:r>
            <a:r>
              <a:rPr lang="cs-CZ" sz="900" i="1" dirty="0" smtClean="0">
                <a:hlinkClick r:id="rId13"/>
              </a:rPr>
              <a:t>: </a:t>
            </a:r>
            <a:r>
              <a:rPr lang="cs-CZ" sz="900" i="1" dirty="0" err="1" smtClean="0">
                <a:hlinkClick r:id="rId13"/>
              </a:rPr>
              <a:t>the</a:t>
            </a:r>
            <a:r>
              <a:rPr lang="cs-CZ" sz="900" i="1" dirty="0" smtClean="0">
                <a:hlinkClick r:id="rId13"/>
              </a:rPr>
              <a:t> free </a:t>
            </a:r>
            <a:r>
              <a:rPr lang="cs-CZ" sz="900" i="1" dirty="0" err="1" smtClean="0">
                <a:hlinkClick r:id="rId13"/>
              </a:rPr>
              <a:t>encyclopedia</a:t>
            </a:r>
            <a:r>
              <a:rPr lang="cs-CZ" sz="900" dirty="0" smtClean="0">
                <a:hlinkClick r:id="rId13"/>
              </a:rPr>
              <a:t> [online]. 24. května 2013. San </a:t>
            </a:r>
            <a:r>
              <a:rPr lang="cs-CZ" sz="900" dirty="0" err="1" smtClean="0">
                <a:hlinkClick r:id="rId13"/>
              </a:rPr>
              <a:t>Francisco</a:t>
            </a:r>
            <a:r>
              <a:rPr lang="cs-CZ" sz="900" dirty="0" smtClean="0">
                <a:hlinkClick r:id="rId13"/>
              </a:rPr>
              <a:t> (CA</a:t>
            </a:r>
          </a:p>
          <a:p>
            <a:r>
              <a:rPr lang="cs-CZ" sz="900" dirty="0" smtClean="0">
                <a:hlinkClick r:id="rId13"/>
              </a:rPr>
              <a:t>): </a:t>
            </a:r>
            <a:r>
              <a:rPr lang="cs-CZ" sz="900" dirty="0" err="1" smtClean="0">
                <a:hlinkClick r:id="rId13"/>
              </a:rPr>
              <a:t>Wikimedia</a:t>
            </a:r>
            <a:r>
              <a:rPr lang="cs-CZ" sz="900" dirty="0" smtClean="0">
                <a:hlinkClick r:id="rId13"/>
              </a:rPr>
              <a:t> </a:t>
            </a:r>
            <a:r>
              <a:rPr lang="cs-CZ" sz="900" dirty="0" err="1" smtClean="0">
                <a:hlinkClick r:id="rId13"/>
              </a:rPr>
              <a:t>Foundation</a:t>
            </a:r>
            <a:r>
              <a:rPr lang="cs-CZ" sz="900" dirty="0" smtClean="0">
                <a:hlinkClick r:id="rId13"/>
              </a:rPr>
              <a:t>, 2001- [cit. 2014-01-02]. Dostupné z: </a:t>
            </a:r>
            <a:r>
              <a:rPr lang="cs-CZ" sz="900" dirty="0" smtClean="0">
                <a:hlinkClick r:id="rId14"/>
              </a:rPr>
              <a:t>http://upload.wikimedia.org/wikipedia/commons/1/15/Okupace_Svobodn%C3%BD-vys%C3%ADla%C4%8D.JPG</a:t>
            </a:r>
            <a:endParaRPr lang="cs-CZ" sz="900" dirty="0" smtClean="0"/>
          </a:p>
          <a:p>
            <a:r>
              <a:rPr lang="cs-CZ" sz="900" dirty="0" smtClean="0">
                <a:hlinkClick r:id="rId15"/>
              </a:rPr>
              <a:t>ULLRICH, Daniel. Soubor:</a:t>
            </a:r>
            <a:r>
              <a:rPr lang="cs-CZ" sz="900" dirty="0" err="1" smtClean="0">
                <a:hlinkClick r:id="rId15"/>
              </a:rPr>
              <a:t>Judenstern</a:t>
            </a:r>
            <a:r>
              <a:rPr lang="cs-CZ" sz="900" dirty="0" smtClean="0">
                <a:hlinkClick r:id="rId15"/>
              </a:rPr>
              <a:t> </a:t>
            </a:r>
            <a:r>
              <a:rPr lang="cs-CZ" sz="900" dirty="0" err="1" smtClean="0">
                <a:hlinkClick r:id="rId15"/>
              </a:rPr>
              <a:t>JMW.jpg</a:t>
            </a:r>
            <a:r>
              <a:rPr lang="cs-CZ" sz="900" dirty="0" smtClean="0">
                <a:hlinkClick r:id="rId15"/>
              </a:rPr>
              <a:t>. In: </a:t>
            </a:r>
            <a:r>
              <a:rPr lang="cs-CZ" sz="900" i="1" dirty="0" err="1" smtClean="0">
                <a:hlinkClick r:id="rId15"/>
              </a:rPr>
              <a:t>Wikipedia</a:t>
            </a:r>
            <a:r>
              <a:rPr lang="cs-CZ" sz="900" i="1" dirty="0" smtClean="0">
                <a:hlinkClick r:id="rId15"/>
              </a:rPr>
              <a:t>: </a:t>
            </a:r>
            <a:r>
              <a:rPr lang="cs-CZ" sz="900" i="1" dirty="0" err="1" smtClean="0">
                <a:hlinkClick r:id="rId15"/>
              </a:rPr>
              <a:t>the</a:t>
            </a:r>
            <a:r>
              <a:rPr lang="cs-CZ" sz="900" i="1" dirty="0" smtClean="0">
                <a:hlinkClick r:id="rId15"/>
              </a:rPr>
              <a:t> free </a:t>
            </a:r>
            <a:r>
              <a:rPr lang="cs-CZ" sz="900" i="1" dirty="0" err="1" smtClean="0">
                <a:hlinkClick r:id="rId15"/>
              </a:rPr>
              <a:t>encyclopedia</a:t>
            </a:r>
            <a:r>
              <a:rPr lang="cs-CZ" sz="900" dirty="0" smtClean="0">
                <a:hlinkClick r:id="rId15"/>
              </a:rPr>
              <a:t> [online]. San </a:t>
            </a:r>
            <a:r>
              <a:rPr lang="cs-CZ" sz="900" dirty="0" err="1" smtClean="0">
                <a:hlinkClick r:id="rId15"/>
              </a:rPr>
              <a:t>Francisco</a:t>
            </a:r>
            <a:r>
              <a:rPr lang="cs-CZ" sz="900" dirty="0" smtClean="0">
                <a:hlinkClick r:id="rId15"/>
              </a:rPr>
              <a:t> (CA): </a:t>
            </a:r>
            <a:r>
              <a:rPr lang="cs-CZ" sz="900" dirty="0" err="1" smtClean="0">
                <a:hlinkClick r:id="rId15"/>
              </a:rPr>
              <a:t>Wikimedia</a:t>
            </a:r>
            <a:r>
              <a:rPr lang="cs-CZ" sz="900" dirty="0" smtClean="0">
                <a:hlinkClick r:id="rId15"/>
              </a:rPr>
              <a:t> </a:t>
            </a:r>
            <a:r>
              <a:rPr lang="cs-CZ" sz="900" dirty="0" err="1" smtClean="0">
                <a:hlinkClick r:id="rId15"/>
              </a:rPr>
              <a:t>Foundation</a:t>
            </a:r>
            <a:r>
              <a:rPr lang="cs-CZ" sz="900" dirty="0" smtClean="0">
                <a:hlinkClick r:id="rId15"/>
              </a:rPr>
              <a:t>, 2001- [cit. 2014-01-02]. Dostupné z: http://cs.wikipedia.org/wiki/Soubor:Judenstern_JMW.jpg </a:t>
            </a:r>
            <a:endParaRPr lang="cs-CZ" sz="900" dirty="0" smtClean="0"/>
          </a:p>
          <a:p>
            <a:endParaRPr lang="cs-CZ" sz="900" dirty="0" smtClean="0"/>
          </a:p>
          <a:p>
            <a:r>
              <a:rPr lang="cs-CZ" sz="2800" b="1" dirty="0" smtClean="0"/>
              <a:t>Literatura</a:t>
            </a:r>
            <a:endParaRPr lang="cs-CZ" sz="900" dirty="0" smtClean="0"/>
          </a:p>
          <a:p>
            <a:endParaRPr lang="cs-CZ" sz="900" dirty="0" smtClean="0"/>
          </a:p>
          <a:p>
            <a:r>
              <a:rPr lang="cs-CZ" sz="900" dirty="0" smtClean="0"/>
              <a:t>LUSTIG, Arnošt. </a:t>
            </a:r>
            <a:r>
              <a:rPr lang="cs-CZ" sz="900" i="1" dirty="0" smtClean="0"/>
              <a:t>Modlitba pro Kateřinu </a:t>
            </a:r>
            <a:r>
              <a:rPr lang="cs-CZ" sz="900" i="1" dirty="0" err="1" smtClean="0"/>
              <a:t>Horovitzovou</a:t>
            </a:r>
            <a:r>
              <a:rPr lang="cs-CZ" sz="900" dirty="0" smtClean="0"/>
              <a:t>. 1. </a:t>
            </a:r>
            <a:r>
              <a:rPr lang="cs-CZ" sz="900" dirty="0" err="1" smtClean="0"/>
              <a:t>vyd</a:t>
            </a:r>
            <a:r>
              <a:rPr lang="cs-CZ" sz="900" dirty="0" smtClean="0"/>
              <a:t>. Praha: Mladá fronta, a.s., 2011. ISBN 978-80-204-2399-3.</a:t>
            </a:r>
          </a:p>
          <a:p>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5/52/Arnost_Lustig_a_Marketa_Malisova_-1_cropped.jpg"/>
          <p:cNvPicPr>
            <a:picLocks noChangeAspect="1" noChangeArrowheads="1"/>
          </p:cNvPicPr>
          <p:nvPr/>
        </p:nvPicPr>
        <p:blipFill>
          <a:blip r:embed="rId2" cstate="print"/>
          <a:srcRect/>
          <a:stretch>
            <a:fillRect/>
          </a:stretch>
        </p:blipFill>
        <p:spPr bwMode="auto">
          <a:xfrm>
            <a:off x="4572000" y="404664"/>
            <a:ext cx="4292814" cy="5652000"/>
          </a:xfrm>
          <a:prstGeom prst="rect">
            <a:avLst/>
          </a:prstGeom>
          <a:noFill/>
        </p:spPr>
      </p:pic>
      <p:sp>
        <p:nvSpPr>
          <p:cNvPr id="5" name="TextovéPole 4"/>
          <p:cNvSpPr txBox="1"/>
          <p:nvPr/>
        </p:nvSpPr>
        <p:spPr>
          <a:xfrm>
            <a:off x="251520" y="6597352"/>
            <a:ext cx="5295039" cy="230832"/>
          </a:xfrm>
          <a:prstGeom prst="rect">
            <a:avLst/>
          </a:prstGeom>
          <a:noFill/>
        </p:spPr>
        <p:txBody>
          <a:bodyPr wrap="none" rtlCol="0">
            <a:spAutoFit/>
          </a:bodyPr>
          <a:lstStyle/>
          <a:p>
            <a:r>
              <a:rPr lang="cs-CZ" sz="900" dirty="0" smtClean="0">
                <a:hlinkClick r:id="rId3"/>
              </a:rPr>
              <a:t>http://upload.wikimedia.org/wikipedia/commons/5/52/Arnost_Lustig_a_Marketa_Malisova_-1_cropped.jpg</a:t>
            </a:r>
            <a:endParaRPr lang="cs-CZ" sz="900" dirty="0"/>
          </a:p>
        </p:txBody>
      </p:sp>
      <p:sp>
        <p:nvSpPr>
          <p:cNvPr id="6" name="TextovéPole 5"/>
          <p:cNvSpPr txBox="1"/>
          <p:nvPr/>
        </p:nvSpPr>
        <p:spPr>
          <a:xfrm>
            <a:off x="4427984" y="6237312"/>
            <a:ext cx="2686954" cy="261610"/>
          </a:xfrm>
          <a:prstGeom prst="rect">
            <a:avLst/>
          </a:prstGeom>
          <a:noFill/>
        </p:spPr>
        <p:txBody>
          <a:bodyPr wrap="none" rtlCol="0">
            <a:spAutoFit/>
          </a:bodyPr>
          <a:lstStyle/>
          <a:p>
            <a:r>
              <a:rPr lang="cs-CZ" sz="1100" dirty="0" smtClean="0"/>
              <a:t>Arnošt </a:t>
            </a:r>
            <a:r>
              <a:rPr lang="cs-CZ" sz="1100" dirty="0" err="1" smtClean="0"/>
              <a:t>Lustig</a:t>
            </a:r>
            <a:r>
              <a:rPr lang="cs-CZ" sz="1100" dirty="0" smtClean="0"/>
              <a:t> na autogramiádě, duben 2009</a:t>
            </a:r>
            <a:endParaRPr lang="cs-CZ" sz="1100" dirty="0"/>
          </a:p>
        </p:txBody>
      </p:sp>
      <p:sp>
        <p:nvSpPr>
          <p:cNvPr id="7" name="TextovéPole 6"/>
          <p:cNvSpPr txBox="1"/>
          <p:nvPr/>
        </p:nvSpPr>
        <p:spPr>
          <a:xfrm>
            <a:off x="467545" y="404664"/>
            <a:ext cx="4032448" cy="4752528"/>
          </a:xfrm>
          <a:prstGeom prst="rect">
            <a:avLst/>
          </a:prstGeom>
          <a:noFill/>
        </p:spPr>
        <p:txBody>
          <a:bodyPr wrap="square" rtlCol="0">
            <a:spAutoFit/>
          </a:bodyPr>
          <a:lstStyle/>
          <a:p>
            <a:r>
              <a:rPr lang="cs-CZ" sz="2800" b="1" dirty="0" smtClean="0"/>
              <a:t>Arnošt </a:t>
            </a:r>
            <a:r>
              <a:rPr lang="cs-CZ" sz="2800" b="1" dirty="0" err="1" smtClean="0"/>
              <a:t>Lustig</a:t>
            </a:r>
            <a:r>
              <a:rPr lang="cs-CZ" sz="2800" dirty="0" smtClean="0"/>
              <a:t> </a:t>
            </a:r>
          </a:p>
          <a:p>
            <a:r>
              <a:rPr lang="cs-CZ" dirty="0" smtClean="0"/>
              <a:t>21. 12. 1926 Praha – 26. 2. 2011 Praha</a:t>
            </a:r>
          </a:p>
          <a:p>
            <a:endParaRPr lang="cs-CZ" dirty="0" smtClean="0"/>
          </a:p>
          <a:p>
            <a:pPr>
              <a:buFontTx/>
              <a:buChar char="-"/>
            </a:pPr>
            <a:r>
              <a:rPr lang="cs-CZ" dirty="0" smtClean="0"/>
              <a:t> český židovský spisovatel a publicista světového významu.</a:t>
            </a:r>
          </a:p>
          <a:p>
            <a:pPr>
              <a:buFontTx/>
              <a:buChar char="-"/>
            </a:pPr>
            <a:r>
              <a:rPr lang="cs-CZ" dirty="0"/>
              <a:t> </a:t>
            </a:r>
            <a:r>
              <a:rPr lang="cs-CZ" dirty="0" smtClean="0"/>
              <a:t>autor celé řady děl </a:t>
            </a:r>
            <a:r>
              <a:rPr lang="cs-CZ" b="1" dirty="0" smtClean="0">
                <a:solidFill>
                  <a:srgbClr val="00B050"/>
                </a:solidFill>
              </a:rPr>
              <a:t>s </a:t>
            </a:r>
            <a:r>
              <a:rPr lang="cs-CZ" b="1" dirty="0" err="1" smtClean="0">
                <a:solidFill>
                  <a:srgbClr val="00B050"/>
                </a:solidFill>
              </a:rPr>
              <a:t>tematem</a:t>
            </a:r>
            <a:r>
              <a:rPr lang="cs-CZ" b="1" dirty="0" smtClean="0">
                <a:solidFill>
                  <a:srgbClr val="00B050"/>
                </a:solidFill>
              </a:rPr>
              <a:t> </a:t>
            </a:r>
            <a:r>
              <a:rPr lang="cs-CZ" b="1" dirty="0" err="1" smtClean="0">
                <a:solidFill>
                  <a:srgbClr val="00B050"/>
                </a:solidFill>
              </a:rPr>
              <a:t>holokaustu</a:t>
            </a:r>
            <a:r>
              <a:rPr lang="cs-CZ" b="1" dirty="0" smtClean="0">
                <a:solidFill>
                  <a:srgbClr val="00B050"/>
                </a:solidFill>
              </a:rPr>
              <a:t>.</a:t>
            </a:r>
            <a:endParaRPr lang="cs-CZ" b="1" dirty="0">
              <a:solidFill>
                <a:srgbClr val="00B050"/>
              </a:solidFill>
            </a:endParaRPr>
          </a:p>
          <a:p>
            <a:pPr>
              <a:buFontTx/>
              <a:buChar char="-"/>
            </a:pPr>
            <a:r>
              <a:rPr lang="cs-CZ" dirty="0" smtClean="0"/>
              <a:t> jeho knihy náleží k tzv. </a:t>
            </a:r>
            <a:r>
              <a:rPr lang="cs-CZ" b="1" dirty="0" smtClean="0">
                <a:solidFill>
                  <a:srgbClr val="00B050"/>
                </a:solidFill>
              </a:rPr>
              <a:t>druhé vlně válečné prózy</a:t>
            </a:r>
            <a:r>
              <a:rPr lang="cs-CZ" dirty="0" smtClean="0"/>
              <a:t>, tj. válečná próza z 50. a 60. let.</a:t>
            </a:r>
          </a:p>
          <a:p>
            <a:r>
              <a:rPr lang="cs-CZ" i="1" dirty="0"/>
              <a:t>(</a:t>
            </a:r>
            <a:r>
              <a:rPr lang="cs-CZ" i="1" dirty="0" smtClean="0"/>
              <a:t> Autoři druhé vlny se spíše soustředili na psychiku a vztah jedince k době než na události v širších souvislostech, na rozdíl od faktograficky zaměřených autorů vlny první.</a:t>
            </a:r>
            <a:r>
              <a:rPr lang="cs-CZ" dirty="0" smtClean="0"/>
              <a:t>)</a:t>
            </a:r>
          </a:p>
          <a:p>
            <a:pPr>
              <a:buFontTx/>
              <a:buChar char="-"/>
            </a:pPr>
            <a:endParaRPr lang="cs-CZ" dirty="0"/>
          </a:p>
        </p:txBody>
      </p:sp>
      <p:pic>
        <p:nvPicPr>
          <p:cNvPr id="8" name="Picture 2" descr="Soubor:Star of David.svg"/>
          <p:cNvPicPr>
            <a:picLocks noChangeAspect="1" noChangeArrowheads="1"/>
          </p:cNvPicPr>
          <p:nvPr/>
        </p:nvPicPr>
        <p:blipFill>
          <a:blip r:embed="rId4" cstate="print"/>
          <a:srcRect/>
          <a:stretch>
            <a:fillRect/>
          </a:stretch>
        </p:blipFill>
        <p:spPr bwMode="auto">
          <a:xfrm>
            <a:off x="1907704" y="5085184"/>
            <a:ext cx="873600" cy="100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95536" y="980728"/>
            <a:ext cx="8352928" cy="1477328"/>
          </a:xfrm>
          <a:prstGeom prst="rect">
            <a:avLst/>
          </a:prstGeom>
          <a:noFill/>
        </p:spPr>
        <p:txBody>
          <a:bodyPr wrap="square" rtlCol="0">
            <a:spAutoFit/>
          </a:bodyPr>
          <a:lstStyle/>
          <a:p>
            <a:r>
              <a:rPr lang="cs-CZ" dirty="0"/>
              <a:t>P</a:t>
            </a:r>
            <a:r>
              <a:rPr lang="cs-CZ" dirty="0" smtClean="0"/>
              <a:t>ocházel z rodiny drobného židovského obchodníka. </a:t>
            </a:r>
          </a:p>
          <a:p>
            <a:r>
              <a:rPr lang="cs-CZ" dirty="0" smtClean="0"/>
              <a:t>Narodil se v Praze, zde také vychodil obecnou školu a začal studovat na reálce, ze které však byl roku 1941 z rasových důvodů vyloučen (jako Žid).</a:t>
            </a:r>
          </a:p>
          <a:p>
            <a:r>
              <a:rPr lang="cs-CZ" dirty="0" smtClean="0"/>
              <a:t>Poté se vyučil krejčím. </a:t>
            </a:r>
          </a:p>
          <a:p>
            <a:r>
              <a:rPr lang="cs-CZ" dirty="0" smtClean="0"/>
              <a:t> 13. </a:t>
            </a:r>
            <a:r>
              <a:rPr lang="cs-CZ" dirty="0"/>
              <a:t>l</a:t>
            </a:r>
            <a:r>
              <a:rPr lang="cs-CZ" dirty="0" smtClean="0"/>
              <a:t>istopadu 1942 byl poslán do </a:t>
            </a:r>
            <a:r>
              <a:rPr lang="cs-CZ" b="1" dirty="0" smtClean="0">
                <a:solidFill>
                  <a:srgbClr val="00B050"/>
                </a:solidFill>
              </a:rPr>
              <a:t>Terezína</a:t>
            </a:r>
            <a:r>
              <a:rPr lang="cs-CZ" b="1" dirty="0" smtClean="0"/>
              <a:t>.</a:t>
            </a:r>
            <a:endParaRPr lang="cs-CZ" b="1" dirty="0">
              <a:solidFill>
                <a:srgbClr val="FF0000"/>
              </a:solidFill>
            </a:endParaRPr>
          </a:p>
        </p:txBody>
      </p:sp>
      <p:sp>
        <p:nvSpPr>
          <p:cNvPr id="5" name="TextovéPole 4"/>
          <p:cNvSpPr txBox="1"/>
          <p:nvPr/>
        </p:nvSpPr>
        <p:spPr>
          <a:xfrm>
            <a:off x="467544" y="692696"/>
            <a:ext cx="400755" cy="369332"/>
          </a:xfrm>
          <a:prstGeom prst="rect">
            <a:avLst/>
          </a:prstGeom>
          <a:noFill/>
        </p:spPr>
        <p:txBody>
          <a:bodyPr wrap="square" rtlCol="0">
            <a:spAutoFit/>
          </a:bodyPr>
          <a:lstStyle/>
          <a:p>
            <a:endParaRPr lang="cs-CZ" dirty="0"/>
          </a:p>
        </p:txBody>
      </p:sp>
      <p:pic>
        <p:nvPicPr>
          <p:cNvPr id="16386" name="Picture 2" descr="http://upload.wikimedia.org/wikipedia/commons/6/6f/Theresienstadt_arbeit_macht_frei.jpg"/>
          <p:cNvPicPr>
            <a:picLocks noChangeAspect="1" noChangeArrowheads="1"/>
          </p:cNvPicPr>
          <p:nvPr/>
        </p:nvPicPr>
        <p:blipFill>
          <a:blip r:embed="rId2" cstate="print"/>
          <a:srcRect/>
          <a:stretch>
            <a:fillRect/>
          </a:stretch>
        </p:blipFill>
        <p:spPr bwMode="auto">
          <a:xfrm>
            <a:off x="5076056" y="2708920"/>
            <a:ext cx="3009900" cy="3362326"/>
          </a:xfrm>
          <a:prstGeom prst="rect">
            <a:avLst/>
          </a:prstGeom>
          <a:noFill/>
        </p:spPr>
      </p:pic>
      <p:sp>
        <p:nvSpPr>
          <p:cNvPr id="7" name="TextovéPole 6"/>
          <p:cNvSpPr txBox="1"/>
          <p:nvPr/>
        </p:nvSpPr>
        <p:spPr>
          <a:xfrm>
            <a:off x="323528" y="6597352"/>
            <a:ext cx="4591321" cy="230832"/>
          </a:xfrm>
          <a:prstGeom prst="rect">
            <a:avLst/>
          </a:prstGeom>
          <a:noFill/>
        </p:spPr>
        <p:txBody>
          <a:bodyPr wrap="square" rtlCol="0">
            <a:spAutoFit/>
          </a:bodyPr>
          <a:lstStyle/>
          <a:p>
            <a:r>
              <a:rPr lang="cs-CZ" sz="900" dirty="0" smtClean="0">
                <a:hlinkClick r:id="rId3"/>
              </a:rPr>
              <a:t>http://upload.wikimedia.org/wikipedia/commons/6/6f/Theresienstadt_arbeit_macht_frei.jpg</a:t>
            </a:r>
            <a:endParaRPr lang="cs-CZ" sz="900" dirty="0"/>
          </a:p>
        </p:txBody>
      </p:sp>
      <p:sp>
        <p:nvSpPr>
          <p:cNvPr id="8" name="Obdélník 7"/>
          <p:cNvSpPr/>
          <p:nvPr/>
        </p:nvSpPr>
        <p:spPr>
          <a:xfrm>
            <a:off x="3491880" y="5877272"/>
            <a:ext cx="2574220" cy="276999"/>
          </a:xfrm>
          <a:prstGeom prst="rect">
            <a:avLst/>
          </a:prstGeom>
        </p:spPr>
        <p:txBody>
          <a:bodyPr wrap="square">
            <a:spAutoFit/>
          </a:bodyPr>
          <a:lstStyle/>
          <a:p>
            <a:r>
              <a:rPr lang="cs-CZ" sz="1200" dirty="0" smtClean="0"/>
              <a:t>Brána v Malé pevnosti</a:t>
            </a:r>
            <a:endParaRPr lang="cs-CZ"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611561" y="692696"/>
            <a:ext cx="7920879" cy="1754326"/>
          </a:xfrm>
          <a:prstGeom prst="rect">
            <a:avLst/>
          </a:prstGeom>
          <a:noFill/>
        </p:spPr>
        <p:txBody>
          <a:bodyPr wrap="square" rtlCol="0">
            <a:spAutoFit/>
          </a:bodyPr>
          <a:lstStyle/>
          <a:p>
            <a:r>
              <a:rPr lang="cs-CZ" dirty="0" smtClean="0"/>
              <a:t>Poznal i další koncentrační tábory </a:t>
            </a:r>
            <a:r>
              <a:rPr lang="cs-CZ" dirty="0" smtClean="0">
                <a:solidFill>
                  <a:srgbClr val="00B050"/>
                </a:solidFill>
              </a:rPr>
              <a:t>- </a:t>
            </a:r>
            <a:r>
              <a:rPr lang="cs-CZ" b="1" dirty="0" smtClean="0">
                <a:solidFill>
                  <a:srgbClr val="00B050"/>
                </a:solidFill>
              </a:rPr>
              <a:t>Osvětim a Buchenwald</a:t>
            </a:r>
            <a:r>
              <a:rPr lang="cs-CZ" dirty="0" smtClean="0"/>
              <a:t>. </a:t>
            </a:r>
          </a:p>
          <a:p>
            <a:r>
              <a:rPr lang="cs-CZ" dirty="0" smtClean="0"/>
              <a:t>V dubnu </a:t>
            </a:r>
            <a:r>
              <a:rPr lang="cs-CZ" dirty="0" smtClean="0">
                <a:solidFill>
                  <a:srgbClr val="00B050"/>
                </a:solidFill>
              </a:rPr>
              <a:t>1945 </a:t>
            </a:r>
            <a:r>
              <a:rPr lang="cs-CZ" b="1" dirty="0" smtClean="0">
                <a:solidFill>
                  <a:srgbClr val="00B050"/>
                </a:solidFill>
              </a:rPr>
              <a:t>uprchl z transportu smrti </a:t>
            </a:r>
            <a:r>
              <a:rPr lang="cs-CZ" dirty="0" smtClean="0"/>
              <a:t>(z Buchenwaldu do </a:t>
            </a:r>
            <a:r>
              <a:rPr lang="cs-CZ" dirty="0" err="1" smtClean="0"/>
              <a:t>Dachau</a:t>
            </a:r>
            <a:r>
              <a:rPr lang="cs-CZ" dirty="0" smtClean="0"/>
              <a:t>) a ukrýval se až do konce války v Praze.</a:t>
            </a:r>
          </a:p>
          <a:p>
            <a:r>
              <a:rPr lang="cs-CZ" dirty="0" smtClean="0"/>
              <a:t> Během </a:t>
            </a:r>
            <a:r>
              <a:rPr lang="cs-CZ" dirty="0" err="1" smtClean="0"/>
              <a:t>holokaustu</a:t>
            </a:r>
            <a:r>
              <a:rPr lang="cs-CZ" dirty="0" smtClean="0"/>
              <a:t> </a:t>
            </a:r>
            <a:r>
              <a:rPr lang="cs-CZ" b="1" dirty="0" smtClean="0">
                <a:solidFill>
                  <a:srgbClr val="00B050"/>
                </a:solidFill>
              </a:rPr>
              <a:t>přišel téměř o celou svoji rodinu</a:t>
            </a:r>
            <a:r>
              <a:rPr lang="cs-CZ" dirty="0" smtClean="0"/>
              <a:t>, což jej hluboce poznamenalo, a tak se jeho díla už od prvních povídkových souborů zabývají právě tematikou Židů a druhé světové války.</a:t>
            </a:r>
            <a:endParaRPr lang="cs-CZ" dirty="0"/>
          </a:p>
        </p:txBody>
      </p:sp>
      <p:pic>
        <p:nvPicPr>
          <p:cNvPr id="7" name="Picture 2" descr="http://upload.wikimedia.org/wikipedia/commons/e/e8/Birkenau_gate.JPG"/>
          <p:cNvPicPr>
            <a:picLocks noChangeAspect="1" noChangeArrowheads="1"/>
          </p:cNvPicPr>
          <p:nvPr/>
        </p:nvPicPr>
        <p:blipFill>
          <a:blip r:embed="rId2" cstate="print"/>
          <a:srcRect/>
          <a:stretch>
            <a:fillRect/>
          </a:stretch>
        </p:blipFill>
        <p:spPr bwMode="auto">
          <a:xfrm>
            <a:off x="251520" y="2852936"/>
            <a:ext cx="4222403" cy="3168000"/>
          </a:xfrm>
          <a:prstGeom prst="rect">
            <a:avLst/>
          </a:prstGeom>
          <a:noFill/>
        </p:spPr>
      </p:pic>
      <p:sp>
        <p:nvSpPr>
          <p:cNvPr id="8" name="TextovéPole 7"/>
          <p:cNvSpPr txBox="1"/>
          <p:nvPr/>
        </p:nvSpPr>
        <p:spPr>
          <a:xfrm>
            <a:off x="0" y="6453336"/>
            <a:ext cx="4106808" cy="369332"/>
          </a:xfrm>
          <a:prstGeom prst="rect">
            <a:avLst/>
          </a:prstGeom>
          <a:noFill/>
        </p:spPr>
        <p:txBody>
          <a:bodyPr wrap="square" rtlCol="0">
            <a:spAutoFit/>
          </a:bodyPr>
          <a:lstStyle/>
          <a:p>
            <a:r>
              <a:rPr lang="cs-CZ" sz="900" dirty="0" smtClean="0">
                <a:hlinkClick r:id="rId3"/>
              </a:rPr>
              <a:t>http://upload.wikimedia.org/wikipedia/commons/e/e8/Birkenau_gate.JPG</a:t>
            </a:r>
            <a:r>
              <a:rPr lang="cs-CZ" sz="900" dirty="0" smtClean="0"/>
              <a:t>    </a:t>
            </a:r>
            <a:r>
              <a:rPr lang="cs-CZ" sz="900" dirty="0" smtClean="0">
                <a:hlinkClick r:id="rId4"/>
              </a:rPr>
              <a:t>http://upload.wikimedia.org/wikipedia/commons/e/ee/Buchenwald--KZ-Tor.jpg</a:t>
            </a:r>
            <a:endParaRPr lang="cs-CZ" sz="900" dirty="0"/>
          </a:p>
        </p:txBody>
      </p:sp>
      <p:sp>
        <p:nvSpPr>
          <p:cNvPr id="9" name="TextovéPole 8"/>
          <p:cNvSpPr txBox="1"/>
          <p:nvPr/>
        </p:nvSpPr>
        <p:spPr>
          <a:xfrm>
            <a:off x="323528" y="6093296"/>
            <a:ext cx="3744416" cy="276999"/>
          </a:xfrm>
          <a:prstGeom prst="rect">
            <a:avLst/>
          </a:prstGeom>
          <a:noFill/>
        </p:spPr>
        <p:txBody>
          <a:bodyPr wrap="square" rtlCol="0">
            <a:spAutoFit/>
          </a:bodyPr>
          <a:lstStyle/>
          <a:p>
            <a:r>
              <a:rPr lang="cs-CZ" sz="1200" dirty="0" err="1" smtClean="0"/>
              <a:t>Auschwitz</a:t>
            </a:r>
            <a:r>
              <a:rPr lang="cs-CZ" sz="1200" dirty="0" smtClean="0"/>
              <a:t>-</a:t>
            </a:r>
            <a:r>
              <a:rPr lang="cs-CZ" sz="1200" dirty="0" err="1" smtClean="0"/>
              <a:t>Birkenau</a:t>
            </a:r>
            <a:r>
              <a:rPr lang="cs-CZ" sz="1200" dirty="0" smtClean="0"/>
              <a:t>  (Osvětim – Březinka)</a:t>
            </a:r>
            <a:endParaRPr lang="cs-CZ" sz="1200" dirty="0"/>
          </a:p>
        </p:txBody>
      </p:sp>
      <p:pic>
        <p:nvPicPr>
          <p:cNvPr id="15364" name="Picture 4" descr="http://upload.wikimedia.org/wikipedia/commons/e/ee/Buchenwald--KZ-Tor.jpg"/>
          <p:cNvPicPr>
            <a:picLocks noChangeAspect="1" noChangeArrowheads="1"/>
          </p:cNvPicPr>
          <p:nvPr/>
        </p:nvPicPr>
        <p:blipFill>
          <a:blip r:embed="rId5" cstate="print"/>
          <a:srcRect/>
          <a:stretch>
            <a:fillRect/>
          </a:stretch>
        </p:blipFill>
        <p:spPr bwMode="auto">
          <a:xfrm>
            <a:off x="4644008" y="2780928"/>
            <a:ext cx="4089015" cy="3240000"/>
          </a:xfrm>
          <a:prstGeom prst="rect">
            <a:avLst/>
          </a:prstGeom>
          <a:noFill/>
        </p:spPr>
      </p:pic>
      <p:sp>
        <p:nvSpPr>
          <p:cNvPr id="11" name="TextovéPole 10"/>
          <p:cNvSpPr txBox="1"/>
          <p:nvPr/>
        </p:nvSpPr>
        <p:spPr>
          <a:xfrm>
            <a:off x="4644008" y="6093296"/>
            <a:ext cx="1707840" cy="276999"/>
          </a:xfrm>
          <a:prstGeom prst="rect">
            <a:avLst/>
          </a:prstGeom>
          <a:noFill/>
        </p:spPr>
        <p:txBody>
          <a:bodyPr wrap="none" rtlCol="0">
            <a:spAutoFit/>
          </a:bodyPr>
          <a:lstStyle/>
          <a:p>
            <a:r>
              <a:rPr lang="cs-CZ" sz="1200" dirty="0" smtClean="0"/>
              <a:t>Vjezd do KT Buchenwald</a:t>
            </a:r>
            <a:endParaRPr lang="cs-CZ"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ubor:Slave laborers at Buchenwald.jpg"/>
          <p:cNvPicPr>
            <a:picLocks noChangeAspect="1" noChangeArrowheads="1"/>
          </p:cNvPicPr>
          <p:nvPr/>
        </p:nvPicPr>
        <p:blipFill>
          <a:blip r:embed="rId3" cstate="print"/>
          <a:srcRect/>
          <a:stretch>
            <a:fillRect/>
          </a:stretch>
        </p:blipFill>
        <p:spPr bwMode="auto">
          <a:xfrm>
            <a:off x="179512" y="548680"/>
            <a:ext cx="4313985" cy="5328000"/>
          </a:xfrm>
          <a:prstGeom prst="rect">
            <a:avLst/>
          </a:prstGeom>
          <a:noFill/>
        </p:spPr>
      </p:pic>
      <p:sp>
        <p:nvSpPr>
          <p:cNvPr id="5" name="TextovéPole 4"/>
          <p:cNvSpPr txBox="1"/>
          <p:nvPr/>
        </p:nvSpPr>
        <p:spPr>
          <a:xfrm>
            <a:off x="323528" y="6309320"/>
            <a:ext cx="8568952" cy="507831"/>
          </a:xfrm>
          <a:prstGeom prst="rect">
            <a:avLst/>
          </a:prstGeom>
          <a:noFill/>
        </p:spPr>
        <p:txBody>
          <a:bodyPr wrap="square" rtlCol="0">
            <a:spAutoFit/>
          </a:bodyPr>
          <a:lstStyle/>
          <a:p>
            <a:r>
              <a:rPr lang="cs-CZ" sz="900" dirty="0" smtClean="0">
                <a:hlinkClick r:id="rId4"/>
              </a:rPr>
              <a:t>http://cs.wikipedia.org/wiki/Soubor:Slave_laborers_at_Buchenwald.jpg</a:t>
            </a:r>
            <a:endParaRPr lang="cs-CZ" sz="900" dirty="0" smtClean="0"/>
          </a:p>
          <a:p>
            <a:r>
              <a:rPr lang="cs-CZ" sz="900" dirty="0" smtClean="0">
                <a:hlinkClick r:id="rId5"/>
              </a:rPr>
              <a:t>http://cs.wikipedia.org/wiki/Soubor:Some_of_the_bodies_being_removed_by_German_civilians_for_decent_burial_at_Gusen_Concentration_Camp,_Muhlhausen,_near_Linz,_Austria.jpg</a:t>
            </a:r>
            <a:endParaRPr lang="cs-CZ" sz="900" dirty="0"/>
          </a:p>
        </p:txBody>
      </p:sp>
      <p:sp>
        <p:nvSpPr>
          <p:cNvPr id="6" name="TextovéPole 5"/>
          <p:cNvSpPr txBox="1"/>
          <p:nvPr/>
        </p:nvSpPr>
        <p:spPr>
          <a:xfrm>
            <a:off x="323528" y="5949280"/>
            <a:ext cx="2231829" cy="276999"/>
          </a:xfrm>
          <a:prstGeom prst="rect">
            <a:avLst/>
          </a:prstGeom>
          <a:noFill/>
        </p:spPr>
        <p:txBody>
          <a:bodyPr wrap="square" rtlCol="0">
            <a:spAutoFit/>
          </a:bodyPr>
          <a:lstStyle/>
          <a:p>
            <a:r>
              <a:rPr lang="cs-CZ" sz="1200" dirty="0" smtClean="0"/>
              <a:t>Otroci z Buchenwaldu</a:t>
            </a:r>
            <a:endParaRPr lang="cs-CZ" sz="1200" dirty="0"/>
          </a:p>
        </p:txBody>
      </p:sp>
      <p:pic>
        <p:nvPicPr>
          <p:cNvPr id="1028" name="Picture 4" descr="Soubor:Some of the bodies being removed by German civilians for decent burial at Gusen Concentration Camp, Muhlhausen, near Linz, Austria.jpg"/>
          <p:cNvPicPr>
            <a:picLocks noChangeAspect="1" noChangeArrowheads="1"/>
          </p:cNvPicPr>
          <p:nvPr/>
        </p:nvPicPr>
        <p:blipFill>
          <a:blip r:embed="rId6" cstate="print"/>
          <a:srcRect/>
          <a:stretch>
            <a:fillRect/>
          </a:stretch>
        </p:blipFill>
        <p:spPr bwMode="auto">
          <a:xfrm>
            <a:off x="4572000" y="836712"/>
            <a:ext cx="4278420" cy="5004000"/>
          </a:xfrm>
          <a:prstGeom prst="rect">
            <a:avLst/>
          </a:prstGeom>
          <a:noFill/>
        </p:spPr>
      </p:pic>
      <p:sp>
        <p:nvSpPr>
          <p:cNvPr id="8" name="TextovéPole 7"/>
          <p:cNvSpPr txBox="1"/>
          <p:nvPr/>
        </p:nvSpPr>
        <p:spPr>
          <a:xfrm>
            <a:off x="4716016" y="5949280"/>
            <a:ext cx="2066271" cy="276999"/>
          </a:xfrm>
          <a:prstGeom prst="rect">
            <a:avLst/>
          </a:prstGeom>
          <a:noFill/>
        </p:spPr>
        <p:txBody>
          <a:bodyPr wrap="square" rtlCol="0">
            <a:spAutoFit/>
          </a:bodyPr>
          <a:lstStyle/>
          <a:p>
            <a:r>
              <a:rPr lang="cs-CZ" sz="1200" dirty="0" smtClean="0"/>
              <a:t>Mrtví z koncentračního tábora</a:t>
            </a:r>
            <a:endParaRPr lang="cs-CZ"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23528" y="836712"/>
            <a:ext cx="8496944" cy="1754326"/>
          </a:xfrm>
          <a:prstGeom prst="rect">
            <a:avLst/>
          </a:prstGeom>
          <a:noFill/>
        </p:spPr>
        <p:txBody>
          <a:bodyPr wrap="square" rtlCol="0">
            <a:spAutoFit/>
          </a:bodyPr>
          <a:lstStyle/>
          <a:p>
            <a:r>
              <a:rPr lang="cs-CZ" dirty="0" smtClean="0"/>
              <a:t>Od roku 1946 studoval na Vysoké škole politických a sociálních věd, začal také přispívat do novin a časopisů. </a:t>
            </a:r>
          </a:p>
          <a:p>
            <a:r>
              <a:rPr lang="cs-CZ" dirty="0" smtClean="0"/>
              <a:t>Roku 1948 odjel do Izraele jako </a:t>
            </a:r>
            <a:r>
              <a:rPr lang="cs-CZ" b="1" dirty="0" smtClean="0">
                <a:solidFill>
                  <a:srgbClr val="00B050"/>
                </a:solidFill>
              </a:rPr>
              <a:t>zpravodaj Lidových novin </a:t>
            </a:r>
            <a:r>
              <a:rPr lang="cs-CZ" dirty="0" smtClean="0"/>
              <a:t>v izraelsko-arabské válce.</a:t>
            </a:r>
          </a:p>
          <a:p>
            <a:r>
              <a:rPr lang="cs-CZ" dirty="0" smtClean="0"/>
              <a:t>Po návratu pracoval jako </a:t>
            </a:r>
            <a:r>
              <a:rPr lang="cs-CZ" b="1" dirty="0" smtClean="0">
                <a:solidFill>
                  <a:srgbClr val="00B050"/>
                </a:solidFill>
              </a:rPr>
              <a:t>redaktor Čs. rozhlasu, vedoucí kulturní rubriky </a:t>
            </a:r>
            <a:r>
              <a:rPr lang="cs-CZ" dirty="0" smtClean="0"/>
              <a:t>týdeníku</a:t>
            </a:r>
            <a:r>
              <a:rPr lang="cs-CZ" dirty="0" smtClean="0">
                <a:solidFill>
                  <a:srgbClr val="FF0000"/>
                </a:solidFill>
              </a:rPr>
              <a:t> </a:t>
            </a:r>
            <a:r>
              <a:rPr lang="cs-CZ" b="1" dirty="0" smtClean="0">
                <a:solidFill>
                  <a:srgbClr val="00B050"/>
                </a:solidFill>
              </a:rPr>
              <a:t>Mladý</a:t>
            </a:r>
            <a:r>
              <a:rPr lang="cs-CZ" dirty="0" smtClean="0">
                <a:solidFill>
                  <a:srgbClr val="FF0000"/>
                </a:solidFill>
              </a:rPr>
              <a:t> </a:t>
            </a:r>
            <a:r>
              <a:rPr lang="cs-CZ" b="1" dirty="0" smtClean="0">
                <a:solidFill>
                  <a:srgbClr val="00B050"/>
                </a:solidFill>
              </a:rPr>
              <a:t>svět</a:t>
            </a:r>
            <a:r>
              <a:rPr lang="cs-CZ" dirty="0" smtClean="0"/>
              <a:t>, byl i </a:t>
            </a:r>
            <a:r>
              <a:rPr lang="cs-CZ" b="1" dirty="0" smtClean="0">
                <a:solidFill>
                  <a:srgbClr val="00B050"/>
                </a:solidFill>
              </a:rPr>
              <a:t>scenáristou Čs. filmu </a:t>
            </a:r>
            <a:r>
              <a:rPr lang="cs-CZ" dirty="0" smtClean="0"/>
              <a:t>(Barrandov</a:t>
            </a:r>
            <a:r>
              <a:rPr lang="cs-CZ" dirty="0"/>
              <a:t>)</a:t>
            </a:r>
            <a:r>
              <a:rPr lang="cs-CZ" dirty="0" smtClean="0"/>
              <a:t>: napsal mj. scénář podle své novely </a:t>
            </a:r>
            <a:r>
              <a:rPr lang="cs-CZ" i="1" dirty="0" smtClean="0"/>
              <a:t>Modlitba pro Kateřinu </a:t>
            </a:r>
            <a:r>
              <a:rPr lang="cs-CZ" i="1" dirty="0" err="1" smtClean="0"/>
              <a:t>Horovitzovou</a:t>
            </a:r>
            <a:r>
              <a:rPr lang="cs-CZ" dirty="0" smtClean="0"/>
              <a:t>.</a:t>
            </a:r>
            <a:endParaRPr lang="cs-CZ" dirty="0"/>
          </a:p>
        </p:txBody>
      </p:sp>
      <p:pic>
        <p:nvPicPr>
          <p:cNvPr id="18434" name="Picture 2" descr="Soubor:Barrandov Rocks1.JPG"/>
          <p:cNvPicPr>
            <a:picLocks noChangeAspect="1" noChangeArrowheads="1"/>
          </p:cNvPicPr>
          <p:nvPr/>
        </p:nvPicPr>
        <p:blipFill>
          <a:blip r:embed="rId2" cstate="print"/>
          <a:srcRect/>
          <a:stretch>
            <a:fillRect/>
          </a:stretch>
        </p:blipFill>
        <p:spPr bwMode="auto">
          <a:xfrm>
            <a:off x="3347864" y="2420888"/>
            <a:ext cx="5376000" cy="4032000"/>
          </a:xfrm>
          <a:prstGeom prst="rect">
            <a:avLst/>
          </a:prstGeom>
          <a:noFill/>
        </p:spPr>
      </p:pic>
      <p:sp>
        <p:nvSpPr>
          <p:cNvPr id="7" name="TextovéPole 6"/>
          <p:cNvSpPr txBox="1"/>
          <p:nvPr/>
        </p:nvSpPr>
        <p:spPr>
          <a:xfrm>
            <a:off x="0" y="6669360"/>
            <a:ext cx="2975495" cy="230832"/>
          </a:xfrm>
          <a:prstGeom prst="rect">
            <a:avLst/>
          </a:prstGeom>
          <a:noFill/>
        </p:spPr>
        <p:txBody>
          <a:bodyPr wrap="none" rtlCol="0">
            <a:spAutoFit/>
          </a:bodyPr>
          <a:lstStyle/>
          <a:p>
            <a:r>
              <a:rPr lang="cs-CZ" sz="900" dirty="0" smtClean="0">
                <a:hlinkClick r:id="rId3"/>
              </a:rPr>
              <a:t>http://cs.wikipedia.org/wiki/Soubor:Barrandov_Rocks1.JPG</a:t>
            </a:r>
            <a:endParaRPr lang="cs-CZ" sz="900" dirty="0"/>
          </a:p>
        </p:txBody>
      </p:sp>
      <p:sp>
        <p:nvSpPr>
          <p:cNvPr id="8" name="TextovéPole 7"/>
          <p:cNvSpPr txBox="1"/>
          <p:nvPr/>
        </p:nvSpPr>
        <p:spPr>
          <a:xfrm>
            <a:off x="1547664" y="6165304"/>
            <a:ext cx="1937060" cy="276999"/>
          </a:xfrm>
          <a:prstGeom prst="rect">
            <a:avLst/>
          </a:prstGeom>
          <a:noFill/>
        </p:spPr>
        <p:txBody>
          <a:bodyPr wrap="square" rtlCol="0">
            <a:spAutoFit/>
          </a:bodyPr>
          <a:lstStyle/>
          <a:p>
            <a:r>
              <a:rPr lang="cs-CZ" sz="1200" dirty="0" err="1" smtClean="0"/>
              <a:t>Barrandův</a:t>
            </a:r>
            <a:r>
              <a:rPr lang="cs-CZ" sz="1200" dirty="0" smtClean="0"/>
              <a:t> nápis na skále</a:t>
            </a:r>
            <a:endParaRPr lang="cs-CZ"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51520" y="764704"/>
            <a:ext cx="8640960" cy="2031325"/>
          </a:xfrm>
          <a:prstGeom prst="rect">
            <a:avLst/>
          </a:prstGeom>
          <a:noFill/>
        </p:spPr>
        <p:txBody>
          <a:bodyPr wrap="square" rtlCol="0">
            <a:spAutoFit/>
          </a:bodyPr>
          <a:lstStyle/>
          <a:p>
            <a:r>
              <a:rPr lang="cs-CZ" dirty="0" smtClean="0"/>
              <a:t>Po invazi vojsk Varšavské smlouvy v srpnu roku 1968 musel Československo opustit. Nejdříve emigroval </a:t>
            </a:r>
            <a:r>
              <a:rPr lang="cs-CZ" b="1" dirty="0" smtClean="0">
                <a:solidFill>
                  <a:srgbClr val="FF0000"/>
                </a:solidFill>
              </a:rPr>
              <a:t>do Jugoslávie</a:t>
            </a:r>
            <a:r>
              <a:rPr lang="cs-CZ" dirty="0" smtClean="0"/>
              <a:t>, působil v záhřebském filmovém studiu.</a:t>
            </a:r>
          </a:p>
          <a:p>
            <a:r>
              <a:rPr lang="cs-CZ" dirty="0" smtClean="0"/>
              <a:t>Poté žil </a:t>
            </a:r>
            <a:r>
              <a:rPr lang="cs-CZ" b="1" dirty="0" smtClean="0">
                <a:solidFill>
                  <a:srgbClr val="FF0000"/>
                </a:solidFill>
              </a:rPr>
              <a:t>v Izraeli</a:t>
            </a:r>
            <a:r>
              <a:rPr lang="cs-CZ" dirty="0" smtClean="0"/>
              <a:t>, v roce 1970 se nakonec usadil</a:t>
            </a:r>
            <a:r>
              <a:rPr lang="cs-CZ" b="1" dirty="0" smtClean="0">
                <a:solidFill>
                  <a:srgbClr val="FF0000"/>
                </a:solidFill>
              </a:rPr>
              <a:t> v USA</a:t>
            </a:r>
            <a:r>
              <a:rPr lang="cs-CZ" dirty="0" smtClean="0"/>
              <a:t>. Od roku 1973 přednášel film, literaturu a scenáristiku na Americké univerzitě ve Washingtonu. </a:t>
            </a:r>
            <a:r>
              <a:rPr lang="cs-CZ" b="1" dirty="0" smtClean="0">
                <a:solidFill>
                  <a:srgbClr val="00B050"/>
                </a:solidFill>
              </a:rPr>
              <a:t>V roce 1978</a:t>
            </a:r>
            <a:r>
              <a:rPr lang="cs-CZ" b="1" dirty="0">
                <a:solidFill>
                  <a:srgbClr val="00B050"/>
                </a:solidFill>
              </a:rPr>
              <a:t> </a:t>
            </a:r>
            <a:r>
              <a:rPr lang="cs-CZ" b="1" dirty="0" smtClean="0">
                <a:solidFill>
                  <a:srgbClr val="00B050"/>
                </a:solidFill>
              </a:rPr>
              <a:t>byl na washingtonské </a:t>
            </a:r>
            <a:r>
              <a:rPr lang="cs-CZ" b="1" dirty="0" err="1" smtClean="0">
                <a:solidFill>
                  <a:srgbClr val="00B050"/>
                </a:solidFill>
              </a:rPr>
              <a:t>American</a:t>
            </a:r>
            <a:r>
              <a:rPr lang="cs-CZ" b="1" dirty="0" smtClean="0">
                <a:solidFill>
                  <a:srgbClr val="00B050"/>
                </a:solidFill>
              </a:rPr>
              <a:t> University jmenován profesorem.</a:t>
            </a:r>
          </a:p>
          <a:p>
            <a:r>
              <a:rPr lang="cs-CZ" dirty="0" smtClean="0"/>
              <a:t>V roce 1995 se stal šéfredaktorem české verze časopisu Playboy.</a:t>
            </a:r>
          </a:p>
          <a:p>
            <a:r>
              <a:rPr lang="pl-PL" dirty="0" smtClean="0"/>
              <a:t>V sobotu 26. února 2011 zemřel v Praze na rakovinu.</a:t>
            </a:r>
            <a:endParaRPr lang="cs-CZ" dirty="0"/>
          </a:p>
        </p:txBody>
      </p:sp>
      <p:pic>
        <p:nvPicPr>
          <p:cNvPr id="22530" name="Picture 2" descr="Soubor:Okupace Svobodný-vysíla&amp;ccaron;.JPG"/>
          <p:cNvPicPr>
            <a:picLocks noChangeAspect="1" noChangeArrowheads="1"/>
          </p:cNvPicPr>
          <p:nvPr/>
        </p:nvPicPr>
        <p:blipFill>
          <a:blip r:embed="rId3" cstate="print"/>
          <a:srcRect/>
          <a:stretch>
            <a:fillRect/>
          </a:stretch>
        </p:blipFill>
        <p:spPr bwMode="auto">
          <a:xfrm>
            <a:off x="4283968" y="2924944"/>
            <a:ext cx="3942000" cy="3600000"/>
          </a:xfrm>
          <a:prstGeom prst="rect">
            <a:avLst/>
          </a:prstGeom>
          <a:noFill/>
        </p:spPr>
      </p:pic>
      <p:sp>
        <p:nvSpPr>
          <p:cNvPr id="6" name="TextovéPole 5"/>
          <p:cNvSpPr txBox="1"/>
          <p:nvPr/>
        </p:nvSpPr>
        <p:spPr>
          <a:xfrm>
            <a:off x="0" y="6453336"/>
            <a:ext cx="11052492" cy="230832"/>
          </a:xfrm>
          <a:prstGeom prst="rect">
            <a:avLst/>
          </a:prstGeom>
          <a:noFill/>
        </p:spPr>
        <p:txBody>
          <a:bodyPr wrap="square" rtlCol="0">
            <a:spAutoFit/>
          </a:bodyPr>
          <a:lstStyle/>
          <a:p>
            <a:r>
              <a:rPr lang="cs-CZ" sz="900" dirty="0" smtClean="0">
                <a:hlinkClick r:id="rId4"/>
              </a:rPr>
              <a:t>http://upload.wikimedia.org/wikipedia/commons/1/15/Okupace_Svobodn%C3%BD-vys%C3%ADla%C4%8D.JPG</a:t>
            </a:r>
            <a:endParaRPr lang="cs-CZ" sz="9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95536" y="764704"/>
            <a:ext cx="8496944" cy="4678204"/>
          </a:xfrm>
          <a:prstGeom prst="rect">
            <a:avLst/>
          </a:prstGeom>
          <a:noFill/>
        </p:spPr>
        <p:txBody>
          <a:bodyPr wrap="square" rtlCol="0">
            <a:spAutoFit/>
          </a:bodyPr>
          <a:lstStyle/>
          <a:p>
            <a:r>
              <a:rPr lang="cs-CZ" sz="2800" b="1" dirty="0" smtClean="0"/>
              <a:t>Cena Arnošta </a:t>
            </a:r>
            <a:r>
              <a:rPr lang="cs-CZ" sz="2800" b="1" dirty="0" err="1" smtClean="0"/>
              <a:t>Lustiga</a:t>
            </a:r>
            <a:endParaRPr lang="cs-CZ" sz="2800" dirty="0" smtClean="0"/>
          </a:p>
          <a:p>
            <a:endParaRPr lang="cs-CZ" dirty="0" smtClean="0"/>
          </a:p>
          <a:p>
            <a:pPr>
              <a:buFontTx/>
              <a:buChar char="-"/>
            </a:pPr>
            <a:r>
              <a:rPr lang="cs-CZ" dirty="0" smtClean="0"/>
              <a:t> každoročně udělované ocenění osobnostem, které naplňují vlastnosti, jakými jsou „</a:t>
            </a:r>
            <a:r>
              <a:rPr lang="cs-CZ" b="1" dirty="0" smtClean="0">
                <a:solidFill>
                  <a:srgbClr val="00B050"/>
                </a:solidFill>
              </a:rPr>
              <a:t>odvaha a statečnost</a:t>
            </a:r>
            <a:r>
              <a:rPr lang="cs-CZ" b="1" dirty="0">
                <a:solidFill>
                  <a:srgbClr val="00B050"/>
                </a:solidFill>
              </a:rPr>
              <a:t>,</a:t>
            </a:r>
            <a:r>
              <a:rPr lang="cs-CZ" b="1" dirty="0" smtClean="0">
                <a:solidFill>
                  <a:srgbClr val="00B050"/>
                </a:solidFill>
              </a:rPr>
              <a:t> lidskost a spravedlnost,“ </a:t>
            </a:r>
            <a:r>
              <a:rPr lang="cs-CZ" dirty="0" smtClean="0"/>
              <a:t>tedy charakteristiky odkazující na spisovatele Arnošta </a:t>
            </a:r>
            <a:r>
              <a:rPr lang="cs-CZ" dirty="0" err="1" smtClean="0"/>
              <a:t>Lustiga</a:t>
            </a:r>
            <a:r>
              <a:rPr lang="cs-CZ" dirty="0" smtClean="0"/>
              <a:t>, jehož jméno cena nese. </a:t>
            </a:r>
          </a:p>
          <a:p>
            <a:r>
              <a:rPr lang="cs-CZ" dirty="0" smtClean="0"/>
              <a:t>V roce 2012 ji zřídila Česko-izraelská smíšená obchodní komora v čele s Pavlem Smutným v rámci trvalého prozaikova odkazu.</a:t>
            </a:r>
          </a:p>
          <a:p>
            <a:endParaRPr lang="cs-CZ" b="1" dirty="0"/>
          </a:p>
          <a:p>
            <a:endParaRPr lang="cs-CZ" b="1" dirty="0" smtClean="0"/>
          </a:p>
          <a:p>
            <a:r>
              <a:rPr lang="cs-CZ" b="1" dirty="0"/>
              <a:t>„</a:t>
            </a:r>
            <a:r>
              <a:rPr lang="cs-CZ" dirty="0" smtClean="0"/>
              <a:t> </a:t>
            </a:r>
            <a:r>
              <a:rPr lang="cs-CZ" i="1" dirty="0" smtClean="0"/>
              <a:t>Je to ocenění hodnot, které svým jedinečným způsobem Arnošt ztělesňoval a dnešní doba je bytostně potřebuje … Prožívejme svoji minulost, vzdávejme čest jejím hrdinům, litujme poražených a nezapomínejme. Zároveň však dbejme, aby minulost neničila přítomnost a neomezovala budoucnost, Takový budiž odkaz Arnošta </a:t>
            </a:r>
            <a:r>
              <a:rPr lang="cs-CZ" i="1" dirty="0" err="1" smtClean="0"/>
              <a:t>Lustiga</a:t>
            </a:r>
            <a:r>
              <a:rPr lang="cs-CZ" i="1" dirty="0" smtClean="0"/>
              <a:t>.</a:t>
            </a:r>
            <a:r>
              <a:rPr lang="cs-CZ" dirty="0" smtClean="0"/>
              <a:t> </a:t>
            </a:r>
            <a:r>
              <a:rPr lang="cs-CZ" b="1" dirty="0"/>
              <a:t>“</a:t>
            </a:r>
            <a:r>
              <a:rPr lang="cs-CZ" dirty="0" smtClean="0"/>
              <a:t> </a:t>
            </a:r>
          </a:p>
          <a:p>
            <a:r>
              <a:rPr lang="cs-CZ" i="0" dirty="0"/>
              <a:t> </a:t>
            </a:r>
            <a:r>
              <a:rPr lang="cs-CZ" i="0" dirty="0" smtClean="0"/>
              <a:t>                                                                                                                  </a:t>
            </a:r>
            <a:r>
              <a:rPr lang="cs-CZ" sz="1200" i="0" dirty="0" smtClean="0"/>
              <a:t>Pavel Smutný</a:t>
            </a:r>
            <a:r>
              <a:rPr lang="cs-CZ" sz="1200" i="0" baseline="30000" dirty="0" smtClean="0">
                <a:hlinkClick r:id="rId2"/>
              </a:rPr>
              <a:t>[</a:t>
            </a:r>
            <a:endParaRPr lang="cs-CZ" sz="1200" i="0" baseline="30000" dirty="0" smtClean="0"/>
          </a:p>
          <a:p>
            <a:endParaRPr lang="cs-CZ" b="1" dirty="0" smtClean="0"/>
          </a:p>
          <a:p>
            <a:endParaRPr lang="cs-CZ" dirty="0"/>
          </a:p>
        </p:txBody>
      </p:sp>
      <p:sp>
        <p:nvSpPr>
          <p:cNvPr id="5" name="TextovéPole 4"/>
          <p:cNvSpPr txBox="1"/>
          <p:nvPr/>
        </p:nvSpPr>
        <p:spPr>
          <a:xfrm>
            <a:off x="323528" y="6453336"/>
            <a:ext cx="2946640" cy="230832"/>
          </a:xfrm>
          <a:prstGeom prst="rect">
            <a:avLst/>
          </a:prstGeom>
          <a:noFill/>
        </p:spPr>
        <p:txBody>
          <a:bodyPr wrap="none" rtlCol="0">
            <a:spAutoFit/>
          </a:bodyPr>
          <a:lstStyle/>
          <a:p>
            <a:r>
              <a:rPr lang="cs-CZ" sz="900" dirty="0" smtClean="0">
                <a:hlinkClick r:id="rId2"/>
              </a:rPr>
              <a:t>http://cs.wikipedia.org/wiki/Cena_Arno%C5%A1ta_Lustiga</a:t>
            </a:r>
            <a:endParaRPr lang="cs-CZ"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39553" y="692696"/>
            <a:ext cx="8064896" cy="4278094"/>
          </a:xfrm>
          <a:prstGeom prst="rect">
            <a:avLst/>
          </a:prstGeom>
          <a:noFill/>
        </p:spPr>
        <p:txBody>
          <a:bodyPr wrap="square" rtlCol="0">
            <a:spAutoFit/>
          </a:bodyPr>
          <a:lstStyle/>
          <a:p>
            <a:r>
              <a:rPr lang="cs-CZ" sz="2800" b="1" dirty="0" smtClean="0"/>
              <a:t>Ocenění </a:t>
            </a:r>
            <a:r>
              <a:rPr lang="cs-CZ" sz="2800" b="1" dirty="0" err="1" smtClean="0"/>
              <a:t>Lustigova</a:t>
            </a:r>
            <a:r>
              <a:rPr lang="cs-CZ" sz="2800" b="1" dirty="0" smtClean="0"/>
              <a:t> díla</a:t>
            </a:r>
          </a:p>
          <a:p>
            <a:endParaRPr lang="cs-CZ" sz="2800" b="1" dirty="0" smtClean="0"/>
          </a:p>
          <a:p>
            <a:r>
              <a:rPr lang="cs-CZ" dirty="0" smtClean="0"/>
              <a:t>1967:    Státní cena za literaturu - za televizní inscenaci románu Modlitba pro Kateřinu </a:t>
            </a:r>
            <a:r>
              <a:rPr lang="cs-CZ" dirty="0" err="1" smtClean="0"/>
              <a:t>Horovitzovou</a:t>
            </a:r>
            <a:endParaRPr lang="cs-CZ" dirty="0" smtClean="0"/>
          </a:p>
          <a:p>
            <a:endParaRPr lang="cs-CZ" dirty="0" smtClean="0"/>
          </a:p>
          <a:p>
            <a:r>
              <a:rPr lang="cs-CZ" dirty="0" smtClean="0"/>
              <a:t>1996:    Cena Karla Čapka</a:t>
            </a:r>
          </a:p>
          <a:p>
            <a:endParaRPr lang="cs-CZ" dirty="0" smtClean="0"/>
          </a:p>
          <a:p>
            <a:r>
              <a:rPr lang="cs-CZ" dirty="0" smtClean="0"/>
              <a:t>2008:    Nominace na </a:t>
            </a:r>
            <a:r>
              <a:rPr lang="cs-CZ" dirty="0" err="1" smtClean="0"/>
              <a:t>Pulitzerovu</a:t>
            </a:r>
            <a:r>
              <a:rPr lang="cs-CZ" dirty="0" smtClean="0"/>
              <a:t> cenu</a:t>
            </a:r>
          </a:p>
          <a:p>
            <a:endParaRPr lang="cs-CZ" dirty="0" smtClean="0"/>
          </a:p>
          <a:p>
            <a:r>
              <a:rPr lang="cs-CZ" dirty="0" smtClean="0"/>
              <a:t>2008:    Cena </a:t>
            </a:r>
            <a:r>
              <a:rPr lang="cs-CZ" dirty="0" err="1" smtClean="0"/>
              <a:t>Franze</a:t>
            </a:r>
            <a:r>
              <a:rPr lang="cs-CZ" dirty="0" smtClean="0"/>
              <a:t> Kafky</a:t>
            </a:r>
          </a:p>
          <a:p>
            <a:endParaRPr lang="cs-CZ" dirty="0" smtClean="0"/>
          </a:p>
          <a:p>
            <a:r>
              <a:rPr lang="cs-CZ" dirty="0" smtClean="0"/>
              <a:t>2009:    Nominace na Mezinárodní Man </a:t>
            </a:r>
            <a:r>
              <a:rPr lang="cs-CZ" dirty="0" err="1" smtClean="0"/>
              <a:t>Bookerovu</a:t>
            </a:r>
            <a:r>
              <a:rPr lang="cs-CZ" dirty="0" smtClean="0"/>
              <a:t> cenu - za dlouhodobý přínos světové literatuře v angličtině</a:t>
            </a:r>
          </a:p>
          <a:p>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Jmění">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Jmění">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346</TotalTime>
  <Words>1229</Words>
  <Application>Microsoft Office PowerPoint</Application>
  <PresentationFormat>Předvádění na obrazovce (4:3)</PresentationFormat>
  <Paragraphs>143</Paragraphs>
  <Slides>17</Slides>
  <Notes>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Arial</vt:lpstr>
      <vt:lpstr>Calibri</vt:lpstr>
      <vt:lpstr>Franklin Gothic Book</vt:lpstr>
      <vt:lpstr>Perpetua</vt:lpstr>
      <vt:lpstr>Wingdings 2</vt:lpstr>
      <vt:lpstr>Jmění</vt:lpstr>
      <vt:lpstr>Arnošt Lustig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 díla</vt:lpstr>
      <vt:lpstr>Filmové adaptace</vt:lpstr>
      <vt:lpstr>Prezentace aplikace PowerPoint</vt:lpstr>
      <vt:lpstr>Prezentace aplikace PowerPoint</vt:lpstr>
      <vt:lpstr>Prezentace aplikace PowerPoint</vt:lpstr>
      <vt:lpstr>Odkazy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Arnošt Lustig</dc:title>
  <dc:creator>Helena Kohoutková</dc:creator>
  <cp:lastModifiedBy>Pospisilova Ervina</cp:lastModifiedBy>
  <cp:revision>58</cp:revision>
  <dcterms:created xsi:type="dcterms:W3CDTF">2014-01-02T13:46:08Z</dcterms:created>
  <dcterms:modified xsi:type="dcterms:W3CDTF">2020-10-02T12:29:37Z</dcterms:modified>
</cp:coreProperties>
</file>