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77" d="100"/>
          <a:sy n="77" d="100"/>
        </p:scale>
        <p:origin x="6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8BED92-96E6-3341-9B5B-3E66DEDF6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729" y="5499895"/>
            <a:ext cx="9638443" cy="484633"/>
          </a:xfrm>
        </p:spPr>
        <p:txBody>
          <a:bodyPr>
            <a:normAutofit/>
          </a:bodyPr>
          <a:lstStyle/>
          <a:p>
            <a:endParaRPr lang="x-non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6C14F-1102-3E4D-99AA-5BEDC333E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r>
              <a:rPr lang="x-none" sz="5000"/>
              <a:t>Česká středověká literatura</a:t>
            </a:r>
          </a:p>
        </p:txBody>
      </p:sp>
    </p:spTree>
    <p:extLst>
      <p:ext uri="{BB962C8B-B14F-4D97-AF65-F5344CB8AC3E}">
        <p14:creationId xmlns:p14="http://schemas.microsoft.com/office/powerpoint/2010/main" val="405755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B7FA5-A5E3-C64E-8596-1866027C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x-none">
                <a:solidFill>
                  <a:schemeClr val="bg1"/>
                </a:solidFill>
              </a:rPr>
              <a:t>4, Literatura doby karlovy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15B6F-4F85-D748-BB1F-1CDD3EF93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500">
                <a:solidFill>
                  <a:schemeClr val="bg1"/>
                </a:solidFill>
              </a:rPr>
              <a:t>V</a:t>
            </a:r>
            <a:r>
              <a:rPr lang="x-none" sz="1500">
                <a:solidFill>
                  <a:schemeClr val="bg1"/>
                </a:solidFill>
              </a:rPr>
              <a:t> období 30 leté války Karla IV zaznamenaly české země velký politický </a:t>
            </a:r>
            <a:r>
              <a:rPr lang="en-GB" sz="1500">
                <a:solidFill>
                  <a:schemeClr val="bg1"/>
                </a:solidFill>
              </a:rPr>
              <a:t>I</a:t>
            </a:r>
            <a:r>
              <a:rPr lang="x-none" sz="1500">
                <a:solidFill>
                  <a:schemeClr val="bg1"/>
                </a:solidFill>
              </a:rPr>
              <a:t> kulturní rozmach – pražské biskupství bylo povýšeno na </a:t>
            </a:r>
            <a:r>
              <a:rPr lang="x-none" sz="1500" u="sng">
                <a:solidFill>
                  <a:schemeClr val="bg1"/>
                </a:solidFill>
              </a:rPr>
              <a:t>arcibiskupství</a:t>
            </a:r>
          </a:p>
          <a:p>
            <a:pPr>
              <a:lnSpc>
                <a:spcPct val="90000"/>
              </a:lnSpc>
            </a:pPr>
            <a:r>
              <a:rPr lang="x-none" sz="1500">
                <a:solidFill>
                  <a:schemeClr val="bg1"/>
                </a:solidFill>
              </a:rPr>
              <a:t>1348 – Karlova univerzita</a:t>
            </a:r>
          </a:p>
          <a:p>
            <a:pPr>
              <a:lnSpc>
                <a:spcPct val="90000"/>
              </a:lnSpc>
            </a:pPr>
            <a:r>
              <a:rPr lang="en-GB" sz="1500">
                <a:solidFill>
                  <a:schemeClr val="bg1"/>
                </a:solidFill>
              </a:rPr>
              <a:t>L</a:t>
            </a:r>
            <a:r>
              <a:rPr lang="x-none" sz="1500">
                <a:solidFill>
                  <a:schemeClr val="bg1"/>
                </a:solidFill>
              </a:rPr>
              <a:t>iteratura - velice rozmanitá (odborná literatura)</a:t>
            </a:r>
          </a:p>
          <a:p>
            <a:pPr>
              <a:lnSpc>
                <a:spcPct val="90000"/>
              </a:lnSpc>
            </a:pPr>
            <a:r>
              <a:rPr lang="en-GB" sz="1500">
                <a:solidFill>
                  <a:schemeClr val="bg1"/>
                </a:solidFill>
              </a:rPr>
              <a:t>O</a:t>
            </a:r>
            <a:r>
              <a:rPr lang="x-none" sz="1500">
                <a:solidFill>
                  <a:schemeClr val="bg1"/>
                </a:solidFill>
              </a:rPr>
              <a:t>bjevuje se tzv. </a:t>
            </a:r>
            <a:r>
              <a:rPr lang="en-GB" sz="1500" u="sng">
                <a:solidFill>
                  <a:schemeClr val="bg1"/>
                </a:solidFill>
              </a:rPr>
              <a:t>Ž</a:t>
            </a:r>
            <a:r>
              <a:rPr lang="x-none" sz="1500" u="sng">
                <a:solidFill>
                  <a:schemeClr val="bg1"/>
                </a:solidFill>
              </a:rPr>
              <a:t>ákovská poezie,</a:t>
            </a:r>
            <a:r>
              <a:rPr lang="x-none" sz="1500">
                <a:solidFill>
                  <a:schemeClr val="bg1"/>
                </a:solidFill>
              </a:rPr>
              <a:t> rozvíjí se </a:t>
            </a:r>
            <a:r>
              <a:rPr lang="x-none" sz="1500" b="1">
                <a:solidFill>
                  <a:schemeClr val="bg1"/>
                </a:solidFill>
              </a:rPr>
              <a:t>satira</a:t>
            </a:r>
            <a:r>
              <a:rPr lang="x-none" sz="1500">
                <a:solidFill>
                  <a:schemeClr val="bg1"/>
                </a:solidFill>
              </a:rPr>
              <a:t> a jako specifický žánr se vyvíjí </a:t>
            </a:r>
            <a:r>
              <a:rPr lang="x-none" sz="1500" b="1">
                <a:solidFill>
                  <a:schemeClr val="bg1"/>
                </a:solidFill>
              </a:rPr>
              <a:t>drama</a:t>
            </a:r>
          </a:p>
          <a:p>
            <a:pPr>
              <a:lnSpc>
                <a:spcPct val="90000"/>
              </a:lnSpc>
            </a:pPr>
            <a:endParaRPr lang="x-none" sz="1500" b="1" u="sng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x-none" sz="1500" b="1">
                <a:solidFill>
                  <a:schemeClr val="bg1"/>
                </a:solidFill>
              </a:rPr>
              <a:t>Legenda o sv. Prokopovi</a:t>
            </a:r>
          </a:p>
          <a:p>
            <a:pPr>
              <a:lnSpc>
                <a:spcPct val="90000"/>
              </a:lnSpc>
            </a:pPr>
            <a:r>
              <a:rPr lang="en-GB" sz="1500">
                <a:solidFill>
                  <a:schemeClr val="bg1"/>
                </a:solidFill>
              </a:rPr>
              <a:t>P</a:t>
            </a:r>
            <a:r>
              <a:rPr lang="x-none" sz="1500">
                <a:solidFill>
                  <a:schemeClr val="bg1"/>
                </a:solidFill>
              </a:rPr>
              <a:t>olovina 14. století</a:t>
            </a:r>
          </a:p>
          <a:p>
            <a:pPr>
              <a:lnSpc>
                <a:spcPct val="90000"/>
              </a:lnSpc>
            </a:pPr>
            <a:r>
              <a:rPr lang="en-GB" sz="1500">
                <a:solidFill>
                  <a:schemeClr val="bg1"/>
                </a:solidFill>
              </a:rPr>
              <a:t>P</a:t>
            </a:r>
            <a:r>
              <a:rPr lang="x-none" sz="1500">
                <a:solidFill>
                  <a:schemeClr val="bg1"/>
                </a:solidFill>
              </a:rPr>
              <a:t>ůsobení Prokopa v Sázavském klášteře, který sám založil</a:t>
            </a:r>
          </a:p>
        </p:txBody>
      </p:sp>
      <p:pic>
        <p:nvPicPr>
          <p:cNvPr id="6146" name="Picture 2" descr="Univerzita Karlova – Wikipedie">
            <a:extLst>
              <a:ext uri="{FF2B5EF4-FFF2-40B4-BE49-F238E27FC236}">
                <a16:creationId xmlns:a16="http://schemas.microsoft.com/office/drawing/2014/main" id="{973215B5-4280-9841-9BA6-07952EE18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870" y="1605639"/>
            <a:ext cx="3428662" cy="34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6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5A98D-3CF9-7C40-B1B7-28AB7CD9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x-none">
                <a:solidFill>
                  <a:schemeClr val="bg1"/>
                </a:solidFill>
              </a:rPr>
              <a:t>Základní rysy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9EC8-501B-6E44-AF6C-B1DFEDF61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>
            <a:normAutofit/>
          </a:bodyPr>
          <a:lstStyle/>
          <a:p>
            <a:r>
              <a:rPr lang="x-none">
                <a:solidFill>
                  <a:schemeClr val="bg1"/>
                </a:solidFill>
              </a:rPr>
              <a:t>9. století – nejstarší literatura</a:t>
            </a:r>
          </a:p>
          <a:p>
            <a:r>
              <a:rPr lang="x-none">
                <a:solidFill>
                  <a:schemeClr val="bg1"/>
                </a:solidFill>
              </a:rPr>
              <a:t>Staroslověnské písemnictví + Latinské písemnictví</a:t>
            </a:r>
          </a:p>
          <a:p>
            <a:r>
              <a:rPr lang="x-none">
                <a:solidFill>
                  <a:schemeClr val="bg1"/>
                </a:solidFill>
              </a:rPr>
              <a:t>Staroslověnština = makedonské nářeči starobulharského jazyka</a:t>
            </a:r>
          </a:p>
          <a:p>
            <a:r>
              <a:rPr lang="x-none">
                <a:solidFill>
                  <a:schemeClr val="bg1"/>
                </a:solidFill>
              </a:rPr>
              <a:t>Konstantin a Metoděj </a:t>
            </a:r>
          </a:p>
          <a:p>
            <a:r>
              <a:rPr lang="x-none">
                <a:solidFill>
                  <a:schemeClr val="bg1"/>
                </a:solidFill>
              </a:rPr>
              <a:t>Křesťanství</a:t>
            </a:r>
          </a:p>
          <a:p>
            <a:r>
              <a:rPr lang="x-none">
                <a:solidFill>
                  <a:schemeClr val="bg1"/>
                </a:solidFill>
              </a:rPr>
              <a:t>Rozvoj floklóru</a:t>
            </a:r>
          </a:p>
        </p:txBody>
      </p:sp>
      <p:pic>
        <p:nvPicPr>
          <p:cNvPr id="7170" name="Picture 2" descr="Cyril a Metoděj - misionáři, kteří zachránili Čechy i Moravu">
            <a:extLst>
              <a:ext uri="{FF2B5EF4-FFF2-40B4-BE49-F238E27FC236}">
                <a16:creationId xmlns:a16="http://schemas.microsoft.com/office/drawing/2014/main" id="{BF65BA6B-E2F6-AB4A-8993-18A85ABC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870" y="1205574"/>
            <a:ext cx="3428662" cy="424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200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56080-0848-9B4F-B8DD-EB0AC7CC2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5269"/>
            <a:ext cx="7729728" cy="639642"/>
          </a:xfrm>
        </p:spPr>
        <p:txBody>
          <a:bodyPr>
            <a:normAutofit fontScale="90000"/>
          </a:bodyPr>
          <a:lstStyle/>
          <a:p>
            <a:r>
              <a:rPr lang="x-none" dirty="0"/>
              <a:t>Konstantin (cyril) a metoděj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716EC-058F-084F-BC56-88A38804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83058"/>
            <a:ext cx="7729728" cy="4220031"/>
          </a:xfrm>
        </p:spPr>
        <p:txBody>
          <a:bodyPr/>
          <a:lstStyle/>
          <a:p>
            <a:r>
              <a:rPr lang="cs-CZ" dirty="0"/>
              <a:t>r. 863 příchod na Velkou Moravu</a:t>
            </a:r>
          </a:p>
          <a:p>
            <a:r>
              <a:rPr lang="cs-CZ" dirty="0"/>
              <a:t>= </a:t>
            </a:r>
            <a:r>
              <a:rPr lang="cs-CZ" dirty="0" err="1"/>
              <a:t>solunští</a:t>
            </a:r>
            <a:r>
              <a:rPr lang="cs-CZ" dirty="0"/>
              <a:t> bratři, slovanští </a:t>
            </a:r>
            <a:r>
              <a:rPr lang="cs-CZ" dirty="0" err="1"/>
              <a:t>věrozvěstové</a:t>
            </a:r>
            <a:endParaRPr lang="cs-CZ" dirty="0"/>
          </a:p>
          <a:p>
            <a:r>
              <a:rPr lang="cs-CZ" dirty="0"/>
              <a:t>Hlavní patroni Moravy +1981 - </a:t>
            </a:r>
            <a:r>
              <a:rPr lang="cs-CZ" dirty="0" err="1"/>
              <a:t>Spolupatroni</a:t>
            </a:r>
            <a:r>
              <a:rPr lang="cs-CZ" dirty="0"/>
              <a:t> Evropy (papež sv. Jan Pavel II.) </a:t>
            </a:r>
          </a:p>
          <a:p>
            <a:r>
              <a:rPr lang="cs-CZ" dirty="0"/>
              <a:t>Staroslověnština - jednu dobu považovaná za bohoslužebný jazyk, po smrti obou bratrů však byli staroslověnští kněží z Velké Moravy vyhnáni, nový papež slovanskou liturgii zakázal </a:t>
            </a:r>
          </a:p>
          <a:p>
            <a:r>
              <a:rPr lang="cs-CZ" dirty="0"/>
              <a:t>Hlaholice, Cyrilice (základ: řecká abeceda)</a:t>
            </a:r>
          </a:p>
          <a:p>
            <a:r>
              <a:rPr lang="cs-CZ" dirty="0"/>
              <a:t>5. července – svátek Cyrila a Metoděje</a:t>
            </a:r>
          </a:p>
          <a:p>
            <a:r>
              <a:rPr lang="cs-CZ" dirty="0"/>
              <a:t>Proglas</a:t>
            </a:r>
          </a:p>
          <a:p>
            <a:r>
              <a:rPr lang="cs-CZ" dirty="0"/>
              <a:t>Panonské legendy - Život Konstantinův a Život Metodějův</a:t>
            </a:r>
            <a:endParaRPr lang="x-none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FFB7D99-DD06-4D40-ACC1-C2F4EE7CAE34}"/>
              </a:ext>
            </a:extLst>
          </p:cNvPr>
          <p:cNvSpPr txBox="1">
            <a:spLocks/>
          </p:cNvSpPr>
          <p:nvPr/>
        </p:nvSpPr>
        <p:spPr>
          <a:xfrm>
            <a:off x="4743914" y="954911"/>
            <a:ext cx="6801612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dirty="0"/>
              <a:t>(Staroslověnské písemnictví)</a:t>
            </a:r>
          </a:p>
        </p:txBody>
      </p:sp>
      <p:pic>
        <p:nvPicPr>
          <p:cNvPr id="3074" name="Picture 2" descr="Přinesli nám oni Písmo svaté....">
            <a:extLst>
              <a:ext uri="{FF2B5EF4-FFF2-40B4-BE49-F238E27FC236}">
                <a16:creationId xmlns:a16="http://schemas.microsoft.com/office/drawing/2014/main" id="{88DA78E9-FDC7-B240-88E3-0C5A03860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64" y="1700118"/>
            <a:ext cx="2093738" cy="298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26279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4ACC5-657F-1445-A26B-583883D8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x-none">
                <a:solidFill>
                  <a:schemeClr val="bg1"/>
                </a:solidFill>
              </a:rPr>
              <a:t>Svatý konstantin (cyril)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E2536-974B-CC47-9A9D-244D47B86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x-none" sz="1700">
                <a:solidFill>
                  <a:schemeClr val="bg1"/>
                </a:solidFill>
              </a:rPr>
              <a:t>827 (Soluň) – 14. února 869 (Řím)</a:t>
            </a:r>
          </a:p>
          <a:p>
            <a:pPr>
              <a:lnSpc>
                <a:spcPct val="90000"/>
              </a:lnSpc>
            </a:pPr>
            <a:r>
              <a:rPr lang="x-none" sz="1700">
                <a:solidFill>
                  <a:schemeClr val="bg1"/>
                </a:solidFill>
              </a:rPr>
              <a:t>mladší bratr Metoděje</a:t>
            </a:r>
          </a:p>
          <a:p>
            <a:pPr>
              <a:lnSpc>
                <a:spcPct val="90000"/>
              </a:lnSpc>
            </a:pPr>
            <a:r>
              <a:rPr lang="cs-CZ" sz="1700">
                <a:solidFill>
                  <a:schemeClr val="bg1"/>
                </a:solidFill>
              </a:rPr>
              <a:t>Nejvýznamnější učenec své doby</a:t>
            </a:r>
          </a:p>
          <a:p>
            <a:pPr>
              <a:lnSpc>
                <a:spcPct val="90000"/>
              </a:lnSpc>
            </a:pPr>
            <a:r>
              <a:rPr lang="cs-CZ" sz="1700">
                <a:solidFill>
                  <a:schemeClr val="bg1"/>
                </a:solidFill>
              </a:rPr>
              <a:t>Teolog, polyglot, řečník, mnich</a:t>
            </a:r>
          </a:p>
          <a:p>
            <a:pPr>
              <a:lnSpc>
                <a:spcPct val="90000"/>
              </a:lnSpc>
            </a:pPr>
            <a:r>
              <a:rPr lang="cs-CZ" sz="1700">
                <a:solidFill>
                  <a:schemeClr val="bg1"/>
                </a:solidFill>
              </a:rPr>
              <a:t>Profesor filosofie – Konstantinopol</a:t>
            </a:r>
          </a:p>
          <a:p>
            <a:pPr>
              <a:lnSpc>
                <a:spcPct val="90000"/>
              </a:lnSpc>
            </a:pPr>
            <a:r>
              <a:rPr lang="cs-CZ" sz="1700">
                <a:solidFill>
                  <a:schemeClr val="bg1"/>
                </a:solidFill>
              </a:rPr>
              <a:t>Krátce před svou smrtí :Mnich – Řím, řeholní jméno Cyril</a:t>
            </a:r>
          </a:p>
          <a:p>
            <a:pPr>
              <a:lnSpc>
                <a:spcPct val="90000"/>
              </a:lnSpc>
            </a:pPr>
            <a:r>
              <a:rPr lang="cs-CZ" sz="1700">
                <a:solidFill>
                  <a:schemeClr val="bg1"/>
                </a:solidFill>
              </a:rPr>
              <a:t>Hlaholice, Cyrilice</a:t>
            </a:r>
          </a:p>
          <a:p>
            <a:pPr>
              <a:lnSpc>
                <a:spcPct val="90000"/>
              </a:lnSpc>
            </a:pPr>
            <a:endParaRPr lang="cs-CZ" sz="17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x-none" sz="1700">
              <a:solidFill>
                <a:schemeClr val="bg1"/>
              </a:solidFill>
            </a:endParaRPr>
          </a:p>
        </p:txBody>
      </p:sp>
      <p:pic>
        <p:nvPicPr>
          <p:cNvPr id="4098" name="Picture 2" descr="Hlaholice a hlaholské památky | Chorvatsko.cz">
            <a:extLst>
              <a:ext uri="{FF2B5EF4-FFF2-40B4-BE49-F238E27FC236}">
                <a16:creationId xmlns:a16="http://schemas.microsoft.com/office/drawing/2014/main" id="{F75382E3-6055-1741-B676-290E9C2B2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629605"/>
            <a:ext cx="6250769" cy="343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307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5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FEBE9-D7AD-1A44-B700-FF55E2AA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S</a:t>
            </a:r>
            <a:r>
              <a:rPr lang="x-none">
                <a:solidFill>
                  <a:schemeClr val="bg1"/>
                </a:solidFill>
              </a:rPr>
              <a:t>vatý metoděj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7A64-B43E-4C40-8C79-E4236C91A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x-none">
                <a:solidFill>
                  <a:schemeClr val="bg1"/>
                </a:solidFill>
              </a:rPr>
              <a:t>813 (Soluň) – 6. dubna 885 (Velkomoravská říše)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chemeClr val="bg1"/>
                </a:solidFill>
              </a:rPr>
              <a:t>S</a:t>
            </a:r>
            <a:r>
              <a:rPr lang="x-none">
                <a:solidFill>
                  <a:schemeClr val="bg1"/>
                </a:solidFill>
              </a:rPr>
              <a:t>tarší bratr Konstantina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chemeClr val="bg1"/>
                </a:solidFill>
              </a:rPr>
              <a:t>V mládí: B</a:t>
            </a:r>
            <a:r>
              <a:rPr lang="x-none">
                <a:solidFill>
                  <a:schemeClr val="bg1"/>
                </a:solidFill>
              </a:rPr>
              <a:t>yzantský úředník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chemeClr val="bg1"/>
                </a:solidFill>
              </a:rPr>
              <a:t>N</a:t>
            </a:r>
            <a:r>
              <a:rPr lang="x-none">
                <a:solidFill>
                  <a:schemeClr val="bg1"/>
                </a:solidFill>
              </a:rPr>
              <a:t>ejbližší spolupracovník Konstantina 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Po Konstantinově smrti - Vedení velkomoravské misie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Zřízení </a:t>
            </a:r>
            <a:r>
              <a:rPr lang="cs-CZ" b="1">
                <a:solidFill>
                  <a:schemeClr val="bg1"/>
                </a:solidFill>
              </a:rPr>
              <a:t>moravsko-panonské arcidiecéze </a:t>
            </a:r>
            <a:r>
              <a:rPr lang="cs-CZ">
                <a:solidFill>
                  <a:schemeClr val="bg1"/>
                </a:solidFill>
              </a:rPr>
              <a:t>- první arcibiskup</a:t>
            </a:r>
            <a:endParaRPr lang="x-none">
              <a:solidFill>
                <a:schemeClr val="bg1"/>
              </a:solidFill>
            </a:endParaRPr>
          </a:p>
        </p:txBody>
      </p:sp>
      <p:pic>
        <p:nvPicPr>
          <p:cNvPr id="5122" name="Picture 2" descr="Jak se zrodila Velkomoravská říše? – Epochaplus.cz">
            <a:extLst>
              <a:ext uri="{FF2B5EF4-FFF2-40B4-BE49-F238E27FC236}">
                <a16:creationId xmlns:a16="http://schemas.microsoft.com/office/drawing/2014/main" id="{74B56BA8-3BC2-7C45-B111-CB541F87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692113"/>
            <a:ext cx="6250769" cy="33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3811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A0854-8A5F-6E43-B35E-74E3158E6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423685"/>
            <a:ext cx="7729728" cy="4724195"/>
          </a:xfrm>
        </p:spPr>
        <p:txBody>
          <a:bodyPr>
            <a:normAutofit fontScale="85000" lnSpcReduction="10000"/>
          </a:bodyPr>
          <a:lstStyle/>
          <a:p>
            <a:r>
              <a:rPr lang="x-none" b="1"/>
              <a:t>Proglas</a:t>
            </a:r>
            <a:r>
              <a:rPr lang="x-none"/>
              <a:t> - </a:t>
            </a:r>
          </a:p>
          <a:p>
            <a:r>
              <a:rPr lang="x-none"/>
              <a:t> veršovaná předmluva k překladu evangelia </a:t>
            </a:r>
          </a:p>
          <a:p>
            <a:r>
              <a:rPr lang="cs-CZ"/>
              <a:t>Konstantin</a:t>
            </a:r>
          </a:p>
          <a:p>
            <a:r>
              <a:rPr lang="cs-CZ" b="1"/>
              <a:t>Život Konstantinův, Život Metodějův </a:t>
            </a:r>
            <a:r>
              <a:rPr lang="cs-CZ"/>
              <a:t>–</a:t>
            </a:r>
          </a:p>
          <a:p>
            <a:r>
              <a:rPr lang="cs-CZ"/>
              <a:t>Literární památky vysoké úrovně</a:t>
            </a:r>
          </a:p>
          <a:p>
            <a:r>
              <a:rPr lang="cs-CZ"/>
              <a:t>Napsány, aby obhajovaly dílo obou věrozvěstů</a:t>
            </a:r>
          </a:p>
          <a:p>
            <a:r>
              <a:rPr lang="cs-CZ"/>
              <a:t>Neobsahují prvky typické pro legendu, proto se označují jako „životy“</a:t>
            </a:r>
          </a:p>
          <a:p>
            <a:r>
              <a:rPr lang="cs-CZ" b="1"/>
              <a:t>Legenda o sv. Ludmile, Legenda o sv. Václavu  </a:t>
            </a:r>
            <a:r>
              <a:rPr lang="cs-CZ"/>
              <a:t>–</a:t>
            </a:r>
          </a:p>
          <a:p>
            <a:r>
              <a:rPr lang="cs-CZ"/>
              <a:t>Po zániku Velké Moravy se kulturní vývoj na našem území přesouvá do přemyslovských Čech, kde se vedle písemnictví latinského objevuje i písemnictví staroslověnské </a:t>
            </a:r>
          </a:p>
          <a:p>
            <a:r>
              <a:rPr lang="cs-CZ"/>
              <a:t>Písemnictví staroslověnské</a:t>
            </a:r>
          </a:p>
          <a:p>
            <a:r>
              <a:rPr lang="cs-CZ" b="1"/>
              <a:t>Hospodine pomiluj ny </a:t>
            </a:r>
            <a:r>
              <a:rPr lang="cs-CZ"/>
              <a:t>–</a:t>
            </a:r>
          </a:p>
          <a:p>
            <a:r>
              <a:rPr lang="cs-CZ"/>
              <a:t>Autor: sv. Vojtěch</a:t>
            </a:r>
          </a:p>
          <a:p>
            <a:r>
              <a:rPr lang="cs-CZ"/>
              <a:t>Staroslověnské prvky (10. – 11.st.)</a:t>
            </a:r>
          </a:p>
          <a:p>
            <a:endParaRPr lang="x-none"/>
          </a:p>
          <a:p>
            <a:endParaRPr lang="x-none"/>
          </a:p>
          <a:p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4E0EC9-7A85-7647-A15B-60BF87D4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05114"/>
            <a:ext cx="7729728" cy="601883"/>
          </a:xfrm>
        </p:spPr>
        <p:txBody>
          <a:bodyPr>
            <a:normAutofit fontScale="90000"/>
          </a:bodyPr>
          <a:lstStyle/>
          <a:p>
            <a:r>
              <a:rPr lang="cs-CZ"/>
              <a:t>1, Staroslověnské písemnictví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961226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4B76-343B-FF4F-8BA8-78B4C53F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67160"/>
            <a:ext cx="7729728" cy="550814"/>
          </a:xfrm>
        </p:spPr>
        <p:txBody>
          <a:bodyPr>
            <a:normAutofit fontScale="90000"/>
          </a:bodyPr>
          <a:lstStyle/>
          <a:p>
            <a:r>
              <a:rPr lang="x-none" dirty="0"/>
              <a:t>2, Latinské písemnictví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3629A-B476-C349-92C1-8CE12C42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16314"/>
            <a:ext cx="7729728" cy="3449256"/>
          </a:xfrm>
        </p:spPr>
        <p:txBody>
          <a:bodyPr/>
          <a:lstStyle/>
          <a:p>
            <a:r>
              <a:rPr lang="x-none" b="1" dirty="0"/>
              <a:t>Kosmova Kronika česká </a:t>
            </a:r>
            <a:r>
              <a:rPr lang="x-none" dirty="0"/>
              <a:t>–</a:t>
            </a:r>
          </a:p>
          <a:p>
            <a:r>
              <a:rPr lang="x-none" dirty="0"/>
              <a:t>20. léta 12. st.</a:t>
            </a:r>
          </a:p>
          <a:p>
            <a:r>
              <a:rPr lang="x-none" dirty="0"/>
              <a:t>Kosmas</a:t>
            </a:r>
          </a:p>
          <a:p>
            <a:r>
              <a:rPr lang="en-GB" dirty="0" err="1"/>
              <a:t>Zastánce</a:t>
            </a:r>
            <a:r>
              <a:rPr lang="en-GB" dirty="0"/>
              <a:t> l</a:t>
            </a:r>
            <a:r>
              <a:rPr lang="x-none" dirty="0"/>
              <a:t>atinské liturgie (nezmiňuje se o staroslověnské liturgii)</a:t>
            </a:r>
          </a:p>
          <a:p>
            <a:r>
              <a:rPr lang="x-none" b="1" dirty="0"/>
              <a:t>Dalimilova Kronika </a:t>
            </a:r>
            <a:r>
              <a:rPr lang="x-none" dirty="0"/>
              <a:t>– </a:t>
            </a:r>
          </a:p>
          <a:p>
            <a:r>
              <a:rPr lang="en-GB" dirty="0"/>
              <a:t>P</a:t>
            </a:r>
            <a:r>
              <a:rPr lang="x-none" dirty="0"/>
              <a:t>rvní česky psaná kronika</a:t>
            </a:r>
          </a:p>
          <a:p>
            <a:r>
              <a:rPr lang="en-GB" dirty="0"/>
              <a:t>A</a:t>
            </a:r>
            <a:r>
              <a:rPr lang="x-none" dirty="0"/>
              <a:t>utor neznámý</a:t>
            </a:r>
          </a:p>
          <a:p>
            <a:r>
              <a:rPr lang="x-none" dirty="0"/>
              <a:t>Potopa světa – nástup Jana Lucemburského na český trůn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97F44C-8B24-2B49-81E3-03D5787116E2}"/>
              </a:ext>
            </a:extLst>
          </p:cNvPr>
          <p:cNvSpPr txBox="1">
            <a:spLocks/>
          </p:cNvSpPr>
          <p:nvPr/>
        </p:nvSpPr>
        <p:spPr>
          <a:xfrm>
            <a:off x="4814219" y="1270374"/>
            <a:ext cx="7729728" cy="393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/>
              <a:t>(11. a 12. století)</a:t>
            </a:r>
            <a:endParaRPr lang="x-none" dirty="0"/>
          </a:p>
        </p:txBody>
      </p:sp>
      <p:pic>
        <p:nvPicPr>
          <p:cNvPr id="8194" name="Picture 2" descr="Střední průmyslová škola strojnická Olomouc, tř.17. listopadu 49 Výukový  materiál zpracovaný v rámci projektu „Vý">
            <a:extLst>
              <a:ext uri="{FF2B5EF4-FFF2-40B4-BE49-F238E27FC236}">
                <a16:creationId xmlns:a16="http://schemas.microsoft.com/office/drawing/2014/main" id="{1076E82F-A9DB-0B48-A29B-C44D901B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503" y="1467144"/>
            <a:ext cx="22479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2057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2C159-9FFC-444F-8A80-D0887010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x-none">
                <a:solidFill>
                  <a:schemeClr val="bg1"/>
                </a:solidFill>
              </a:rPr>
              <a:t>3, husitská 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D1C2F-EFC9-F746-929E-121011C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900" b="1">
                <a:solidFill>
                  <a:schemeClr val="bg1"/>
                </a:solidFill>
              </a:rPr>
              <a:t>Jan Hus </a:t>
            </a:r>
            <a:r>
              <a:rPr lang="cs-CZ" sz="900">
                <a:solidFill>
                  <a:schemeClr val="bg1"/>
                </a:solidFill>
              </a:rPr>
              <a:t>(14.st.)</a:t>
            </a:r>
          </a:p>
          <a:p>
            <a:pPr>
              <a:lnSpc>
                <a:spcPct val="90000"/>
              </a:lnSpc>
            </a:pPr>
            <a:r>
              <a:rPr lang="cs-CZ" sz="900">
                <a:solidFill>
                  <a:schemeClr val="bg1"/>
                </a:solidFill>
              </a:rPr>
              <a:t>Univerzitní mistr, kněz, myslitel. Rektor, pedagog</a:t>
            </a:r>
          </a:p>
          <a:p>
            <a:pPr>
              <a:lnSpc>
                <a:spcPct val="90000"/>
              </a:lnSpc>
            </a:pPr>
            <a:r>
              <a:rPr lang="cs-CZ" sz="900">
                <a:solidFill>
                  <a:schemeClr val="bg1"/>
                </a:solidFill>
              </a:rPr>
              <a:t>Kázal v Betlémské kapli</a:t>
            </a:r>
          </a:p>
          <a:p>
            <a:pPr>
              <a:lnSpc>
                <a:spcPct val="90000"/>
              </a:lnSpc>
            </a:pPr>
            <a:r>
              <a:rPr lang="cs-CZ" sz="900">
                <a:solidFill>
                  <a:schemeClr val="bg1"/>
                </a:solidFill>
              </a:rPr>
              <a:t>Psal především traktáty, pro církev latinsky, pro prostý lid česky</a:t>
            </a:r>
          </a:p>
          <a:p>
            <a:pPr>
              <a:lnSpc>
                <a:spcPct val="90000"/>
              </a:lnSpc>
            </a:pPr>
            <a:r>
              <a:rPr lang="cs-CZ" sz="900">
                <a:solidFill>
                  <a:schemeClr val="bg1"/>
                </a:solidFill>
              </a:rPr>
              <a:t>Dílo:	</a:t>
            </a:r>
          </a:p>
          <a:p>
            <a:pPr lvl="1">
              <a:lnSpc>
                <a:spcPct val="90000"/>
              </a:lnSpc>
            </a:pPr>
            <a:r>
              <a:rPr lang="cs-CZ" sz="900" b="1">
                <a:solidFill>
                  <a:schemeClr val="bg1"/>
                </a:solidFill>
              </a:rPr>
              <a:t>O církvi (De ecclesia)</a:t>
            </a:r>
          </a:p>
          <a:p>
            <a:pPr lvl="2">
              <a:lnSpc>
                <a:spcPct val="90000"/>
              </a:lnSpc>
            </a:pPr>
            <a:r>
              <a:rPr lang="cs-CZ" sz="900" i="1">
                <a:solidFill>
                  <a:schemeClr val="bg1"/>
                </a:solidFill>
              </a:rPr>
              <a:t>Latinsky, zabývá se správným chováním křesťana </a:t>
            </a:r>
          </a:p>
          <a:p>
            <a:pPr lvl="1">
              <a:lnSpc>
                <a:spcPct val="90000"/>
              </a:lnSpc>
            </a:pPr>
            <a:r>
              <a:rPr lang="cs-CZ" sz="900" b="1">
                <a:solidFill>
                  <a:schemeClr val="bg1"/>
                </a:solidFill>
              </a:rPr>
              <a:t>Výklad Viery, Desatera a Páteře</a:t>
            </a:r>
          </a:p>
          <a:p>
            <a:pPr lvl="2">
              <a:lnSpc>
                <a:spcPct val="90000"/>
              </a:lnSpc>
            </a:pPr>
            <a:r>
              <a:rPr lang="cs-CZ" sz="900" i="1">
                <a:solidFill>
                  <a:schemeClr val="bg1"/>
                </a:solidFill>
              </a:rPr>
              <a:t>Česky </a:t>
            </a:r>
          </a:p>
          <a:p>
            <a:pPr lvl="2">
              <a:lnSpc>
                <a:spcPct val="90000"/>
              </a:lnSpc>
            </a:pPr>
            <a:r>
              <a:rPr lang="cs-CZ" sz="900" i="1">
                <a:solidFill>
                  <a:schemeClr val="bg1"/>
                </a:solidFill>
              </a:rPr>
              <a:t>„Betlémská kaple do kapsy“ – soubor kázání</a:t>
            </a:r>
          </a:p>
          <a:p>
            <a:pPr lvl="1">
              <a:lnSpc>
                <a:spcPct val="90000"/>
              </a:lnSpc>
            </a:pPr>
            <a:r>
              <a:rPr lang="cs-CZ" sz="900" b="1">
                <a:solidFill>
                  <a:schemeClr val="bg1"/>
                </a:solidFill>
              </a:rPr>
              <a:t>Knížky o svatokupectví</a:t>
            </a:r>
          </a:p>
          <a:p>
            <a:pPr lvl="2">
              <a:lnSpc>
                <a:spcPct val="90000"/>
              </a:lnSpc>
            </a:pPr>
            <a:r>
              <a:rPr lang="cs-CZ" sz="900" i="1">
                <a:solidFill>
                  <a:schemeClr val="bg1"/>
                </a:solidFill>
              </a:rPr>
              <a:t>Kritika soudobé církve</a:t>
            </a:r>
          </a:p>
          <a:p>
            <a:pPr lvl="1">
              <a:lnSpc>
                <a:spcPct val="90000"/>
              </a:lnSpc>
            </a:pPr>
            <a:r>
              <a:rPr lang="cs-CZ" sz="900" b="1">
                <a:solidFill>
                  <a:schemeClr val="bg1"/>
                </a:solidFill>
              </a:rPr>
              <a:t>Postila</a:t>
            </a:r>
          </a:p>
          <a:p>
            <a:pPr lvl="2">
              <a:lnSpc>
                <a:spcPct val="90000"/>
              </a:lnSpc>
            </a:pPr>
            <a:r>
              <a:rPr lang="cs-CZ" sz="900" i="1">
                <a:solidFill>
                  <a:schemeClr val="bg1"/>
                </a:solidFill>
              </a:rPr>
              <a:t>Soubor kázání</a:t>
            </a:r>
          </a:p>
          <a:p>
            <a:pPr>
              <a:lnSpc>
                <a:spcPct val="90000"/>
              </a:lnSpc>
            </a:pPr>
            <a:endParaRPr lang="cs-CZ" sz="9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cs-CZ" sz="9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x-none" sz="9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x-none" sz="9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x-none" sz="900">
              <a:solidFill>
                <a:schemeClr val="bg1"/>
              </a:solidFill>
            </a:endParaRPr>
          </a:p>
        </p:txBody>
      </p:sp>
      <p:pic>
        <p:nvPicPr>
          <p:cNvPr id="2050" name="Picture 2" descr="Jan Hus (1369-1415) and the Hussite wars (1419-1436) - Musée protestant">
            <a:extLst>
              <a:ext uri="{FF2B5EF4-FFF2-40B4-BE49-F238E27FC236}">
                <a16:creationId xmlns:a16="http://schemas.microsoft.com/office/drawing/2014/main" id="{8BF09C70-CEE1-A543-9DF7-2B6DAC2B5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870" y="1119395"/>
            <a:ext cx="3428662" cy="441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8603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AED67-D7FC-5C44-898F-7F9FEB0F6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35810"/>
            <a:ext cx="6242715" cy="43178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x-none" sz="1300" b="1" dirty="0">
                <a:solidFill>
                  <a:schemeClr val="bg1"/>
                </a:solidFill>
              </a:rPr>
              <a:t>Petr Chelčický </a:t>
            </a:r>
            <a:r>
              <a:rPr lang="x-none" sz="1300" dirty="0">
                <a:solidFill>
                  <a:schemeClr val="bg1"/>
                </a:solidFill>
              </a:rPr>
              <a:t>(1390 – 1460)</a:t>
            </a:r>
          </a:p>
          <a:p>
            <a:pPr>
              <a:lnSpc>
                <a:spcPct val="90000"/>
              </a:lnSpc>
            </a:pPr>
            <a:r>
              <a:rPr lang="en-GB" sz="1300" dirty="0">
                <a:solidFill>
                  <a:schemeClr val="bg1"/>
                </a:solidFill>
              </a:rPr>
              <a:t>N</a:t>
            </a:r>
            <a:r>
              <a:rPr lang="x-none" sz="1300" dirty="0">
                <a:solidFill>
                  <a:schemeClr val="bg1"/>
                </a:solidFill>
              </a:rPr>
              <a:t>ejznámější představitel tzv. </a:t>
            </a:r>
            <a:r>
              <a:rPr lang="en-GB" sz="1300" dirty="0">
                <a:solidFill>
                  <a:schemeClr val="bg1"/>
                </a:solidFill>
              </a:rPr>
              <a:t>p</a:t>
            </a:r>
            <a:r>
              <a:rPr lang="x-none" sz="1300" dirty="0">
                <a:solidFill>
                  <a:schemeClr val="bg1"/>
                </a:solidFill>
              </a:rPr>
              <a:t>olipanského období</a:t>
            </a:r>
          </a:p>
          <a:p>
            <a:pPr>
              <a:lnSpc>
                <a:spcPct val="90000"/>
              </a:lnSpc>
            </a:pPr>
            <a:r>
              <a:rPr lang="en-GB" sz="1300" dirty="0">
                <a:solidFill>
                  <a:schemeClr val="bg1"/>
                </a:solidFill>
              </a:rPr>
              <a:t>P</a:t>
            </a:r>
            <a:r>
              <a:rPr lang="x-none" sz="1300" dirty="0">
                <a:solidFill>
                  <a:schemeClr val="bg1"/>
                </a:solidFill>
              </a:rPr>
              <a:t>sal odborná pojednání – tzv. </a:t>
            </a:r>
            <a:r>
              <a:rPr lang="en-GB" sz="1300" dirty="0">
                <a:solidFill>
                  <a:schemeClr val="bg1"/>
                </a:solidFill>
              </a:rPr>
              <a:t>T</a:t>
            </a:r>
            <a:r>
              <a:rPr lang="x-none" sz="1300" dirty="0">
                <a:solidFill>
                  <a:schemeClr val="bg1"/>
                </a:solidFill>
              </a:rPr>
              <a:t>raktáty</a:t>
            </a:r>
          </a:p>
          <a:p>
            <a:pPr>
              <a:lnSpc>
                <a:spcPct val="90000"/>
              </a:lnSpc>
            </a:pPr>
            <a:endParaRPr lang="x-none" sz="1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x-none" sz="1300" b="1" dirty="0">
                <a:solidFill>
                  <a:schemeClr val="bg1"/>
                </a:solidFill>
              </a:rPr>
              <a:t>O trojím lidu</a:t>
            </a:r>
          </a:p>
          <a:p>
            <a:pPr>
              <a:lnSpc>
                <a:spcPct val="90000"/>
              </a:lnSpc>
            </a:pPr>
            <a:r>
              <a:rPr lang="x-none" sz="1300" dirty="0">
                <a:solidFill>
                  <a:schemeClr val="bg1"/>
                </a:solidFill>
              </a:rPr>
              <a:t>traktát</a:t>
            </a:r>
          </a:p>
          <a:p>
            <a:pPr>
              <a:lnSpc>
                <a:spcPct val="90000"/>
              </a:lnSpc>
            </a:pPr>
            <a:r>
              <a:rPr lang="en-GB" sz="1300" dirty="0">
                <a:solidFill>
                  <a:schemeClr val="bg1"/>
                </a:solidFill>
              </a:rPr>
              <a:t>K</a:t>
            </a:r>
            <a:r>
              <a:rPr lang="x-none" sz="1300" dirty="0">
                <a:solidFill>
                  <a:schemeClr val="bg1"/>
                </a:solidFill>
              </a:rPr>
              <a:t>ritika středověké dělení společnosti (šlechta, duchovní, poddaní), protože podle Nového zákona jsou si všichni rovni</a:t>
            </a:r>
          </a:p>
          <a:p>
            <a:pPr>
              <a:lnSpc>
                <a:spcPct val="90000"/>
              </a:lnSpc>
            </a:pPr>
            <a:r>
              <a:rPr lang="cs-CZ" sz="1300" b="1" dirty="0">
                <a:solidFill>
                  <a:schemeClr val="bg1"/>
                </a:solidFill>
              </a:rPr>
              <a:t>O boji duchovním</a:t>
            </a:r>
          </a:p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bg1"/>
                </a:solidFill>
              </a:rPr>
              <a:t>Traktát</a:t>
            </a:r>
          </a:p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bg1"/>
                </a:solidFill>
              </a:rPr>
              <a:t>Chelčický odmítá jakýkoliv boj vedený zbraněmi (včetně husitství), za jediný povolený pokládal duchovní boj proti hříchům</a:t>
            </a:r>
          </a:p>
        </p:txBody>
      </p:sp>
      <p:pic>
        <p:nvPicPr>
          <p:cNvPr id="1026" name="Picture 2" descr="Petr Chelčický">
            <a:extLst>
              <a:ext uri="{FF2B5EF4-FFF2-40B4-BE49-F238E27FC236}">
                <a16:creationId xmlns:a16="http://schemas.microsoft.com/office/drawing/2014/main" id="{E1178E0C-8613-3444-92CA-AE63D5183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870" y="711285"/>
            <a:ext cx="3428662" cy="52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7550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421</TotalTime>
  <Words>591</Words>
  <Application>Microsoft Office PowerPoint</Application>
  <PresentationFormat>Širokoúhlá obrazovka</PresentationFormat>
  <Paragraphs>95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Parcel</vt:lpstr>
      <vt:lpstr>Česká středověká literatura</vt:lpstr>
      <vt:lpstr>Základní rysy</vt:lpstr>
      <vt:lpstr>Konstantin (cyril) a metoděj</vt:lpstr>
      <vt:lpstr>Svatý konstantin (cyril)</vt:lpstr>
      <vt:lpstr>Svatý metoděj</vt:lpstr>
      <vt:lpstr>1, Staroslověnské písemnictví</vt:lpstr>
      <vt:lpstr>2, Latinské písemnictví</vt:lpstr>
      <vt:lpstr>3, husitská literatura</vt:lpstr>
      <vt:lpstr>Prezentace aplikace PowerPoint</vt:lpstr>
      <vt:lpstr>4, Literatura doby karlovy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středověká literatura</dc:title>
  <dc:creator>Ariadna Torres</dc:creator>
  <cp:lastModifiedBy>Kozlova Alexandra</cp:lastModifiedBy>
  <cp:revision>5</cp:revision>
  <dcterms:created xsi:type="dcterms:W3CDTF">2021-10-17T14:19:22Z</dcterms:created>
  <dcterms:modified xsi:type="dcterms:W3CDTF">2023-10-19T09:22:59Z</dcterms:modified>
</cp:coreProperties>
</file>