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2214554"/>
            <a:ext cx="7629524" cy="21431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8800" dirty="0" smtClean="0"/>
              <a:t>Fejeton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Charakteristika fejetonu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Krátký publicistický útvar poukazuje na aktuální problém obecnějšího rázu </a:t>
            </a:r>
          </a:p>
          <a:p>
            <a:r>
              <a:rPr lang="cs-CZ" dirty="0" smtClean="0"/>
              <a:t>Vtipná forma, odlehčený obsah</a:t>
            </a:r>
          </a:p>
          <a:p>
            <a:r>
              <a:rPr lang="cs-CZ" dirty="0" smtClean="0"/>
              <a:t>Vyprávěcí postup v kombinaci s úvahovým a popisným</a:t>
            </a:r>
          </a:p>
          <a:p>
            <a:r>
              <a:rPr lang="cs-CZ" dirty="0" smtClean="0"/>
              <a:t>Zábavná, oddychová funkce, ale zároveň snaha o širší, obecnější rozměr</a:t>
            </a:r>
          </a:p>
          <a:p>
            <a:r>
              <a:rPr lang="cs-CZ" dirty="0" smtClean="0"/>
              <a:t>Jan Neruda, Karel Čapek, Ludvík Vaculík, Rudolf Křesťan, Jan Burian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Kompozice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u="sng" dirty="0" smtClean="0"/>
              <a:t>Název – titul: </a:t>
            </a:r>
            <a:r>
              <a:rPr lang="cs-CZ" dirty="0" smtClean="0"/>
              <a:t>poutavý, ale ne všeříkající (Mělo by se, </a:t>
            </a:r>
            <a:r>
              <a:rPr lang="cs-CZ" dirty="0" err="1" smtClean="0"/>
              <a:t>Semování</a:t>
            </a:r>
            <a:r>
              <a:rPr lang="cs-CZ" dirty="0" smtClean="0"/>
              <a:t> a </a:t>
            </a:r>
            <a:r>
              <a:rPr lang="cs-CZ" dirty="0" err="1" smtClean="0"/>
              <a:t>tamování</a:t>
            </a:r>
            <a:r>
              <a:rPr lang="cs-CZ" dirty="0" smtClean="0"/>
              <a:t>, </a:t>
            </a:r>
            <a:r>
              <a:rPr lang="cs-CZ" dirty="0" err="1" smtClean="0"/>
              <a:t>Čudlík</a:t>
            </a:r>
            <a:r>
              <a:rPr lang="cs-CZ" dirty="0" smtClean="0"/>
              <a:t>, Nadváha, Zavěšené kafe,…)</a:t>
            </a:r>
          </a:p>
          <a:p>
            <a:r>
              <a:rPr lang="cs-CZ" sz="4400" u="sng" dirty="0" smtClean="0"/>
              <a:t>Začátek textu:</a:t>
            </a:r>
            <a:r>
              <a:rPr lang="cs-CZ" u="sng" dirty="0" smtClean="0"/>
              <a:t> </a:t>
            </a:r>
            <a:r>
              <a:rPr lang="cs-CZ" dirty="0" smtClean="0"/>
              <a:t>okamžitě zaujmout čtenáře (věta tázací, jednoduchá věta s předesláním tématu, přímá řeč, dialog, slovní hříčka, postup in medias res, vyvolání pocitu zvědavosti zatajením klíčového slova)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Příklady:</a:t>
            </a:r>
          </a:p>
          <a:p>
            <a:pPr>
              <a:buNone/>
            </a:pPr>
            <a:r>
              <a:rPr lang="cs-CZ" dirty="0" smtClean="0"/>
              <a:t>1. Někdo ve volném čase vytáčí valčík, on vytáčí své rodiče. </a:t>
            </a:r>
          </a:p>
          <a:p>
            <a:pPr>
              <a:buNone/>
            </a:pPr>
            <a:r>
              <a:rPr lang="cs-CZ" dirty="0" smtClean="0"/>
              <a:t>2. „Jak jste se jmenoval za svobodna?“</a:t>
            </a:r>
          </a:p>
          <a:p>
            <a:pPr>
              <a:buNone/>
            </a:pPr>
            <a:r>
              <a:rPr lang="cs-CZ" dirty="0" smtClean="0"/>
              <a:t>    zeptala se slečna za přepážkou.</a:t>
            </a:r>
          </a:p>
          <a:p>
            <a:pPr>
              <a:buNone/>
            </a:pPr>
            <a:r>
              <a:rPr lang="cs-CZ" dirty="0" smtClean="0"/>
              <a:t>3. Bylo mi patnáct, když mne s ní strýc seznámil</a:t>
            </a:r>
          </a:p>
          <a:p>
            <a:pPr>
              <a:buNone/>
            </a:pPr>
            <a:r>
              <a:rPr lang="cs-CZ" dirty="0" smtClean="0"/>
              <a:t>    slovy: „Jen jedna v životě je první.“</a:t>
            </a:r>
          </a:p>
          <a:p>
            <a:pPr>
              <a:buNone/>
            </a:pPr>
            <a:r>
              <a:rPr lang="cs-CZ" dirty="0" smtClean="0"/>
              <a:t>4. Výtah je ze všech dopravních prostředků ten</a:t>
            </a:r>
          </a:p>
          <a:p>
            <a:pPr>
              <a:buNone/>
            </a:pPr>
            <a:r>
              <a:rPr lang="cs-CZ" dirty="0" smtClean="0"/>
              <a:t>    nejroztodivnější.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714356"/>
            <a:ext cx="8186766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4800" u="sng" dirty="0" smtClean="0"/>
              <a:t>Další rozvoj textu: </a:t>
            </a:r>
          </a:p>
          <a:p>
            <a:pPr>
              <a:buNone/>
            </a:pPr>
            <a:r>
              <a:rPr lang="cs-CZ" dirty="0" smtClean="0"/>
              <a:t>- opakování motivů; </a:t>
            </a:r>
          </a:p>
          <a:p>
            <a:pPr>
              <a:buNone/>
            </a:pPr>
            <a:r>
              <a:rPr lang="cs-CZ" dirty="0" smtClean="0"/>
              <a:t>- vložení krátkého příběhu, přímé řeči (vyvarovat</a:t>
            </a:r>
          </a:p>
          <a:p>
            <a:pPr>
              <a:buNone/>
            </a:pPr>
            <a:r>
              <a:rPr lang="cs-CZ" dirty="0" smtClean="0"/>
              <a:t>  se vazby Já jsem…);</a:t>
            </a:r>
          </a:p>
          <a:p>
            <a:pPr>
              <a:buNone/>
            </a:pPr>
            <a:r>
              <a:rPr lang="cs-CZ" dirty="0" smtClean="0"/>
              <a:t>- udržování kontaktu se čtenářem (</a:t>
            </a:r>
            <a:r>
              <a:rPr lang="cs-CZ" i="1" dirty="0" smtClean="0"/>
              <a:t>prosím</a:t>
            </a:r>
          </a:p>
          <a:p>
            <a:pPr>
              <a:buNone/>
            </a:pPr>
            <a:r>
              <a:rPr lang="cs-CZ" i="1" dirty="0" smtClean="0"/>
              <a:t>  čtenáře, aby mne nevyrušoval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- prokládání krátkými odbočkami, které vytváří </a:t>
            </a:r>
          </a:p>
          <a:p>
            <a:pPr>
              <a:buNone/>
            </a:pPr>
            <a:r>
              <a:rPr lang="cs-CZ" dirty="0" smtClean="0"/>
              <a:t>  napětí</a:t>
            </a:r>
          </a:p>
          <a:p>
            <a:pPr>
              <a:buNone/>
            </a:pPr>
            <a:r>
              <a:rPr lang="cs-CZ" sz="5200" u="sng" dirty="0" smtClean="0"/>
              <a:t>Závěr</a:t>
            </a:r>
            <a:r>
              <a:rPr lang="cs-CZ" u="sng" dirty="0" smtClean="0"/>
              <a:t>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Vyžaduje pointu – obsahové vyvrcholení, důvod napsání fejetonu. Bývá překvapivá, nečekaná, zpravidla obsahuje zobecnění.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cs-CZ" u="sng" dirty="0" smtClean="0"/>
              <a:t>Příklad pointy ve fejetonu Situace R. Křesťana </a:t>
            </a:r>
          </a:p>
          <a:p>
            <a:pPr>
              <a:buNone/>
            </a:pPr>
            <a:r>
              <a:rPr lang="cs-CZ" dirty="0" smtClean="0"/>
              <a:t>Dcera před semestrální zkouškou neustále lká, že </a:t>
            </a:r>
          </a:p>
          <a:p>
            <a:pPr algn="just">
              <a:buNone/>
            </a:pPr>
            <a:r>
              <a:rPr lang="cs-CZ" dirty="0" smtClean="0"/>
              <a:t>neuspěje. Přítomný pracovník úklidové firmy s ní</a:t>
            </a:r>
          </a:p>
          <a:p>
            <a:pPr algn="just">
              <a:buNone/>
            </a:pPr>
            <a:r>
              <a:rPr lang="cs-CZ" dirty="0" smtClean="0"/>
              <a:t>uzavře sázku; propadne-li, přijde za ni uklidit byt.</a:t>
            </a:r>
          </a:p>
          <a:p>
            <a:pPr algn="just">
              <a:buNone/>
            </a:pPr>
            <a:r>
              <a:rPr lang="cs-CZ" dirty="0" smtClean="0"/>
              <a:t>bude-li však úspěšná, umyje mu celé auto. Závěr </a:t>
            </a:r>
          </a:p>
          <a:p>
            <a:pPr algn="just">
              <a:buNone/>
            </a:pPr>
            <a:r>
              <a:rPr lang="cs-CZ" dirty="0" smtClean="0"/>
              <a:t>fejetonu zní:</a:t>
            </a:r>
          </a:p>
          <a:p>
            <a:pPr algn="just">
              <a:buNone/>
            </a:pPr>
            <a:r>
              <a:rPr lang="cs-CZ" i="1" dirty="0" smtClean="0"/>
              <a:t>Dcera se vrátila ze zkoušky domů se slovy: „Tak </a:t>
            </a:r>
          </a:p>
          <a:p>
            <a:pPr algn="just">
              <a:buNone/>
            </a:pPr>
            <a:r>
              <a:rPr lang="cs-CZ" i="1" dirty="0" smtClean="0"/>
              <a:t>jsem to zvrzala.“ A šla k telefonu, aby se zeptala,</a:t>
            </a:r>
          </a:p>
          <a:p>
            <a:pPr algn="just">
              <a:buNone/>
            </a:pPr>
            <a:r>
              <a:rPr lang="cs-CZ" i="1" dirty="0" smtClean="0"/>
              <a:t>jestli si má přinést vlastní kýbl a další náležitosti.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Jazykové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u="sng" dirty="0" smtClean="0"/>
              <a:t>Slovní zásoba</a:t>
            </a:r>
          </a:p>
          <a:p>
            <a:r>
              <a:rPr lang="cs-CZ" dirty="0" smtClean="0"/>
              <a:t>Hojné slovní hříčky (Proč říkáte soukromý byt? Existuje i veřejný? Mám talíř denně na talíři. Můj kámen úrazu nebyl zimní, ale ledvinový)</a:t>
            </a:r>
          </a:p>
          <a:p>
            <a:r>
              <a:rPr lang="cs-CZ" dirty="0" smtClean="0"/>
              <a:t>Metafory (Sifonové bombičky bydlí po deseti. Tulí se k sobě.)</a:t>
            </a:r>
          </a:p>
          <a:p>
            <a:r>
              <a:rPr lang="cs-CZ" dirty="0" smtClean="0"/>
              <a:t>Kontrast různých vrstev slovní zásoby (Abych k výčtu </a:t>
            </a:r>
            <a:r>
              <a:rPr lang="cs-CZ" dirty="0" err="1" smtClean="0"/>
              <a:t>kibiců</a:t>
            </a:r>
            <a:r>
              <a:rPr lang="cs-CZ" dirty="0" smtClean="0"/>
              <a:t> přidal ještě jednu odnož) </a:t>
            </a:r>
          </a:p>
          <a:p>
            <a:pPr>
              <a:buNone/>
            </a:pPr>
            <a:r>
              <a:rPr lang="cs-CZ" u="sng" dirty="0" smtClean="0"/>
              <a:t>Syntax</a:t>
            </a:r>
          </a:p>
          <a:p>
            <a:pPr>
              <a:buNone/>
            </a:pPr>
            <a:r>
              <a:rPr lang="cs-CZ" dirty="0" smtClean="0"/>
              <a:t>Tázací věty, přímá řeč, dialogy; krátké rytmické věty často</a:t>
            </a:r>
          </a:p>
          <a:p>
            <a:pPr>
              <a:buNone/>
            </a:pPr>
            <a:r>
              <a:rPr lang="cs-CZ" dirty="0" smtClean="0"/>
              <a:t>jednočlenné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5118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Konec prezentace</a:t>
            </a:r>
            <a:br>
              <a:rPr lang="cs-CZ" smtClean="0"/>
            </a:br>
            <a:r>
              <a:rPr lang="cs-CZ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412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Fejeton</vt:lpstr>
      <vt:lpstr>Charakteristika fejetonu</vt:lpstr>
      <vt:lpstr>Kompozice</vt:lpstr>
      <vt:lpstr>Prezentace aplikace PowerPoint</vt:lpstr>
      <vt:lpstr>Prezentace aplikace PowerPoint</vt:lpstr>
      <vt:lpstr>Prezentace aplikace PowerPoint</vt:lpstr>
      <vt:lpstr>Jazykové prostředky</vt:lpstr>
      <vt:lpstr>Konec prezentace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Pospisilova Ervina</cp:lastModifiedBy>
  <cp:revision>10</cp:revision>
  <dcterms:created xsi:type="dcterms:W3CDTF">2012-11-20T13:21:31Z</dcterms:created>
  <dcterms:modified xsi:type="dcterms:W3CDTF">2020-10-02T12:06:47Z</dcterms:modified>
</cp:coreProperties>
</file>