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F6F72-3DF0-4DE5-B831-74440935C8A7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4DA70-C275-4A97-97B2-CE04EA290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termínů studenti upřesňují</a:t>
            </a:r>
            <a:r>
              <a:rPr lang="cs-CZ" baseline="0" dirty="0" smtClean="0"/>
              <a:t>, ze kterého oboru slova pocházejí.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4DA70-C275-4A97-97B2-CE04EA29023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275590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bg1"/>
                </a:solidFill>
              </a:rPr>
              <a:t>Odborný styl</a:t>
            </a:r>
            <a:endParaRPr lang="cs-CZ" sz="6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41180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6000" dirty="0" smtClean="0"/>
          </a:p>
          <a:p>
            <a:pPr>
              <a:buNone/>
            </a:pPr>
            <a:r>
              <a:rPr lang="cs-CZ" sz="6000" dirty="0" smtClean="0"/>
              <a:t>  Děkuji za vaši pozornost.</a:t>
            </a:r>
          </a:p>
          <a:p>
            <a:pPr>
              <a:buNone/>
            </a:pPr>
            <a:r>
              <a:rPr lang="cs-CZ" sz="12000" dirty="0" smtClean="0">
                <a:solidFill>
                  <a:schemeClr val="accent3">
                    <a:lumMod val="75000"/>
                  </a:schemeClr>
                </a:solidFill>
              </a:rPr>
              <a:t>          </a:t>
            </a:r>
            <a:r>
              <a:rPr lang="cs-CZ" sz="12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cs-CZ" sz="1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714356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600" b="1" u="sng" dirty="0" smtClean="0">
                <a:solidFill>
                  <a:schemeClr val="accent3">
                    <a:lumMod val="75000"/>
                  </a:schemeClr>
                </a:solidFill>
              </a:rPr>
              <a:t>Funkce</a:t>
            </a:r>
            <a:r>
              <a:rPr lang="cs-CZ" sz="3600" b="1" dirty="0" smtClean="0">
                <a:solidFill>
                  <a:srgbClr val="92D050"/>
                </a:solidFill>
              </a:rPr>
              <a:t> </a:t>
            </a:r>
            <a:r>
              <a:rPr lang="cs-CZ" sz="3600" dirty="0" smtClean="0"/>
              <a:t>- odborně sdělná, vzdělávací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u="sng" dirty="0" smtClean="0">
                <a:solidFill>
                  <a:schemeClr val="accent3">
                    <a:lumMod val="75000"/>
                  </a:schemeClr>
                </a:solidFill>
              </a:rPr>
              <a:t>Cíl </a:t>
            </a:r>
            <a:r>
              <a:rPr lang="cs-CZ" sz="3600" b="1" dirty="0" smtClean="0"/>
              <a:t>-</a:t>
            </a:r>
            <a:r>
              <a:rPr lang="cs-CZ" sz="3600" dirty="0" smtClean="0"/>
              <a:t> podat přesné, jasné, úplné informace  z různých oborů lidské činnosti; poučit, vzdělat adresáta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u="sng" dirty="0" smtClean="0">
                <a:solidFill>
                  <a:schemeClr val="accent3">
                    <a:lumMod val="75000"/>
                  </a:schemeClr>
                </a:solidFill>
              </a:rPr>
              <a:t>Důležitý subjektivní činitel:</a:t>
            </a:r>
            <a:r>
              <a:rPr lang="cs-CZ" sz="36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3600" dirty="0" smtClean="0"/>
              <a:t>odborné znalosti  autora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Dělení podle odbornosti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Vědecký (teoretický) </a:t>
            </a:r>
            <a:r>
              <a:rPr lang="cs-CZ" dirty="0" smtClean="0"/>
              <a:t>– určen odborníkům, podává nejpřesnější teorii konkrétního oboru</a:t>
            </a:r>
          </a:p>
          <a:p>
            <a:pPr>
              <a:buNone/>
            </a:pPr>
            <a:endParaRPr lang="cs-CZ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Prakticky odborný </a:t>
            </a:r>
            <a:r>
              <a:rPr lang="cs-CZ" dirty="0" smtClean="0"/>
              <a:t>– uvádí teoretické poznatky do praxe (výroba, obchod,…)</a:t>
            </a:r>
          </a:p>
          <a:p>
            <a:pPr>
              <a:buNone/>
            </a:pPr>
            <a:endParaRPr lang="cs-CZ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Populárně-naučný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– určen laikům či začátečníkům v oboru; volí přístupnou formu podle úrovně adresáta (např. školní učebnice pro různé ročníky)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Charakteristika odborných projevů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věcně správné</a:t>
            </a:r>
          </a:p>
          <a:p>
            <a:r>
              <a:rPr lang="cs-CZ" dirty="0" smtClean="0"/>
              <a:t>objektivní</a:t>
            </a:r>
          </a:p>
          <a:p>
            <a:r>
              <a:rPr lang="cs-CZ" dirty="0" smtClean="0"/>
              <a:t>relativně úplné</a:t>
            </a:r>
          </a:p>
          <a:p>
            <a:r>
              <a:rPr lang="cs-CZ" dirty="0" smtClean="0"/>
              <a:t>jednoznačné</a:t>
            </a:r>
          </a:p>
          <a:p>
            <a:r>
              <a:rPr lang="cs-CZ" dirty="0" smtClean="0"/>
              <a:t>připravené</a:t>
            </a:r>
          </a:p>
          <a:p>
            <a:r>
              <a:rPr lang="cs-CZ" dirty="0" smtClean="0"/>
              <a:t>promyšlené</a:t>
            </a:r>
          </a:p>
          <a:p>
            <a:r>
              <a:rPr lang="cs-CZ" dirty="0" smtClean="0"/>
              <a:t>psané (i mluvené bývají připraveny písemně)</a:t>
            </a:r>
          </a:p>
          <a:p>
            <a:r>
              <a:rPr lang="cs-CZ" dirty="0" smtClean="0"/>
              <a:t>převaha monologu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Jazykové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Spisovný jazyk </a:t>
            </a:r>
          </a:p>
          <a:p>
            <a:r>
              <a:rPr lang="cs-CZ" dirty="0" smtClean="0"/>
              <a:t>Neutrální jazykové prostředky, absence citově zabarvených slov</a:t>
            </a:r>
          </a:p>
          <a:p>
            <a:r>
              <a:rPr lang="cs-CZ" dirty="0" smtClean="0"/>
              <a:t>Termíny (odborné názvy); znalost terminologie oboru </a:t>
            </a:r>
            <a:r>
              <a:rPr lang="cs-CZ" i="1" dirty="0" smtClean="0"/>
              <a:t>(neuron, predikát, sublimace, fuga, vrásnění; chemická reakce; zmije obecná)</a:t>
            </a:r>
          </a:p>
          <a:p>
            <a:r>
              <a:rPr lang="cs-CZ" dirty="0" smtClean="0"/>
              <a:t>Slova cizího původu </a:t>
            </a:r>
            <a:r>
              <a:rPr lang="cs-CZ" i="1" dirty="0" smtClean="0"/>
              <a:t>(diametrální, syntax, styl)</a:t>
            </a:r>
          </a:p>
          <a:p>
            <a:r>
              <a:rPr lang="cs-CZ" dirty="0" smtClean="0"/>
              <a:t>Dlouhá, často složitá souvětí s komplikovanými větnými vztahy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Pasivní konstrukce s trpnými tvary </a:t>
            </a:r>
            <a:r>
              <a:rPr lang="cs-CZ" i="1" dirty="0" smtClean="0"/>
              <a:t>(ukázalo se být, bylo objasněno)</a:t>
            </a:r>
          </a:p>
          <a:p>
            <a:r>
              <a:rPr lang="cs-CZ" dirty="0" smtClean="0"/>
              <a:t>Častá slovesa ve tvarech přítomného času</a:t>
            </a:r>
          </a:p>
          <a:p>
            <a:r>
              <a:rPr lang="cs-CZ" dirty="0" smtClean="0"/>
              <a:t>Přísudky slovesně jmenné </a:t>
            </a:r>
            <a:r>
              <a:rPr lang="cs-CZ" i="1" dirty="0" smtClean="0"/>
              <a:t>(je poučením, bylo příčinou)</a:t>
            </a:r>
          </a:p>
          <a:p>
            <a:r>
              <a:rPr lang="cs-CZ" dirty="0" smtClean="0"/>
              <a:t>Tzv. syntetická kondenzace – zhuštěné vyjadřování, např. polovětné vazby s přechodníky, jmenné konstrukce </a:t>
            </a:r>
            <a:r>
              <a:rPr lang="cs-CZ" i="1" dirty="0" smtClean="0"/>
              <a:t>(tvrzení, definovaný, vzniklý)</a:t>
            </a:r>
            <a:r>
              <a:rPr lang="cs-CZ" dirty="0" smtClean="0"/>
              <a:t>, nepůvodní předložky </a:t>
            </a:r>
            <a:r>
              <a:rPr lang="cs-CZ" i="1" dirty="0" smtClean="0"/>
              <a:t>(na základě, z hlediska)</a:t>
            </a:r>
            <a:r>
              <a:rPr lang="cs-CZ" dirty="0" smtClean="0"/>
              <a:t>, přístavky</a:t>
            </a:r>
          </a:p>
          <a:p>
            <a:r>
              <a:rPr lang="cs-CZ" dirty="0" smtClean="0"/>
              <a:t>Pořádek slov ve větě </a:t>
            </a:r>
            <a:r>
              <a:rPr lang="cs-CZ" i="1" dirty="0" smtClean="0"/>
              <a:t>(východisko – jádro)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Stavba odborného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Promyšlená kompozice </a:t>
            </a:r>
            <a:r>
              <a:rPr lang="cs-CZ" i="1" dirty="0" smtClean="0"/>
              <a:t>(úvod, stať, závěr)</a:t>
            </a:r>
          </a:p>
          <a:p>
            <a:r>
              <a:rPr lang="cs-CZ" dirty="0" smtClean="0"/>
              <a:t>Členění na menší části </a:t>
            </a:r>
            <a:r>
              <a:rPr lang="cs-CZ" i="1" dirty="0" smtClean="0"/>
              <a:t>(kapitoly, oddíly, odstavce s orientací podle nadpisů, čísel, desetinného členění typu 1.2.1)</a:t>
            </a:r>
          </a:p>
          <a:p>
            <a:r>
              <a:rPr lang="cs-CZ" dirty="0" smtClean="0"/>
              <a:t>Za textem zařazujeme přílohy, rejstříky, poznámky, resumé, příp. obsah, pokud není na začátku</a:t>
            </a:r>
          </a:p>
          <a:p>
            <a:r>
              <a:rPr lang="cs-CZ" dirty="0" smtClean="0"/>
              <a:t>Snaha o přehlednost </a:t>
            </a:r>
            <a:r>
              <a:rPr lang="cs-CZ" i="1" dirty="0" smtClean="0"/>
              <a:t>(závorky, typy písma, grafy, tabulky, schémata,…)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Slohotvorný proces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Platí pro všechny slohové útvary!!!</a:t>
            </a:r>
          </a:p>
          <a:p>
            <a:endParaRPr lang="cs-CZ" u="sng" dirty="0" smtClean="0"/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Přípravná fáze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(invence) – </a:t>
            </a:r>
            <a:r>
              <a:rPr lang="cs-CZ" i="1" dirty="0" smtClean="0"/>
              <a:t>vymezení tématu, cíl, adresát, sběr materiálu a rozvržení obsahu</a:t>
            </a: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Uspořádání materiálu </a:t>
            </a:r>
            <a:r>
              <a:rPr lang="cs-CZ" dirty="0" smtClean="0"/>
              <a:t>(kompozice) – </a:t>
            </a:r>
            <a:r>
              <a:rPr lang="cs-CZ" i="1" dirty="0" smtClean="0"/>
              <a:t>textová podoba invence</a:t>
            </a: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Jazykové vyjádření </a:t>
            </a:r>
            <a:r>
              <a:rPr lang="cs-CZ" dirty="0" smtClean="0"/>
              <a:t>(stylizace) – </a:t>
            </a:r>
            <a:r>
              <a:rPr lang="cs-CZ" i="1" dirty="0" smtClean="0"/>
              <a:t>zpřesňování jazykových prostředků, výstižná formulace myšlenek</a:t>
            </a: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Korektura </a:t>
            </a:r>
            <a:r>
              <a:rPr lang="cs-CZ" dirty="0" smtClean="0"/>
              <a:t>(úprava) – čistopis</a:t>
            </a:r>
          </a:p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Přednes či tisk </a:t>
            </a:r>
            <a:r>
              <a:rPr lang="cs-CZ" dirty="0" smtClean="0"/>
              <a:t>(realizace)</a:t>
            </a:r>
          </a:p>
          <a:p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Mluvený odborný projev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Živý, přesvědčivý</a:t>
            </a:r>
          </a:p>
          <a:p>
            <a:r>
              <a:rPr lang="cs-CZ" dirty="0" smtClean="0"/>
              <a:t>Jednodušší větná stavba</a:t>
            </a:r>
          </a:p>
          <a:p>
            <a:r>
              <a:rPr lang="cs-CZ" dirty="0" smtClean="0"/>
              <a:t>Zřetelná výslovnost</a:t>
            </a:r>
          </a:p>
          <a:p>
            <a:r>
              <a:rPr lang="cs-CZ" dirty="0" smtClean="0"/>
              <a:t>Přiměřené tempo</a:t>
            </a:r>
          </a:p>
          <a:p>
            <a:r>
              <a:rPr lang="cs-CZ" dirty="0" smtClean="0"/>
              <a:t>Udržení kontaktu s posluchačem (změna tempa, intonace, </a:t>
            </a:r>
            <a:r>
              <a:rPr lang="cs-CZ" b="1" dirty="0" smtClean="0"/>
              <a:t>pauza, </a:t>
            </a:r>
            <a:r>
              <a:rPr lang="cs-CZ" dirty="0" smtClean="0"/>
              <a:t>oslovení, použití 1. a 2. os. mn. č. – </a:t>
            </a:r>
            <a:r>
              <a:rPr lang="cs-CZ" i="1" dirty="0" smtClean="0"/>
              <a:t>Přejděme nyní…, Zde vidíte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435</Words>
  <Application>Microsoft Office PowerPoint</Application>
  <PresentationFormat>Předvádění na obrazovce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sady Office</vt:lpstr>
      <vt:lpstr>Odborný styl</vt:lpstr>
      <vt:lpstr>Prezentace aplikace PowerPoint</vt:lpstr>
      <vt:lpstr>Dělení podle odbornosti</vt:lpstr>
      <vt:lpstr>Charakteristika odborných projevů</vt:lpstr>
      <vt:lpstr>Jazykové prostředky</vt:lpstr>
      <vt:lpstr>Prezentace aplikace PowerPoint</vt:lpstr>
      <vt:lpstr>Stavba odborného textu</vt:lpstr>
      <vt:lpstr>Slohotvorný proces </vt:lpstr>
      <vt:lpstr>Mluvený odborný projev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Pospisilova Ervina</cp:lastModifiedBy>
  <cp:revision>15</cp:revision>
  <dcterms:created xsi:type="dcterms:W3CDTF">2012-11-20T13:21:31Z</dcterms:created>
  <dcterms:modified xsi:type="dcterms:W3CDTF">2020-10-02T12:04:27Z</dcterms:modified>
</cp:coreProperties>
</file>