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B130-4273-4AFA-B5A1-0A5CA2C39A8F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A1DCF9-A3E5-4FD4-B037-93409C795A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B130-4273-4AFA-B5A1-0A5CA2C39A8F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CF9-A3E5-4FD4-B037-93409C795A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B130-4273-4AFA-B5A1-0A5CA2C39A8F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CF9-A3E5-4FD4-B037-93409C795A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14B130-4273-4AFA-B5A1-0A5CA2C39A8F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A1DCF9-A3E5-4FD4-B037-93409C795A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B130-4273-4AFA-B5A1-0A5CA2C39A8F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CF9-A3E5-4FD4-B037-93409C795A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B130-4273-4AFA-B5A1-0A5CA2C39A8F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CF9-A3E5-4FD4-B037-93409C795A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CF9-A3E5-4FD4-B037-93409C795A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B130-4273-4AFA-B5A1-0A5CA2C39A8F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B130-4273-4AFA-B5A1-0A5CA2C39A8F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CF9-A3E5-4FD4-B037-93409C795A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B130-4273-4AFA-B5A1-0A5CA2C39A8F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CF9-A3E5-4FD4-B037-93409C795A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14B130-4273-4AFA-B5A1-0A5CA2C39A8F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A1DCF9-A3E5-4FD4-B037-93409C795A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B130-4273-4AFA-B5A1-0A5CA2C39A8F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A1DCF9-A3E5-4FD4-B037-93409C795A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14B130-4273-4AFA-B5A1-0A5CA2C39A8F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A1DCF9-A3E5-4FD4-B037-93409C795A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Homo_floresiensis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755650" y="2205038"/>
            <a:ext cx="8388350" cy="4464050"/>
          </a:xfrm>
          <a:ln w="9525"/>
        </p:spPr>
        <p:txBody>
          <a:bodyPr/>
          <a:lstStyle/>
          <a:p>
            <a:pPr eaLnBrk="1" hangingPunct="1"/>
            <a:r>
              <a:rPr lang="cs-CZ" sz="6000" dirty="0" smtClean="0"/>
              <a:t>Pravěk</a:t>
            </a:r>
          </a:p>
          <a:p>
            <a:pPr eaLnBrk="1" hangingPunct="1"/>
            <a:endParaRPr lang="cs-CZ" sz="6000" dirty="0" smtClean="0"/>
          </a:p>
          <a:p>
            <a:pPr eaLnBrk="1" hangingPunct="1"/>
            <a:endParaRPr lang="cs-CZ" sz="6000" dirty="0" smtClean="0"/>
          </a:p>
          <a:p>
            <a:pPr eaLnBrk="1" hangingPunct="1"/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Tato prezentace byla vypracována v rámci projektu Inovace výuky společenských věd.                                                            Registrační číslo: CZ.1.07/1.1.04/03.0045</a:t>
            </a:r>
          </a:p>
        </p:txBody>
      </p:sp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ln w="9525" cmpd="sng"/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 </a:t>
            </a:r>
            <a:br>
              <a:rPr lang="cs-CZ" dirty="0" smtClean="0"/>
            </a:br>
            <a:r>
              <a:rPr lang="cs-CZ" dirty="0" smtClean="0"/>
              <a:t> 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2150"/>
            <a:ext cx="6238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5" name="Group 13"/>
          <p:cNvGraphicFramePr>
            <a:graphicFrameLocks noGrp="1"/>
          </p:cNvGraphicFramePr>
          <p:nvPr/>
        </p:nvGraphicFramePr>
        <p:xfrm>
          <a:off x="0" y="1052736"/>
          <a:ext cx="8820472" cy="5616624"/>
        </p:xfrm>
        <a:graphic>
          <a:graphicData uri="http://schemas.openxmlformats.org/drawingml/2006/table">
            <a:tbl>
              <a:tblPr/>
              <a:tblGrid>
                <a:gridCol w="8820472"/>
              </a:tblGrid>
              <a:tr h="5616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cs-CZ" sz="2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1" name="Text Box 14"/>
          <p:cNvSpPr txBox="1">
            <a:spLocks noChangeArrowheads="1"/>
          </p:cNvSpPr>
          <p:nvPr/>
        </p:nvSpPr>
        <p:spPr bwMode="auto">
          <a:xfrm>
            <a:off x="1816100" y="641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696075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cs-CZ" sz="7200" kern="10" dirty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HOMO SAPIENS</a:t>
            </a:r>
          </a:p>
        </p:txBody>
      </p:sp>
      <p:sp>
        <p:nvSpPr>
          <p:cNvPr id="14343" name="Text Box 16"/>
          <p:cNvSpPr txBox="1">
            <a:spLocks noChangeArrowheads="1"/>
          </p:cNvSpPr>
          <p:nvPr/>
        </p:nvSpPr>
        <p:spPr bwMode="auto">
          <a:xfrm>
            <a:off x="4932040" y="1700808"/>
            <a:ext cx="1790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92D050"/>
                </a:solidFill>
              </a:rPr>
              <a:t>(400 tis. </a:t>
            </a:r>
            <a:r>
              <a:rPr lang="cs-CZ" b="1" dirty="0" err="1">
                <a:solidFill>
                  <a:srgbClr val="92D050"/>
                </a:solidFill>
              </a:rPr>
              <a:t>př.Kr</a:t>
            </a:r>
            <a:r>
              <a:rPr lang="cs-CZ" b="1" dirty="0">
                <a:solidFill>
                  <a:srgbClr val="92D050"/>
                </a:solidFill>
              </a:rPr>
              <a:t>.)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563938" y="2132856"/>
            <a:ext cx="49514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Vysoká mozkovna, vyklenutější čelo, ještě nadočnicové oblouky, vysoká pracovní schopnost-nástroje z pazourku nebo křemene, rozdělávání ohně</a:t>
            </a:r>
          </a:p>
        </p:txBody>
      </p:sp>
      <p:sp>
        <p:nvSpPr>
          <p:cNvPr id="14345" name="Text Box 18"/>
          <p:cNvSpPr txBox="1">
            <a:spLocks noChangeArrowheads="1"/>
          </p:cNvSpPr>
          <p:nvPr/>
        </p:nvSpPr>
        <p:spPr bwMode="auto">
          <a:xfrm>
            <a:off x="3491881" y="4725144"/>
            <a:ext cx="52565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Naleziště: </a:t>
            </a:r>
            <a:r>
              <a:rPr lang="cs-CZ" sz="2000" b="1" dirty="0"/>
              <a:t>jeskyně Šipka, jeskyně Kůlna v   </a:t>
            </a:r>
            <a:r>
              <a:rPr lang="cs-CZ" sz="2000" b="1" dirty="0" smtClean="0"/>
              <a:t>         </a:t>
            </a:r>
            <a:endParaRPr lang="cs-CZ" sz="2000" b="1" dirty="0"/>
          </a:p>
          <a:p>
            <a:r>
              <a:rPr lang="cs-CZ" sz="2000" b="1" dirty="0"/>
              <a:t>                Moravském Krasu, jižní Francie</a:t>
            </a:r>
          </a:p>
          <a:p>
            <a:r>
              <a:rPr lang="cs-CZ" sz="2400" b="1" dirty="0"/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28" y="1663356"/>
            <a:ext cx="2839628" cy="378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animBg="1"/>
      <p:bldP spid="133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79216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cs-CZ" sz="7200" kern="10" dirty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HOMO SAPIENS </a:t>
            </a:r>
            <a:r>
              <a:rPr lang="cs-CZ" sz="7200" kern="10" dirty="0" err="1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SAPIENS</a:t>
            </a:r>
            <a:endParaRPr lang="cs-CZ" sz="7200" kern="10" dirty="0">
              <a:ln w="9525"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255963" y="1649413"/>
            <a:ext cx="187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92D050"/>
                </a:solidFill>
              </a:rPr>
              <a:t>40 tis. let př. </a:t>
            </a:r>
            <a:r>
              <a:rPr lang="cs-CZ" b="1" dirty="0" err="1">
                <a:solidFill>
                  <a:srgbClr val="92D050"/>
                </a:solidFill>
              </a:rPr>
              <a:t>Kr</a:t>
            </a:r>
            <a:r>
              <a:rPr lang="cs-CZ" b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119563" y="3017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707904" y="2492896"/>
            <a:ext cx="44846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/>
              <a:t>= člověk současný,</a:t>
            </a:r>
          </a:p>
          <a:p>
            <a:r>
              <a:rPr lang="cs-CZ" sz="2000" b="1" dirty="0"/>
              <a:t>   vysoký, urostlý, vyklenuté čelo, brada vysunutá dopředu,poměrně souvislá řeč, velké tlupy, počátky umění (kresby, sošky)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3708400" y="4941888"/>
            <a:ext cx="47005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/>
              <a:t>Naleziště: Francie (Kromaňonec)</a:t>
            </a:r>
          </a:p>
          <a:p>
            <a:r>
              <a:rPr lang="cs-CZ" sz="2000" b="1" dirty="0"/>
              <a:t>                 </a:t>
            </a:r>
            <a:r>
              <a:rPr lang="cs-CZ" sz="2000" b="1" dirty="0" err="1"/>
              <a:t>Morava</a:t>
            </a:r>
            <a:r>
              <a:rPr lang="cs-CZ" sz="2000" b="1" dirty="0"/>
              <a:t>-Věstonice, </a:t>
            </a:r>
          </a:p>
          <a:p>
            <a:r>
              <a:rPr lang="cs-CZ" sz="2000" b="1" dirty="0"/>
              <a:t>                      Mikulov, Macocha</a:t>
            </a:r>
          </a:p>
          <a:p>
            <a:r>
              <a:rPr lang="cs-CZ" sz="2000" b="1" dirty="0"/>
              <a:t>                 Slovensko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023938" y="5465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971600" y="4365104"/>
            <a:ext cx="792088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Člověk současný byl zdatný lovec (i mamutů). Používal nástroje – oštěpy s kamennými hroty, kyj, dýka, </a:t>
            </a:r>
            <a:r>
              <a:rPr lang="cs-CZ" sz="2400" b="1" dirty="0">
                <a:solidFill>
                  <a:srgbClr val="C00000"/>
                </a:solidFill>
              </a:rPr>
              <a:t>pěstní </a:t>
            </a:r>
            <a:r>
              <a:rPr lang="cs-CZ" sz="2400" b="1" dirty="0" smtClean="0">
                <a:solidFill>
                  <a:srgbClr val="C00000"/>
                </a:solidFill>
              </a:rPr>
              <a:t>klín </a:t>
            </a:r>
            <a:r>
              <a:rPr lang="cs-CZ" sz="2400" b="1" dirty="0" smtClean="0"/>
              <a:t>(na obrázku).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cs-CZ" sz="1600" dirty="0" smtClean="0"/>
              <a:t>Obrázek str. 2</a:t>
            </a:r>
          </a:p>
          <a:p>
            <a:pPr>
              <a:buNone/>
            </a:pPr>
            <a:r>
              <a:rPr lang="cs-CZ" sz="1600" dirty="0" smtClean="0"/>
              <a:t>SOMMA, </a:t>
            </a:r>
            <a:r>
              <a:rPr lang="cs-CZ" sz="1600" dirty="0" err="1" smtClean="0"/>
              <a:t>Ryan</a:t>
            </a:r>
            <a:r>
              <a:rPr lang="cs-CZ" sz="1600" dirty="0" smtClean="0"/>
              <a:t>. Homo </a:t>
            </a:r>
            <a:r>
              <a:rPr lang="cs-CZ" sz="1600" dirty="0" err="1" smtClean="0"/>
              <a:t>floresiensis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2012-05-08. Dostupné pod licencí </a:t>
            </a:r>
            <a:r>
              <a:rPr lang="cs-CZ" sz="1600" dirty="0" err="1" smtClean="0">
                <a:hlinkClick r:id="rId2"/>
              </a:rPr>
              <a:t>Creative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err="1" smtClean="0">
                <a:hlinkClick r:id="rId2"/>
              </a:rPr>
              <a:t>Commons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smtClean="0"/>
              <a:t>z: http://upload.wikimedia.org/wikipedia/commons/thumb/1/10/Homo_floresiensis.jpg/539px-Homo_floresiensis.jpg </a:t>
            </a:r>
          </a:p>
          <a:p>
            <a:r>
              <a:rPr lang="cs-CZ" sz="1600" dirty="0" smtClean="0"/>
              <a:t>Obrázek str. 5</a:t>
            </a:r>
          </a:p>
          <a:p>
            <a:pPr>
              <a:buNone/>
            </a:pPr>
            <a:r>
              <a:rPr lang="cs-CZ" sz="1600" dirty="0" smtClean="0"/>
              <a:t>BRAGA, </a:t>
            </a:r>
            <a:r>
              <a:rPr lang="cs-CZ" sz="1600" dirty="0" err="1" smtClean="0"/>
              <a:t>José</a:t>
            </a:r>
            <a:r>
              <a:rPr lang="cs-CZ" sz="1600" dirty="0" smtClean="0"/>
              <a:t> a </a:t>
            </a:r>
            <a:r>
              <a:rPr lang="cs-CZ" sz="1600" dirty="0" err="1" smtClean="0"/>
              <a:t>Didier</a:t>
            </a:r>
            <a:r>
              <a:rPr lang="cs-CZ" sz="1600" dirty="0" smtClean="0"/>
              <a:t> DESCOUENS. </a:t>
            </a:r>
            <a:r>
              <a:rPr lang="cs-CZ" sz="1600" dirty="0" err="1" smtClean="0"/>
              <a:t>Kompletter</a:t>
            </a:r>
            <a:r>
              <a:rPr lang="cs-CZ" sz="1600" dirty="0" smtClean="0"/>
              <a:t> </a:t>
            </a:r>
            <a:r>
              <a:rPr lang="cs-CZ" sz="1600" dirty="0" err="1" smtClean="0"/>
              <a:t>Original</a:t>
            </a:r>
            <a:r>
              <a:rPr lang="cs-CZ" sz="1600" dirty="0" smtClean="0"/>
              <a:t>-</a:t>
            </a:r>
            <a:r>
              <a:rPr lang="cs-CZ" sz="1600" dirty="0" err="1" smtClean="0"/>
              <a:t>Schädel</a:t>
            </a:r>
            <a:r>
              <a:rPr lang="cs-CZ" sz="1600" dirty="0" smtClean="0"/>
              <a:t> der 2,1 </a:t>
            </a:r>
            <a:r>
              <a:rPr lang="cs-CZ" sz="1600" dirty="0" err="1" smtClean="0"/>
              <a:t>Millionen</a:t>
            </a:r>
            <a:r>
              <a:rPr lang="cs-CZ" sz="1600" dirty="0" smtClean="0"/>
              <a:t> </a:t>
            </a:r>
            <a:r>
              <a:rPr lang="cs-CZ" sz="1600" dirty="0" err="1" smtClean="0"/>
              <a:t>Jahre</a:t>
            </a:r>
            <a:r>
              <a:rPr lang="cs-CZ" sz="1600" dirty="0" smtClean="0"/>
              <a:t> </a:t>
            </a:r>
            <a:r>
              <a:rPr lang="cs-CZ" sz="1600" dirty="0" err="1" smtClean="0"/>
              <a:t>alten</a:t>
            </a:r>
            <a:r>
              <a:rPr lang="cs-CZ" sz="1600" dirty="0" smtClean="0"/>
              <a:t> </a:t>
            </a:r>
            <a:r>
              <a:rPr lang="cs-CZ" sz="1600" dirty="0" err="1" smtClean="0"/>
              <a:t>Spezies</a:t>
            </a:r>
            <a:r>
              <a:rPr lang="cs-CZ" sz="1600" dirty="0" smtClean="0"/>
              <a:t> </a:t>
            </a:r>
            <a:r>
              <a:rPr lang="cs-CZ" sz="1600" dirty="0" err="1" smtClean="0"/>
              <a:t>Australopithecus</a:t>
            </a:r>
            <a:r>
              <a:rPr lang="cs-CZ" sz="1600" dirty="0" smtClean="0"/>
              <a:t> </a:t>
            </a:r>
            <a:r>
              <a:rPr lang="cs-CZ" sz="1600" dirty="0" err="1" smtClean="0"/>
              <a:t>africanus</a:t>
            </a:r>
            <a:r>
              <a:rPr lang="cs-CZ" sz="1600" dirty="0" smtClean="0"/>
              <a:t>, </a:t>
            </a:r>
            <a:r>
              <a:rPr lang="cs-CZ" sz="1600" dirty="0" err="1" smtClean="0"/>
              <a:t>Fundort</a:t>
            </a:r>
            <a:r>
              <a:rPr lang="cs-CZ" sz="1600" dirty="0" smtClean="0"/>
              <a:t> </a:t>
            </a:r>
            <a:r>
              <a:rPr lang="cs-CZ" sz="1600" dirty="0" err="1" smtClean="0"/>
              <a:t>Südafrika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2012-05-08]. Dostupné pod licencí </a:t>
            </a:r>
            <a:r>
              <a:rPr lang="cs-CZ" sz="1600" dirty="0" err="1" smtClean="0">
                <a:hlinkClick r:id="rId2"/>
              </a:rPr>
              <a:t>Creative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err="1" smtClean="0">
                <a:hlinkClick r:id="rId2"/>
              </a:rPr>
              <a:t>Commons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smtClean="0"/>
              <a:t>z: http://upload.wikimedia.org/wikipedia/commons/thumb/2/2d/Mrs_Ples.jpg/800px-Mrs_Ples.jpg</a:t>
            </a:r>
          </a:p>
          <a:p>
            <a:r>
              <a:rPr lang="cs-CZ" sz="1600" dirty="0" smtClean="0"/>
              <a:t>Obrázek str. 6</a:t>
            </a:r>
          </a:p>
          <a:p>
            <a:pPr>
              <a:buNone/>
            </a:pPr>
            <a:r>
              <a:rPr lang="cs-CZ" sz="1700" dirty="0" err="1" smtClean="0"/>
              <a:t>Reproducción</a:t>
            </a:r>
            <a:r>
              <a:rPr lang="cs-CZ" sz="1700" dirty="0" smtClean="0"/>
              <a:t> de </a:t>
            </a:r>
            <a:r>
              <a:rPr lang="cs-CZ" sz="1700" dirty="0" err="1" smtClean="0"/>
              <a:t>Australopithecus</a:t>
            </a:r>
            <a:r>
              <a:rPr lang="cs-CZ" sz="1700" dirty="0" smtClean="0"/>
              <a:t> </a:t>
            </a:r>
            <a:r>
              <a:rPr lang="cs-CZ" sz="1700" dirty="0" err="1" smtClean="0"/>
              <a:t>afarensis</a:t>
            </a:r>
            <a:r>
              <a:rPr lang="cs-CZ" sz="1700" dirty="0" smtClean="0"/>
              <a:t> </a:t>
            </a:r>
            <a:r>
              <a:rPr lang="cs-CZ" sz="1700" dirty="0" err="1" smtClean="0"/>
              <a:t>en</a:t>
            </a:r>
            <a:r>
              <a:rPr lang="cs-CZ" sz="1700" dirty="0" smtClean="0"/>
              <a:t> </a:t>
            </a:r>
            <a:r>
              <a:rPr lang="cs-CZ" sz="1700" dirty="0" err="1" smtClean="0"/>
              <a:t>Cosmocaixa</a:t>
            </a:r>
            <a:r>
              <a:rPr lang="cs-CZ" sz="1700" dirty="0" smtClean="0"/>
              <a:t>, Barcelona. In: </a:t>
            </a:r>
            <a:r>
              <a:rPr lang="cs-CZ" sz="1700" i="1" dirty="0" err="1" smtClean="0"/>
              <a:t>Wikipedia</a:t>
            </a:r>
            <a:r>
              <a:rPr lang="cs-CZ" sz="1700" dirty="0" smtClean="0"/>
              <a:t>: </a:t>
            </a:r>
            <a:r>
              <a:rPr lang="cs-CZ" sz="1700" i="1" dirty="0" err="1" smtClean="0"/>
              <a:t>the</a:t>
            </a:r>
            <a:r>
              <a:rPr lang="cs-CZ" sz="1700" i="1" dirty="0" smtClean="0"/>
              <a:t> free </a:t>
            </a:r>
            <a:r>
              <a:rPr lang="cs-CZ" sz="1700" i="1" dirty="0" err="1" smtClean="0"/>
              <a:t>encyclopedia</a:t>
            </a:r>
            <a:r>
              <a:rPr lang="cs-CZ" sz="1700" dirty="0" smtClean="0"/>
              <a:t> [online]. San </a:t>
            </a:r>
            <a:r>
              <a:rPr lang="cs-CZ" sz="1700" dirty="0" err="1" smtClean="0"/>
              <a:t>Francisco</a:t>
            </a:r>
            <a:r>
              <a:rPr lang="cs-CZ" sz="1700" dirty="0" smtClean="0"/>
              <a:t> (CA): </a:t>
            </a:r>
            <a:r>
              <a:rPr lang="cs-CZ" sz="1700" dirty="0" err="1" smtClean="0"/>
              <a:t>Wikimedia</a:t>
            </a:r>
            <a:r>
              <a:rPr lang="cs-CZ" sz="1700" dirty="0" smtClean="0"/>
              <a:t> </a:t>
            </a:r>
            <a:r>
              <a:rPr lang="cs-CZ" sz="1700" dirty="0" err="1" smtClean="0"/>
              <a:t>Foundation</a:t>
            </a:r>
            <a:r>
              <a:rPr lang="cs-CZ" sz="1700" dirty="0" smtClean="0"/>
              <a:t>, 2001- [cit. 2012-05-08]. Dostupné z: http://upload.wikimedia.org/wikipedia/commons/thumb/3/32/A.afarensis.jpg/294px-A.afarensis.jpg</a:t>
            </a:r>
          </a:p>
          <a:p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cs-CZ" dirty="0" smtClean="0"/>
              <a:t>Zdroje a literatura: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lnSpcReduction="10000"/>
          </a:bodyPr>
          <a:lstStyle/>
          <a:p>
            <a:r>
              <a:rPr lang="cs-CZ" sz="1600" dirty="0" smtClean="0"/>
              <a:t>Obrázek str. 7</a:t>
            </a:r>
          </a:p>
          <a:p>
            <a:pPr>
              <a:buNone/>
            </a:pPr>
            <a:r>
              <a:rPr lang="cs-CZ" sz="1600" dirty="0" smtClean="0"/>
              <a:t>LILLYUNDFREYA. </a:t>
            </a:r>
            <a:r>
              <a:rPr lang="cs-CZ" sz="1600" dirty="0" err="1" smtClean="0"/>
              <a:t>Plastische</a:t>
            </a:r>
            <a:r>
              <a:rPr lang="cs-CZ" sz="1600" dirty="0" smtClean="0"/>
              <a:t> </a:t>
            </a:r>
            <a:r>
              <a:rPr lang="cs-CZ" sz="1600" dirty="0" err="1" smtClean="0"/>
              <a:t>wissenschaftliche</a:t>
            </a:r>
            <a:r>
              <a:rPr lang="cs-CZ" sz="1600" dirty="0" smtClean="0"/>
              <a:t> </a:t>
            </a:r>
            <a:r>
              <a:rPr lang="cs-CZ" sz="1600" dirty="0" err="1" smtClean="0"/>
              <a:t>Rekonstruktion</a:t>
            </a:r>
            <a:r>
              <a:rPr lang="cs-CZ" sz="1600" dirty="0" smtClean="0"/>
              <a:t> </a:t>
            </a:r>
            <a:r>
              <a:rPr lang="cs-CZ" sz="1600" dirty="0" err="1" smtClean="0"/>
              <a:t>eines</a:t>
            </a:r>
            <a:r>
              <a:rPr lang="cs-CZ" sz="1600" dirty="0" smtClean="0"/>
              <a:t> Homo </a:t>
            </a:r>
            <a:r>
              <a:rPr lang="cs-CZ" sz="1600" dirty="0" err="1" smtClean="0"/>
              <a:t>habilis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2012-05-08]. Dostupné pod licencí </a:t>
            </a:r>
            <a:r>
              <a:rPr lang="cs-CZ" sz="1600" dirty="0" err="1" smtClean="0">
                <a:hlinkClick r:id="rId2"/>
              </a:rPr>
              <a:t>Creative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err="1" smtClean="0">
                <a:hlinkClick r:id="rId2"/>
              </a:rPr>
              <a:t>Commons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smtClean="0"/>
              <a:t>z: http://upload.wikimedia.org/wikipedia/commons/thumb/4/48/Homo_habilis.JPG/450px-Homo_habilis.JPG</a:t>
            </a:r>
          </a:p>
          <a:p>
            <a:r>
              <a:rPr lang="cs-CZ" sz="1600" dirty="0" smtClean="0"/>
              <a:t>Obrázek str. 8</a:t>
            </a:r>
          </a:p>
          <a:p>
            <a:pPr>
              <a:buNone/>
            </a:pPr>
            <a:r>
              <a:rPr lang="cs-CZ" sz="1600" dirty="0" smtClean="0"/>
              <a:t>WEGMANN. </a:t>
            </a:r>
            <a:r>
              <a:rPr lang="cs-CZ" sz="1600" dirty="0" err="1" smtClean="0"/>
              <a:t>Olduvai</a:t>
            </a:r>
            <a:r>
              <a:rPr lang="cs-CZ" sz="1600" dirty="0" smtClean="0"/>
              <a:t> </a:t>
            </a:r>
            <a:r>
              <a:rPr lang="cs-CZ" sz="1600" dirty="0" err="1" smtClean="0"/>
              <a:t>Gorge</a:t>
            </a:r>
            <a:r>
              <a:rPr lang="cs-CZ" sz="1600" dirty="0" smtClean="0"/>
              <a:t> in </a:t>
            </a:r>
            <a:r>
              <a:rPr lang="cs-CZ" sz="1600" dirty="0" err="1" smtClean="0"/>
              <a:t>Tanzania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2012-05-08]. Dostupné pod licencí </a:t>
            </a:r>
            <a:r>
              <a:rPr lang="cs-CZ" sz="1600" dirty="0" err="1" smtClean="0">
                <a:hlinkClick r:id="rId2"/>
              </a:rPr>
              <a:t>Creative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err="1" smtClean="0">
                <a:hlinkClick r:id="rId2"/>
              </a:rPr>
              <a:t>Commons</a:t>
            </a:r>
            <a:r>
              <a:rPr lang="cs-CZ" sz="1600" dirty="0" smtClean="0"/>
              <a:t> z: http://upload.wikimedia.org/wikipedia/commons/thumb/e/e5/OlduvaiGorge_TZ_MWegmann2012.jpg/800px-OlduvaiGorge_TZ_MWegmann2012.jpg</a:t>
            </a:r>
          </a:p>
          <a:p>
            <a:r>
              <a:rPr lang="cs-CZ" sz="1600" dirty="0" smtClean="0"/>
              <a:t>Obrázek str. 9</a:t>
            </a:r>
          </a:p>
          <a:p>
            <a:pPr>
              <a:buNone/>
            </a:pPr>
            <a:r>
              <a:rPr lang="cs-CZ" sz="1600" dirty="0" smtClean="0"/>
              <a:t>LILLYUNDFREYA. </a:t>
            </a:r>
            <a:r>
              <a:rPr lang="cs-CZ" sz="1600" dirty="0" err="1" smtClean="0"/>
              <a:t>Plastische</a:t>
            </a:r>
            <a:r>
              <a:rPr lang="cs-CZ" sz="1600" dirty="0" smtClean="0"/>
              <a:t> </a:t>
            </a:r>
            <a:r>
              <a:rPr lang="cs-CZ" sz="1600" dirty="0" err="1" smtClean="0"/>
              <a:t>wissenschaftliche</a:t>
            </a:r>
            <a:r>
              <a:rPr lang="cs-CZ" sz="1600" dirty="0" smtClean="0"/>
              <a:t> </a:t>
            </a:r>
            <a:r>
              <a:rPr lang="cs-CZ" sz="1600" dirty="0" err="1" smtClean="0"/>
              <a:t>Rekonstruktion</a:t>
            </a:r>
            <a:r>
              <a:rPr lang="cs-CZ" sz="1600" dirty="0" smtClean="0"/>
              <a:t> </a:t>
            </a:r>
            <a:r>
              <a:rPr lang="cs-CZ" sz="1600" dirty="0" err="1" smtClean="0"/>
              <a:t>eines</a:t>
            </a:r>
            <a:r>
              <a:rPr lang="cs-CZ" sz="1600" dirty="0" smtClean="0"/>
              <a:t> Homo </a:t>
            </a:r>
            <a:r>
              <a:rPr lang="cs-CZ" sz="1600" dirty="0" err="1" smtClean="0"/>
              <a:t>erectus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2012-05-09]. Dostupné pod licencí </a:t>
            </a:r>
            <a:r>
              <a:rPr lang="cs-CZ" sz="1600" dirty="0" err="1" smtClean="0">
                <a:hlinkClick r:id="rId2"/>
              </a:rPr>
              <a:t>Creative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err="1" smtClean="0">
                <a:hlinkClick r:id="rId2"/>
              </a:rPr>
              <a:t>Commons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smtClean="0"/>
              <a:t>z: http://upload.wikimedia.org/wikipedia/commons/thumb/2/23/Homo_erectus.JPG/450px-Homo_erectus.JPG</a:t>
            </a:r>
          </a:p>
          <a:p>
            <a:r>
              <a:rPr lang="cs-CZ" sz="1600" dirty="0" smtClean="0"/>
              <a:t>Obrázek str. 10 </a:t>
            </a:r>
          </a:p>
          <a:p>
            <a:pPr>
              <a:buNone/>
            </a:pPr>
            <a:r>
              <a:rPr lang="cs-CZ" sz="1600" dirty="0" smtClean="0"/>
              <a:t>SCHEER, Stefan. </a:t>
            </a:r>
            <a:r>
              <a:rPr lang="cs-CZ" sz="1600" dirty="0" err="1" smtClean="0"/>
              <a:t>Reconstruction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Neandertaler</a:t>
            </a:r>
            <a:r>
              <a:rPr lang="cs-CZ" sz="1600" dirty="0" smtClean="0"/>
              <a:t> </a:t>
            </a:r>
            <a:r>
              <a:rPr lang="cs-CZ" sz="1600" dirty="0" err="1" smtClean="0"/>
              <a:t>at</a:t>
            </a:r>
            <a:r>
              <a:rPr lang="cs-CZ" sz="1600" dirty="0" smtClean="0"/>
              <a:t> </a:t>
            </a:r>
            <a:r>
              <a:rPr lang="cs-CZ" sz="1600" dirty="0" err="1" smtClean="0"/>
              <a:t>Neanderthal</a:t>
            </a:r>
            <a:r>
              <a:rPr lang="cs-CZ" sz="1600" dirty="0" smtClean="0"/>
              <a:t> Museum.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2012-05-09. Dostupné pod licencí </a:t>
            </a:r>
            <a:r>
              <a:rPr lang="cs-CZ" sz="1600" dirty="0" err="1" smtClean="0">
                <a:hlinkClick r:id="rId2"/>
              </a:rPr>
              <a:t>Creative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err="1" smtClean="0">
                <a:hlinkClick r:id="rId2"/>
              </a:rPr>
              <a:t>Commons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smtClean="0"/>
              <a:t>z: http://upload.wikimedia.org/wikipedia/commons/thumb/1/12/Neandertaler_reconst.jpg/220px-Neandertaler_reconst.jpg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/>
          </a:bodyPr>
          <a:lstStyle/>
          <a:p>
            <a:r>
              <a:rPr lang="cs-CZ" sz="1600" dirty="0" smtClean="0"/>
              <a:t>Obrázek str. 12</a:t>
            </a:r>
          </a:p>
          <a:p>
            <a:pPr>
              <a:buNone/>
            </a:pPr>
            <a:r>
              <a:rPr lang="cs-CZ" sz="1600" dirty="0" smtClean="0"/>
              <a:t>DESCOUENS, </a:t>
            </a:r>
            <a:r>
              <a:rPr lang="cs-CZ" sz="1600" dirty="0" err="1" smtClean="0"/>
              <a:t>Didier</a:t>
            </a:r>
            <a:r>
              <a:rPr lang="cs-CZ" sz="1600" dirty="0" smtClean="0"/>
              <a:t>. Flint </a:t>
            </a:r>
            <a:r>
              <a:rPr lang="cs-CZ" sz="1600" dirty="0" err="1" smtClean="0"/>
              <a:t>Biface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2012-05-09]. Dostupné pod licencí </a:t>
            </a:r>
            <a:r>
              <a:rPr lang="cs-CZ" sz="1600" dirty="0" err="1" smtClean="0">
                <a:hlinkClick r:id="rId2"/>
              </a:rPr>
              <a:t>Creative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err="1" smtClean="0">
                <a:hlinkClick r:id="rId2"/>
              </a:rPr>
              <a:t>Commons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smtClean="0"/>
              <a:t>z: http://upload.wikimedia.org/wikipedia/commons/thumb/6/61/Biface_Silex_Venerque_MHNT_PRE_.2009.0.194.1_Fond.jpg/800px-Biface_Silex_Venerque_MHNT_PRE_.</a:t>
            </a:r>
            <a:r>
              <a:rPr lang="cs-CZ" sz="1600" dirty="0" smtClean="0"/>
              <a:t>2009.0.194.1_Fond.jpg</a:t>
            </a:r>
          </a:p>
          <a:p>
            <a:r>
              <a:rPr lang="de-DE" sz="1600" smtClean="0"/>
              <a:t>Kohoutková</a:t>
            </a:r>
            <a:r>
              <a:rPr lang="de-DE" sz="1600" dirty="0" smtClean="0"/>
              <a:t>, H. – </a:t>
            </a:r>
            <a:r>
              <a:rPr lang="de-DE" sz="1600" dirty="0" err="1" smtClean="0"/>
              <a:t>Komsová</a:t>
            </a:r>
            <a:r>
              <a:rPr lang="de-DE" sz="1600" dirty="0" smtClean="0"/>
              <a:t>, M</a:t>
            </a:r>
            <a:r>
              <a:rPr lang="de-DE" sz="1600" i="1" dirty="0" smtClean="0"/>
              <a:t>. </a:t>
            </a:r>
            <a:r>
              <a:rPr lang="de-DE" sz="1600" i="1" dirty="0" err="1" smtClean="0"/>
              <a:t>Dějepis</a:t>
            </a:r>
            <a:r>
              <a:rPr lang="de-DE" sz="1600" i="1" dirty="0" smtClean="0"/>
              <a:t> na </a:t>
            </a:r>
            <a:r>
              <a:rPr lang="de-DE" sz="1600" i="1" dirty="0" err="1" smtClean="0"/>
              <a:t>dlani</a:t>
            </a:r>
            <a:r>
              <a:rPr lang="de-DE" sz="1600" i="1" dirty="0" smtClean="0"/>
              <a:t>.</a:t>
            </a:r>
            <a:r>
              <a:rPr lang="de-DE" sz="1600" dirty="0" smtClean="0"/>
              <a:t> 2. </a:t>
            </a:r>
            <a:r>
              <a:rPr lang="de-DE" sz="1600" dirty="0" err="1" smtClean="0"/>
              <a:t>vyd</a:t>
            </a:r>
            <a:r>
              <a:rPr lang="de-DE" sz="1600" dirty="0" smtClean="0"/>
              <a:t>. Olomouc: </a:t>
            </a:r>
            <a:r>
              <a:rPr lang="de-DE" sz="1600" dirty="0" err="1" smtClean="0"/>
              <a:t>Rubico</a:t>
            </a:r>
            <a:r>
              <a:rPr lang="de-DE" sz="1600" dirty="0" smtClean="0"/>
              <a:t>, 2007</a:t>
            </a:r>
            <a:r>
              <a:rPr lang="cs-CZ" sz="1600" dirty="0" smtClean="0"/>
              <a:t>. </a:t>
            </a:r>
            <a:r>
              <a:rPr lang="de-DE" sz="1600" dirty="0" smtClean="0"/>
              <a:t>ISBN 80-7346-065-3</a:t>
            </a:r>
            <a:endParaRPr lang="cs-CZ" sz="1600" dirty="0" smtClean="0"/>
          </a:p>
          <a:p>
            <a:pPr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5184"/>
            <a:ext cx="8229600" cy="1224136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Odlitek lebky </a:t>
            </a:r>
            <a:r>
              <a:rPr lang="cs-CZ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tooltip="Homo floresiensis"/>
              </a:rPr>
              <a:t>Homo </a:t>
            </a:r>
            <a:r>
              <a:rPr lang="cs-CZ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tooltip="Homo floresiensis"/>
              </a:rPr>
              <a:t>floresiensis</a:t>
            </a:r>
            <a:endParaRPr lang="cs-CZ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cooby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48680"/>
            <a:ext cx="41140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 descr="Bílý mramor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80010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cs-CZ" sz="72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Vznik a vývoj</a:t>
            </a:r>
          </a:p>
          <a:p>
            <a:pPr algn="ctr"/>
            <a:r>
              <a:rPr lang="cs-CZ" sz="72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 člověka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36788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038600" y="2276872"/>
            <a:ext cx="4740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100 až 110 cm vysoký </a:t>
            </a:r>
            <a:r>
              <a:rPr lang="cs-CZ" sz="2400" b="1" dirty="0" err="1"/>
              <a:t>lidoop</a:t>
            </a:r>
            <a:r>
              <a:rPr lang="cs-CZ" sz="2400" b="1" dirty="0"/>
              <a:t>, pohyb zčásti po dvou, klátivá chůze, život v malé tlupě, vegetarián</a:t>
            </a:r>
            <a:r>
              <a:rPr lang="cs-CZ" sz="2000" b="1" dirty="0"/>
              <a:t>.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139952" y="4581128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Naleziště:</a:t>
            </a:r>
            <a:r>
              <a:rPr lang="cs-CZ" sz="2400" b="1" dirty="0"/>
              <a:t> Indie, Východní Afrika</a:t>
            </a:r>
            <a:r>
              <a:rPr lang="cs-CZ" sz="2400" b="1" dirty="0" smtClean="0"/>
              <a:t>, Čína</a:t>
            </a:r>
            <a:r>
              <a:rPr lang="cs-CZ" sz="2400" b="1" dirty="0"/>
              <a:t>, Evropa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1447800" y="381000"/>
            <a:ext cx="7010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cs-CZ" sz="6000" kern="10" dirty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RAMAPITHECUS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355976" y="1717675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92D050"/>
                </a:solidFill>
              </a:rPr>
              <a:t>(10 mil. př. </a:t>
            </a:r>
            <a:r>
              <a:rPr lang="cs-CZ" b="1" dirty="0" err="1">
                <a:solidFill>
                  <a:srgbClr val="92D050"/>
                </a:solidFill>
              </a:rPr>
              <a:t>Kr</a:t>
            </a:r>
            <a:r>
              <a:rPr lang="cs-CZ" b="1" dirty="0">
                <a:solidFill>
                  <a:srgbClr val="92D050"/>
                </a:solidFill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038600" y="2438400"/>
            <a:ext cx="480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120 až 125 cm, 35- 45 kg, téměř vzpřímený, pohyb po dvou, schopnost používat jednoduché nástroje, už konzumace masa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70325" y="4221088"/>
            <a:ext cx="5273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Naleziště</a:t>
            </a:r>
            <a:r>
              <a:rPr lang="cs-CZ" sz="2400" b="1" dirty="0"/>
              <a:t>: východní a jižní Afr</a:t>
            </a:r>
            <a:r>
              <a:rPr lang="cs-CZ" sz="2400" dirty="0"/>
              <a:t>i</a:t>
            </a:r>
            <a:r>
              <a:rPr lang="cs-CZ" dirty="0"/>
              <a:t>ka</a:t>
            </a:r>
          </a:p>
        </p:txBody>
      </p:sp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71525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cs-CZ" sz="6000" kern="10" dirty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AUSTRALOPITHECUS</a:t>
            </a:r>
          </a:p>
          <a:p>
            <a:pPr algn="ctr"/>
            <a:r>
              <a:rPr lang="cs-CZ" sz="6000" kern="10" dirty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AFRICANUS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803525" y="2098675"/>
            <a:ext cx="2421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92D050"/>
                </a:solidFill>
              </a:rPr>
              <a:t>(5 – 4 mil. let. př. </a:t>
            </a:r>
            <a:r>
              <a:rPr lang="cs-CZ" b="1" dirty="0" err="1">
                <a:solidFill>
                  <a:srgbClr val="92D050"/>
                </a:solidFill>
              </a:rPr>
              <a:t>Kr</a:t>
            </a:r>
            <a:r>
              <a:rPr lang="cs-CZ" b="1" dirty="0">
                <a:solidFill>
                  <a:srgbClr val="92D050"/>
                </a:solidFill>
              </a:rPr>
              <a:t>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463175" cy="247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0" y="522920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Mozek nedosahoval ani poloviny váhy lidského. Chrup a stavba kostry připomínaly člověka.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825" y="576263"/>
            <a:ext cx="28003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569595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cs-CZ" sz="6000" kern="10" dirty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HOMO  HABILIS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283968" y="1772816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92D050"/>
                </a:solidFill>
              </a:rPr>
              <a:t>(3 mil. let př. </a:t>
            </a:r>
            <a:r>
              <a:rPr lang="cs-CZ" b="1" dirty="0" err="1">
                <a:solidFill>
                  <a:srgbClr val="92D050"/>
                </a:solidFill>
              </a:rPr>
              <a:t>Kr</a:t>
            </a:r>
            <a:r>
              <a:rPr lang="cs-CZ" b="1" dirty="0">
                <a:solidFill>
                  <a:srgbClr val="92D050"/>
                </a:solidFill>
              </a:rPr>
              <a:t>.)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067944" y="2204864"/>
            <a:ext cx="44354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= člověk zručný</a:t>
            </a:r>
            <a:r>
              <a:rPr lang="en-US" sz="2400" b="1" dirty="0"/>
              <a:t>, </a:t>
            </a:r>
            <a:r>
              <a:rPr lang="en-US" sz="2400" b="1" dirty="0" err="1"/>
              <a:t>obratn</a:t>
            </a:r>
            <a:r>
              <a:rPr lang="cs-CZ" sz="2400" b="1" dirty="0"/>
              <a:t>ý, schopný</a:t>
            </a:r>
          </a:p>
          <a:p>
            <a:r>
              <a:rPr lang="cs-CZ" sz="2400" b="1" dirty="0"/>
              <a:t>Dokonale vzpřímený, zdokonalení stavby ruky, vědomé používání a zhotovování nástrojů. 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355976" y="5085184"/>
            <a:ext cx="4283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Naleziště:</a:t>
            </a:r>
            <a:r>
              <a:rPr lang="cs-CZ" sz="2000" b="1" dirty="0"/>
              <a:t> </a:t>
            </a:r>
            <a:r>
              <a:rPr lang="cs-CZ" sz="2000" b="1" dirty="0" smtClean="0"/>
              <a:t> Afrika- </a:t>
            </a:r>
            <a:r>
              <a:rPr lang="cs-CZ" sz="2000" b="1" dirty="0" err="1"/>
              <a:t>Olduvajská</a:t>
            </a:r>
            <a:endParaRPr lang="cs-CZ" sz="2000" b="1" dirty="0"/>
          </a:p>
          <a:p>
            <a:r>
              <a:rPr lang="cs-CZ" sz="2000" b="1" dirty="0"/>
              <a:t>                 </a:t>
            </a:r>
            <a:r>
              <a:rPr lang="cs-CZ" sz="2000" b="1" dirty="0" smtClean="0"/>
              <a:t>                  </a:t>
            </a:r>
            <a:r>
              <a:rPr lang="cs-CZ" sz="2000" b="1" dirty="0"/>
              <a:t>rokle v </a:t>
            </a:r>
            <a:r>
              <a:rPr lang="cs-CZ" sz="2000" b="1" dirty="0" err="1"/>
              <a:t>Tanzánii</a:t>
            </a:r>
            <a:endParaRPr lang="cs-CZ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096344" cy="412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905000" y="331788"/>
            <a:ext cx="5875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u="sng" dirty="0" err="1">
                <a:latin typeface="Comic Sans MS" pitchFamily="66" charset="0"/>
              </a:rPr>
              <a:t>Olduvajská</a:t>
            </a:r>
            <a:r>
              <a:rPr lang="cs-CZ" sz="3600" b="1" u="sng" dirty="0">
                <a:latin typeface="Comic Sans MS" pitchFamily="66" charset="0"/>
              </a:rPr>
              <a:t> rokle v Africe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620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0" y="465313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err="1" smtClean="0">
                <a:solidFill>
                  <a:srgbClr val="C00000"/>
                </a:solidFill>
              </a:rPr>
              <a:t>Olduvajská</a:t>
            </a:r>
            <a:r>
              <a:rPr lang="cs-CZ" b="1" dirty="0" smtClean="0">
                <a:solidFill>
                  <a:srgbClr val="C00000"/>
                </a:solidFill>
              </a:rPr>
              <a:t> rokle je jedním z nejvýznamnějších prehistorických míst na naší planetě - </a:t>
            </a:r>
            <a:r>
              <a:rPr lang="cs-CZ" b="1" u="sng" dirty="0" smtClean="0">
                <a:solidFill>
                  <a:srgbClr val="C00000"/>
                </a:solidFill>
              </a:rPr>
              <a:t>před 1,8 miliony lety </a:t>
            </a:r>
            <a:r>
              <a:rPr lang="cs-CZ" b="1" dirty="0" smtClean="0">
                <a:solidFill>
                  <a:srgbClr val="C00000"/>
                </a:solidFill>
              </a:rPr>
              <a:t>zde spatřil světlo světa první Člověk, náš předchůdce a prapředek lidstva, 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</a:rPr>
              <a:t>Homo </a:t>
            </a:r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</a:rPr>
              <a:t>erectus</a:t>
            </a:r>
            <a:r>
              <a:rPr lang="cs-CZ" b="1" i="1" dirty="0" smtClean="0">
                <a:solidFill>
                  <a:srgbClr val="C00000"/>
                </a:solidFill>
              </a:rPr>
              <a:t>. </a:t>
            </a:r>
            <a:r>
              <a:rPr lang="cs-CZ" b="1" dirty="0" smtClean="0">
                <a:solidFill>
                  <a:srgbClr val="C00000"/>
                </a:solidFill>
              </a:rPr>
              <a:t>Rokle je součástí </a:t>
            </a:r>
            <a:r>
              <a:rPr lang="cs-CZ" b="1" u="sng" dirty="0" smtClean="0">
                <a:solidFill>
                  <a:srgbClr val="C00000"/>
                </a:solidFill>
              </a:rPr>
              <a:t>Velké příkopové propadliny a okraje planiny </a:t>
            </a:r>
            <a:r>
              <a:rPr lang="cs-CZ" b="1" u="sng" dirty="0" err="1" smtClean="0">
                <a:solidFill>
                  <a:srgbClr val="C00000"/>
                </a:solidFill>
              </a:rPr>
              <a:t>Serengeti</a:t>
            </a:r>
            <a:r>
              <a:rPr lang="cs-CZ" b="1" u="sng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v africké Tanzanii. 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5915025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cs-CZ" sz="6000" kern="10" dirty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HOMO ERECTUS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644008" y="1844824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92D050"/>
                </a:solidFill>
              </a:rPr>
              <a:t>( 2 mil.let př. </a:t>
            </a:r>
            <a:r>
              <a:rPr lang="cs-CZ" b="1" dirty="0" err="1">
                <a:solidFill>
                  <a:srgbClr val="92D050"/>
                </a:solidFill>
              </a:rPr>
              <a:t>Kr</a:t>
            </a:r>
            <a:r>
              <a:rPr lang="cs-CZ" b="1" dirty="0">
                <a:solidFill>
                  <a:srgbClr val="92D050"/>
                </a:solidFill>
              </a:rPr>
              <a:t>.)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357438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2294" name="Picture 6" descr="Homo Erectus ou Pithécant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00808" y="1844824"/>
            <a:ext cx="225107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4067944" y="2708920"/>
            <a:ext cx="4587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160-165 cm, výroba hrubě opracovaných kamenných nástrojů, znalost ohně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4098925" y="4765675"/>
            <a:ext cx="4511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Naleziště: </a:t>
            </a:r>
            <a:r>
              <a:rPr lang="cs-CZ" sz="2400" b="1" dirty="0"/>
              <a:t>východní Afrika, </a:t>
            </a:r>
          </a:p>
          <a:p>
            <a:r>
              <a:rPr lang="cs-CZ" sz="2400" b="1" dirty="0"/>
              <a:t>                Sumatra, Jáva, Čína, </a:t>
            </a:r>
          </a:p>
          <a:p>
            <a:r>
              <a:rPr lang="cs-CZ" sz="2400" b="1" dirty="0"/>
              <a:t>                Maďarsko, Německo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4022725" y="2327275"/>
            <a:ext cx="2620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 dirty="0"/>
              <a:t>  = člověk vzpřímený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763305" cy="501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</TotalTime>
  <Words>794</Words>
  <Application>Microsoft Office PowerPoint</Application>
  <PresentationFormat>Předvádění na obrazovce (4:3)</PresentationFormat>
  <Paragraphs>69</Paragraphs>
  <Slides>15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Papír</vt:lpstr>
      <vt:lpstr>     </vt:lpstr>
      <vt:lpstr>       Odlitek lebky Homo floresiensis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Zdroje a literatura: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</dc:title>
  <dc:creator>Martin Pospíšil</dc:creator>
  <cp:lastModifiedBy>Martin Pospíšil</cp:lastModifiedBy>
  <cp:revision>19</cp:revision>
  <dcterms:created xsi:type="dcterms:W3CDTF">2011-07-05T19:37:56Z</dcterms:created>
  <dcterms:modified xsi:type="dcterms:W3CDTF">2012-07-07T15:22:46Z</dcterms:modified>
</cp:coreProperties>
</file>