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7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817ED-C6A3-4952-9EBB-5C6D39B2E68B}" type="datetimeFigureOut">
              <a:rPr lang="cs-CZ" smtClean="0"/>
              <a:pPr/>
              <a:t>5.7.2012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C0331-9F51-4212-91DC-6525B0ADCFF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8FD2D-1F88-4974-854B-115A6F8E4917}" type="slidenum">
              <a:rPr lang="cs-CZ"/>
              <a:pPr/>
              <a:t>10</a:t>
            </a:fld>
            <a:endParaRPr lang="cs-CZ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9C83-8F15-44C2-9D97-028C4DF7E33E}" type="datetimeFigureOut">
              <a:rPr lang="cs-CZ" smtClean="0"/>
              <a:pPr/>
              <a:t>5.7.2012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05A-2157-4A54-ABB0-F0A5CB3EB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9C83-8F15-44C2-9D97-028C4DF7E33E}" type="datetimeFigureOut">
              <a:rPr lang="cs-CZ" smtClean="0"/>
              <a:pPr/>
              <a:t>5.7.2012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05A-2157-4A54-ABB0-F0A5CB3EB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9C83-8F15-44C2-9D97-028C4DF7E33E}" type="datetimeFigureOut">
              <a:rPr lang="cs-CZ" smtClean="0"/>
              <a:pPr/>
              <a:t>5.7.2012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05A-2157-4A54-ABB0-F0A5CB3EB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3BD11-A607-4D76-B6EA-3A0E996B04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D702-D52F-48BF-9BD6-DEDA10C9BE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9C83-8F15-44C2-9D97-028C4DF7E33E}" type="datetimeFigureOut">
              <a:rPr lang="cs-CZ" smtClean="0"/>
              <a:pPr/>
              <a:t>5.7.2012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05A-2157-4A54-ABB0-F0A5CB3EB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9C83-8F15-44C2-9D97-028C4DF7E33E}" type="datetimeFigureOut">
              <a:rPr lang="cs-CZ" smtClean="0"/>
              <a:pPr/>
              <a:t>5.7.2012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05A-2157-4A54-ABB0-F0A5CB3EB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9C83-8F15-44C2-9D97-028C4DF7E33E}" type="datetimeFigureOut">
              <a:rPr lang="cs-CZ" smtClean="0"/>
              <a:pPr/>
              <a:t>5.7.2012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05A-2157-4A54-ABB0-F0A5CB3EB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9C83-8F15-44C2-9D97-028C4DF7E33E}" type="datetimeFigureOut">
              <a:rPr lang="cs-CZ" smtClean="0"/>
              <a:pPr/>
              <a:t>5.7.2012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05A-2157-4A54-ABB0-F0A5CB3EB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9C83-8F15-44C2-9D97-028C4DF7E33E}" type="datetimeFigureOut">
              <a:rPr lang="cs-CZ" smtClean="0"/>
              <a:pPr/>
              <a:t>5.7.2012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05A-2157-4A54-ABB0-F0A5CB3EB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9C83-8F15-44C2-9D97-028C4DF7E33E}" type="datetimeFigureOut">
              <a:rPr lang="cs-CZ" smtClean="0"/>
              <a:pPr/>
              <a:t>5.7.2012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05A-2157-4A54-ABB0-F0A5CB3EB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9C83-8F15-44C2-9D97-028C4DF7E33E}" type="datetimeFigureOut">
              <a:rPr lang="cs-CZ" smtClean="0"/>
              <a:pPr/>
              <a:t>5.7.2012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05A-2157-4A54-ABB0-F0A5CB3EB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9C83-8F15-44C2-9D97-028C4DF7E33E}" type="datetimeFigureOut">
              <a:rPr lang="cs-CZ" smtClean="0"/>
              <a:pPr/>
              <a:t>5.7.2012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05A-2157-4A54-ABB0-F0A5CB3EB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99C83-8F15-44C2-9D97-028C4DF7E33E}" type="datetimeFigureOut">
              <a:rPr lang="cs-CZ" smtClean="0"/>
              <a:pPr/>
              <a:t>5.7.2012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B005A-2157-4A54-ABB0-F0A5CB3EB53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ln w="9525" cmpd="sng"/>
        </p:spPr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 </a:t>
            </a:r>
            <a:br>
              <a:rPr lang="cs-CZ" smtClean="0"/>
            </a:br>
            <a:r>
              <a:rPr lang="cs-CZ" smtClean="0"/>
              <a:t> </a:t>
            </a:r>
            <a:br>
              <a:rPr lang="cs-CZ" smtClean="0"/>
            </a:br>
            <a:endParaRPr lang="cs-CZ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39750" y="2205038"/>
            <a:ext cx="8604250" cy="4464050"/>
          </a:xfrm>
          <a:ln w="9525"/>
        </p:spPr>
        <p:txBody>
          <a:bodyPr/>
          <a:lstStyle/>
          <a:p>
            <a:pPr eaLnBrk="1" hangingPunct="1"/>
            <a:r>
              <a:rPr lang="cs-CZ" sz="6000" dirty="0" smtClean="0">
                <a:solidFill>
                  <a:schemeClr val="tx1"/>
                </a:solidFill>
              </a:rPr>
              <a:t>Alexandr Veliký</a:t>
            </a:r>
          </a:p>
          <a:p>
            <a:pPr eaLnBrk="1" hangingPunct="1"/>
            <a:endParaRPr lang="cs-CZ" sz="6000" dirty="0" smtClean="0"/>
          </a:p>
          <a:p>
            <a:pPr eaLnBrk="1" hangingPunct="1"/>
            <a:endParaRPr lang="cs-CZ" sz="6000" dirty="0" smtClean="0"/>
          </a:p>
          <a:p>
            <a:pPr eaLnBrk="1" hangingPunct="1"/>
            <a:r>
              <a:rPr lang="cs-CZ" sz="2400" dirty="0" smtClean="0">
                <a:solidFill>
                  <a:schemeClr val="tx1"/>
                </a:solidFill>
              </a:rPr>
              <a:t>Tato prezentace byla vypracována v rámci projektu Inovace výuky společenských věd.    </a:t>
            </a:r>
          </a:p>
          <a:p>
            <a:pPr eaLnBrk="1" hangingPunct="1"/>
            <a:r>
              <a:rPr lang="cs-CZ" sz="2400" dirty="0" smtClean="0">
                <a:solidFill>
                  <a:schemeClr val="tx1"/>
                </a:solidFill>
              </a:rPr>
              <a:t>        Registrační číslo: CZ.1.07/1.1.04/03.0045</a:t>
            </a: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0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92150"/>
            <a:ext cx="6238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32656"/>
            <a:ext cx="7772400" cy="1080120"/>
          </a:xfrm>
        </p:spPr>
        <p:txBody>
          <a:bodyPr/>
          <a:lstStyle/>
          <a:p>
            <a:pPr eaLnBrk="1" hangingPunct="1"/>
            <a:r>
              <a:rPr lang="cs-CZ" dirty="0" err="1" smtClean="0"/>
              <a:t>Bucefalos</a:t>
            </a:r>
            <a:endParaRPr lang="cs-CZ" dirty="0" smtClean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062038" y="1766888"/>
            <a:ext cx="3806825" cy="4113212"/>
          </a:xfrm>
        </p:spPr>
        <p:txBody>
          <a:bodyPr/>
          <a:lstStyle/>
          <a:p>
            <a:pPr eaLnBrk="1" hangingPunct="1"/>
            <a:r>
              <a:rPr lang="cs-CZ" sz="1800" b="1" dirty="0" smtClean="0"/>
              <a:t>ohnivý válečný kůň</a:t>
            </a:r>
          </a:p>
          <a:p>
            <a:pPr eaLnBrk="1" hangingPunct="1"/>
            <a:r>
              <a:rPr lang="cs-CZ" sz="1800" b="1" dirty="0" smtClean="0"/>
              <a:t>nabídnut </a:t>
            </a:r>
            <a:r>
              <a:rPr lang="cs-CZ" sz="1800" b="1" dirty="0" err="1" smtClean="0"/>
              <a:t>Filippovi</a:t>
            </a:r>
            <a:r>
              <a:rPr lang="cs-CZ" sz="1800" b="1" dirty="0" smtClean="0"/>
              <a:t> za vysokou cenu</a:t>
            </a:r>
          </a:p>
          <a:p>
            <a:pPr eaLnBrk="1" hangingPunct="1"/>
            <a:r>
              <a:rPr lang="cs-CZ" sz="1800" b="1" dirty="0" smtClean="0"/>
              <a:t>nenechal ne sebe nikoho nasednout </a:t>
            </a:r>
            <a:r>
              <a:rPr lang="cs-CZ" sz="1800" b="1" dirty="0" smtClean="0">
                <a:sym typeface="Wingdings 3" pitchFamily="18" charset="2"/>
              </a:rPr>
              <a:t> neměl cenu</a:t>
            </a:r>
          </a:p>
          <a:p>
            <a:pPr eaLnBrk="1" hangingPunct="1"/>
            <a:r>
              <a:rPr lang="cs-CZ" sz="1800" b="1" dirty="0" smtClean="0">
                <a:sym typeface="Wingdings 3" pitchFamily="18" charset="2"/>
              </a:rPr>
              <a:t>Alexandr si ho získal</a:t>
            </a:r>
          </a:p>
          <a:p>
            <a:pPr eaLnBrk="1" hangingPunct="1"/>
            <a:endParaRPr lang="cs-CZ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692741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71656" cy="1152128"/>
          </a:xfrm>
        </p:spPr>
        <p:txBody>
          <a:bodyPr/>
          <a:lstStyle/>
          <a:p>
            <a:pPr eaLnBrk="1" hangingPunct="1"/>
            <a:r>
              <a:rPr lang="cs-CZ" dirty="0" smtClean="0"/>
              <a:t>Alexandrovy výroky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1628800"/>
            <a:ext cx="5616624" cy="395833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2400" i="1" dirty="0" smtClean="0">
                <a:solidFill>
                  <a:srgbClr val="7030A0"/>
                </a:solidFill>
                <a:latin typeface="Book Antiqua" pitchFamily="18" charset="0"/>
              </a:rPr>
              <a:t>    </a:t>
            </a:r>
            <a:r>
              <a:rPr lang="cs-CZ" sz="2400" b="1" i="1" dirty="0" smtClean="0">
                <a:solidFill>
                  <a:srgbClr val="7030A0"/>
                </a:solidFill>
                <a:latin typeface="Book Antiqua" pitchFamily="18" charset="0"/>
              </a:rPr>
              <a:t>Jestliže souhlas</a:t>
            </a:r>
            <a:r>
              <a:rPr lang="cs-CZ" sz="2400" b="1" i="1" dirty="0" smtClean="0">
                <a:solidFill>
                  <a:srgbClr val="7030A0"/>
                </a:solidFill>
              </a:rPr>
              <a:t>í</a:t>
            </a:r>
            <a:r>
              <a:rPr lang="cs-CZ" sz="2400" b="1" i="1" dirty="0" smtClean="0">
                <a:solidFill>
                  <a:srgbClr val="7030A0"/>
                </a:solidFill>
                <a:latin typeface="Book Antiqua" pitchFamily="18" charset="0"/>
              </a:rPr>
              <a:t>te s mými pravidly a podm</a:t>
            </a:r>
            <a:r>
              <a:rPr lang="cs-CZ" sz="2400" b="1" i="1" dirty="0" smtClean="0">
                <a:solidFill>
                  <a:srgbClr val="7030A0"/>
                </a:solidFill>
              </a:rPr>
              <a:t>í</a:t>
            </a:r>
            <a:r>
              <a:rPr lang="cs-CZ" sz="2400" b="1" i="1" dirty="0" smtClean="0">
                <a:solidFill>
                  <a:srgbClr val="7030A0"/>
                </a:solidFill>
                <a:latin typeface="Book Antiqua" pitchFamily="18" charset="0"/>
              </a:rPr>
              <a:t>nkami, budete u</a:t>
            </a:r>
            <a:r>
              <a:rPr lang="cs-CZ" sz="2400" b="1" i="1" dirty="0" smtClean="0">
                <a:solidFill>
                  <a:srgbClr val="7030A0"/>
                </a:solidFill>
              </a:rPr>
              <a:t>š</a:t>
            </a:r>
            <a:r>
              <a:rPr lang="cs-CZ" sz="2400" b="1" i="1" dirty="0" smtClean="0">
                <a:solidFill>
                  <a:srgbClr val="7030A0"/>
                </a:solidFill>
                <a:latin typeface="Book Antiqua" pitchFamily="18" charset="0"/>
              </a:rPr>
              <a:t>etřeni svých životů, budete pod mou ochranou a budete prosperovat      z mých dan</a:t>
            </a:r>
            <a:r>
              <a:rPr lang="cs-CZ" sz="2400" b="1" i="1" dirty="0" smtClean="0">
                <a:solidFill>
                  <a:srgbClr val="7030A0"/>
                </a:solidFill>
              </a:rPr>
              <a:t>í</a:t>
            </a:r>
            <a:r>
              <a:rPr lang="cs-CZ" sz="2400" b="1" i="1" dirty="0" smtClean="0">
                <a:solidFill>
                  <a:srgbClr val="7030A0"/>
                </a:solidFill>
                <a:latin typeface="Book Antiqua" pitchFamily="18" charset="0"/>
              </a:rPr>
              <a:t>, jestliže mě napadnete, poraz</a:t>
            </a:r>
            <a:r>
              <a:rPr lang="cs-CZ" sz="2400" b="1" i="1" dirty="0" smtClean="0">
                <a:solidFill>
                  <a:srgbClr val="7030A0"/>
                </a:solidFill>
              </a:rPr>
              <a:t>í</a:t>
            </a:r>
            <a:r>
              <a:rPr lang="cs-CZ" sz="2400" b="1" i="1" dirty="0" smtClean="0">
                <a:solidFill>
                  <a:srgbClr val="7030A0"/>
                </a:solidFill>
                <a:latin typeface="Book Antiqua" pitchFamily="18" charset="0"/>
              </a:rPr>
              <a:t>m v</a:t>
            </a:r>
            <a:r>
              <a:rPr lang="cs-CZ" sz="2400" b="1" i="1" dirty="0" smtClean="0">
                <a:solidFill>
                  <a:srgbClr val="7030A0"/>
                </a:solidFill>
              </a:rPr>
              <a:t>á</a:t>
            </a:r>
            <a:r>
              <a:rPr lang="cs-CZ" sz="2400" b="1" i="1" dirty="0" smtClean="0">
                <a:solidFill>
                  <a:srgbClr val="7030A0"/>
                </a:solidFill>
                <a:latin typeface="Book Antiqua" pitchFamily="18" charset="0"/>
              </a:rPr>
              <a:t>s, jestliže mě zrad</a:t>
            </a:r>
            <a:r>
              <a:rPr lang="cs-CZ" sz="2400" b="1" i="1" dirty="0" smtClean="0">
                <a:solidFill>
                  <a:srgbClr val="7030A0"/>
                </a:solidFill>
              </a:rPr>
              <a:t>í</a:t>
            </a:r>
            <a:r>
              <a:rPr lang="cs-CZ" sz="2400" b="1" i="1" dirty="0" smtClean="0">
                <a:solidFill>
                  <a:srgbClr val="7030A0"/>
                </a:solidFill>
                <a:latin typeface="Book Antiqua" pitchFamily="18" charset="0"/>
              </a:rPr>
              <a:t>te, budete tvrdě potrest</a:t>
            </a:r>
            <a:r>
              <a:rPr lang="cs-CZ" sz="2400" b="1" i="1" dirty="0" smtClean="0">
                <a:solidFill>
                  <a:srgbClr val="7030A0"/>
                </a:solidFill>
              </a:rPr>
              <a:t>á</a:t>
            </a:r>
            <a:r>
              <a:rPr lang="cs-CZ" sz="2400" b="1" i="1" dirty="0" smtClean="0">
                <a:solidFill>
                  <a:srgbClr val="7030A0"/>
                </a:solidFill>
                <a:latin typeface="Book Antiqua" pitchFamily="18" charset="0"/>
              </a:rPr>
              <a:t>ni a naprosto zničeni."</a:t>
            </a:r>
            <a:r>
              <a:rPr lang="cs-CZ" sz="2400" b="1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cs-CZ" sz="2400" dirty="0" smtClean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13316" name="Rectangle 17"/>
          <p:cNvSpPr>
            <a:spLocks noChangeArrowheads="1"/>
          </p:cNvSpPr>
          <p:nvPr/>
        </p:nvSpPr>
        <p:spPr bwMode="auto">
          <a:xfrm>
            <a:off x="0" y="494116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2400" b="1" i="1" dirty="0">
                <a:solidFill>
                  <a:srgbClr val="7030A0"/>
                </a:solidFill>
                <a:latin typeface="Book Antiqua" pitchFamily="18" charset="0"/>
              </a:rPr>
              <a:t>"</a:t>
            </a:r>
            <a:r>
              <a:rPr lang="cs-CZ" sz="2400" b="1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cs-CZ" sz="2400" b="1" i="1" dirty="0">
                <a:solidFill>
                  <a:srgbClr val="7030A0"/>
                </a:solidFill>
                <a:latin typeface="Book Antiqua" pitchFamily="18" charset="0"/>
              </a:rPr>
              <a:t>Tak toto je přesně to, co znamená být králem."</a:t>
            </a:r>
            <a:r>
              <a:rPr lang="cs-CZ" sz="2400" b="1" dirty="0">
                <a:solidFill>
                  <a:srgbClr val="7030A0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13318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cs-CZ" sz="1800" i="1"/>
              <a:t>"</a:t>
            </a:r>
            <a:r>
              <a:rPr lang="cs-CZ" sz="1800"/>
              <a:t> </a:t>
            </a:r>
            <a:endParaRPr lang="cs-CZ"/>
          </a:p>
        </p:txBody>
      </p:sp>
      <p:sp>
        <p:nvSpPr>
          <p:cNvPr id="13319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cs-CZ" sz="1800" i="1"/>
              <a:t>"</a:t>
            </a:r>
            <a:r>
              <a:rPr lang="cs-CZ" sz="1800"/>
              <a:t> </a:t>
            </a:r>
            <a:endParaRPr lang="cs-CZ"/>
          </a:p>
        </p:txBody>
      </p:sp>
      <p:sp>
        <p:nvSpPr>
          <p:cNvPr id="13320" name="Rectangle 28"/>
          <p:cNvSpPr>
            <a:spLocks noChangeArrowheads="1"/>
          </p:cNvSpPr>
          <p:nvPr/>
        </p:nvSpPr>
        <p:spPr bwMode="auto">
          <a:xfrm>
            <a:off x="0" y="32464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cs-CZ" sz="1800" i="1"/>
              <a:t>"</a:t>
            </a:r>
            <a:r>
              <a:rPr lang="cs-CZ" sz="1800"/>
              <a:t> </a:t>
            </a:r>
            <a:endParaRPr lang="cs-CZ"/>
          </a:p>
        </p:txBody>
      </p:sp>
      <p:sp>
        <p:nvSpPr>
          <p:cNvPr id="13321" name="Rectangle 29"/>
          <p:cNvSpPr>
            <a:spLocks noChangeArrowheads="1"/>
          </p:cNvSpPr>
          <p:nvPr/>
        </p:nvSpPr>
        <p:spPr bwMode="auto">
          <a:xfrm>
            <a:off x="0" y="32464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cs-CZ" sz="1800" i="1"/>
              <a:t>"</a:t>
            </a:r>
            <a:r>
              <a:rPr lang="cs-CZ" sz="1800"/>
              <a:t> </a:t>
            </a:r>
            <a:endParaRPr lang="cs-CZ"/>
          </a:p>
        </p:txBody>
      </p:sp>
      <p:sp>
        <p:nvSpPr>
          <p:cNvPr id="13322" name="Rectangle 30"/>
          <p:cNvSpPr>
            <a:spLocks noChangeArrowheads="1"/>
          </p:cNvSpPr>
          <p:nvPr/>
        </p:nvSpPr>
        <p:spPr bwMode="auto">
          <a:xfrm>
            <a:off x="1475656" y="5589240"/>
            <a:ext cx="6192688" cy="70788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2000" dirty="0"/>
              <a:t>Toto prohlásil po bitvě u </a:t>
            </a:r>
            <a:r>
              <a:rPr lang="cs-CZ" sz="2000" dirty="0" err="1"/>
              <a:t>Issu</a:t>
            </a:r>
            <a:r>
              <a:rPr lang="cs-CZ" sz="2000" dirty="0"/>
              <a:t>. Zde si získal 81 000 kg zlata a mnoho </a:t>
            </a:r>
            <a:r>
              <a:rPr lang="cs-CZ" sz="2000" dirty="0" smtClean="0"/>
              <a:t>drahokamů.</a:t>
            </a:r>
            <a:endParaRPr lang="cs-CZ" sz="2000" dirty="0"/>
          </a:p>
        </p:txBody>
      </p:sp>
      <p:sp>
        <p:nvSpPr>
          <p:cNvPr id="13323" name="Rectangle 31"/>
          <p:cNvSpPr>
            <a:spLocks noChangeArrowheads="1"/>
          </p:cNvSpPr>
          <p:nvPr/>
        </p:nvSpPr>
        <p:spPr bwMode="auto">
          <a:xfrm>
            <a:off x="1547664" y="4437112"/>
            <a:ext cx="8839200" cy="63094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sz="2000" dirty="0"/>
              <a:t>(Toto uplatňoval ve svých válečných kampaních)</a:t>
            </a:r>
          </a:p>
          <a:p>
            <a:pPr eaLnBrk="0" hangingPunct="0">
              <a:spcBef>
                <a:spcPct val="0"/>
              </a:spcBef>
            </a:pPr>
            <a:endParaRPr lang="cs-CZ" sz="1500" dirty="0"/>
          </a:p>
        </p:txBody>
      </p:sp>
      <p:sp>
        <p:nvSpPr>
          <p:cNvPr id="12" name="Zástupný symbol pro klipart 11"/>
          <p:cNvSpPr>
            <a:spLocks noGrp="1"/>
          </p:cNvSpPr>
          <p:nvPr>
            <p:ph type="clipArt" sz="half" idx="2"/>
          </p:nvPr>
        </p:nvSpPr>
        <p:spPr>
          <a:xfrm>
            <a:off x="8388424" y="4581128"/>
            <a:ext cx="360039" cy="1298972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96752"/>
          </a:xfrm>
        </p:spPr>
        <p:txBody>
          <a:bodyPr/>
          <a:lstStyle/>
          <a:p>
            <a:pPr eaLnBrk="1" hangingPunct="1"/>
            <a:r>
              <a:rPr lang="cs-CZ" dirty="0" smtClean="0"/>
              <a:t>Závěr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052736"/>
            <a:ext cx="3888432" cy="4827364"/>
          </a:xfrm>
        </p:spPr>
        <p:txBody>
          <a:bodyPr/>
          <a:lstStyle/>
          <a:p>
            <a:pPr eaLnBrk="1" hangingPunct="1"/>
            <a:r>
              <a:rPr lang="cs-CZ" sz="2000" b="1" dirty="0" smtClean="0"/>
              <a:t>jeden z nejlepších vojevůdců historie</a:t>
            </a:r>
          </a:p>
          <a:p>
            <a:pPr eaLnBrk="1" hangingPunct="1"/>
            <a:r>
              <a:rPr lang="cs-CZ" sz="2000" b="1" dirty="0" smtClean="0"/>
              <a:t>Pokořil největších a nejobávanější armádu té doby - Perskou</a:t>
            </a:r>
          </a:p>
          <a:p>
            <a:pPr eaLnBrk="1" hangingPunct="1"/>
            <a:r>
              <a:rPr lang="cs-CZ" sz="2000" b="1" dirty="0" smtClean="0"/>
              <a:t>Utvořil jednu z největších říší, ale po jeho smrti se  </a:t>
            </a:r>
            <a:r>
              <a:rPr lang="cs-CZ" sz="2000" b="1" dirty="0" smtClean="0">
                <a:latin typeface="Book Antiqua" pitchFamily="18" charset="0"/>
              </a:rPr>
              <a:t>celé impérium časem rozpadlo</a:t>
            </a:r>
          </a:p>
          <a:p>
            <a:pPr eaLnBrk="1" hangingPunct="1">
              <a:buFontTx/>
              <a:buNone/>
            </a:pPr>
            <a:r>
              <a:rPr lang="cs-CZ" sz="1800" dirty="0" smtClean="0"/>
              <a:t> 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5694" y="2828520"/>
            <a:ext cx="5018794" cy="334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Zdroje a literatura</a:t>
            </a:r>
          </a:p>
        </p:txBody>
      </p:sp>
      <p:sp>
        <p:nvSpPr>
          <p:cNvPr id="15363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1600" dirty="0" smtClean="0"/>
              <a:t>Obrázek  str. 2/1 </a:t>
            </a:r>
          </a:p>
          <a:p>
            <a:pPr>
              <a:buNone/>
            </a:pPr>
            <a:r>
              <a:rPr lang="cs-CZ" sz="1600" dirty="0" smtClean="0"/>
              <a:t>PEDERSEN, </a:t>
            </a:r>
            <a:r>
              <a:rPr lang="cs-CZ" sz="1600" dirty="0" err="1" smtClean="0"/>
              <a:t>Gunnar</a:t>
            </a:r>
            <a:r>
              <a:rPr lang="cs-CZ" sz="1600" dirty="0" smtClean="0"/>
              <a:t> </a:t>
            </a:r>
            <a:r>
              <a:rPr lang="cs-CZ" sz="1600" dirty="0" err="1" smtClean="0"/>
              <a:t>Bach</a:t>
            </a:r>
            <a:r>
              <a:rPr lang="cs-CZ" sz="1600" dirty="0" smtClean="0"/>
              <a:t>. Alexander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great</a:t>
            </a:r>
            <a:r>
              <a:rPr lang="cs-CZ" sz="1600" dirty="0" smtClean="0"/>
              <a:t>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2006. </a:t>
            </a:r>
            <a:r>
              <a:rPr lang="cs-CZ" sz="1600" dirty="0" err="1" smtClean="0"/>
              <a:t>vyd</a:t>
            </a:r>
            <a:r>
              <a:rPr lang="cs-CZ" sz="1600" dirty="0" smtClean="0"/>
              <a:t>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 </a:t>
            </a:r>
            <a:r>
              <a:rPr lang="cs-CZ" sz="1600" dirty="0" smtClean="0"/>
              <a:t>2012-05-05]. </a:t>
            </a:r>
            <a:r>
              <a:rPr lang="cs-CZ" sz="1600" dirty="0" smtClean="0"/>
              <a:t>Dostupné z: http://cs.wikipedia.org/wiki/Soubor:Aleksander-d-store.jpg </a:t>
            </a:r>
          </a:p>
          <a:p>
            <a:r>
              <a:rPr lang="cs-CZ" sz="1600" dirty="0" smtClean="0"/>
              <a:t>Obrázek str. 2/2</a:t>
            </a:r>
          </a:p>
          <a:p>
            <a:pPr>
              <a:buNone/>
            </a:pPr>
            <a:r>
              <a:rPr lang="cs-CZ" sz="1600" dirty="0" err="1" smtClean="0"/>
              <a:t>Niketerion</a:t>
            </a:r>
            <a:r>
              <a:rPr lang="cs-CZ" sz="1600" dirty="0" smtClean="0"/>
              <a:t> (</a:t>
            </a:r>
            <a:r>
              <a:rPr lang="cs-CZ" sz="1600" dirty="0" err="1" smtClean="0"/>
              <a:t>victory</a:t>
            </a:r>
            <a:r>
              <a:rPr lang="cs-CZ" sz="1600" dirty="0" smtClean="0"/>
              <a:t> </a:t>
            </a:r>
            <a:r>
              <a:rPr lang="cs-CZ" sz="1600" dirty="0" err="1" smtClean="0"/>
              <a:t>medallion</a:t>
            </a:r>
            <a:r>
              <a:rPr lang="cs-CZ" sz="1600" dirty="0" smtClean="0"/>
              <a:t>).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2006. </a:t>
            </a:r>
            <a:r>
              <a:rPr lang="cs-CZ" sz="1600" dirty="0" err="1" smtClean="0"/>
              <a:t>vyd</a:t>
            </a:r>
            <a:r>
              <a:rPr lang="cs-CZ" sz="1600" dirty="0" smtClean="0"/>
              <a:t>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</a:t>
            </a:r>
            <a:r>
              <a:rPr lang="cs-CZ" sz="1600" dirty="0" smtClean="0"/>
              <a:t>. 2012-05-05]. </a:t>
            </a:r>
            <a:r>
              <a:rPr lang="cs-CZ" sz="1600" dirty="0" smtClean="0"/>
              <a:t>Dostupné z: http://cs.wikipedia.org/wiki/Soubor:Philip_II_of_Macedon_CdM.jpg </a:t>
            </a:r>
          </a:p>
          <a:p>
            <a:r>
              <a:rPr lang="cs-CZ" sz="1600" dirty="0" smtClean="0"/>
              <a:t>Obrázek str.  3</a:t>
            </a:r>
          </a:p>
          <a:p>
            <a:pPr>
              <a:buNone/>
            </a:pPr>
            <a:r>
              <a:rPr lang="cs-CZ" sz="1600" dirty="0" smtClean="0"/>
              <a:t>PRIME, </a:t>
            </a:r>
            <a:r>
              <a:rPr lang="cs-CZ" sz="1600" dirty="0" err="1" smtClean="0"/>
              <a:t>Zee</a:t>
            </a:r>
            <a:r>
              <a:rPr lang="cs-CZ" sz="1600" dirty="0" smtClean="0"/>
              <a:t>. Pravděpodobná podoba </a:t>
            </a:r>
            <a:r>
              <a:rPr lang="cs-CZ" sz="1600" dirty="0" err="1" smtClean="0"/>
              <a:t>Artemidina</a:t>
            </a:r>
            <a:r>
              <a:rPr lang="cs-CZ" sz="1600" dirty="0" smtClean="0"/>
              <a:t> chrámu v </a:t>
            </a:r>
            <a:r>
              <a:rPr lang="cs-CZ" sz="1600" dirty="0" err="1" smtClean="0"/>
              <a:t>Efesu</a:t>
            </a:r>
            <a:r>
              <a:rPr lang="cs-CZ" sz="1600" dirty="0" smtClean="0"/>
              <a:t>, </a:t>
            </a:r>
            <a:r>
              <a:rPr lang="cs-CZ" sz="1600" dirty="0" err="1" smtClean="0"/>
              <a:t>Miniatürk</a:t>
            </a:r>
            <a:r>
              <a:rPr lang="cs-CZ" sz="1600" dirty="0" smtClean="0"/>
              <a:t> Park, Istanbul, </a:t>
            </a:r>
            <a:r>
              <a:rPr lang="cs-CZ" sz="1600" dirty="0" err="1" smtClean="0"/>
              <a:t>Turec</a:t>
            </a:r>
            <a:r>
              <a:rPr lang="cs-CZ" sz="1600" dirty="0" smtClean="0"/>
              <a:t>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2009. </a:t>
            </a:r>
            <a:r>
              <a:rPr lang="cs-CZ" sz="1600" dirty="0" err="1" smtClean="0"/>
              <a:t>vyd</a:t>
            </a:r>
            <a:r>
              <a:rPr lang="cs-CZ" sz="1600" dirty="0" smtClean="0"/>
              <a:t>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</a:t>
            </a:r>
            <a:r>
              <a:rPr lang="cs-CZ" sz="1600" dirty="0" smtClean="0"/>
              <a:t>. 2012-05-05]. </a:t>
            </a:r>
            <a:r>
              <a:rPr lang="cs-CZ" sz="1600" dirty="0" smtClean="0"/>
              <a:t>Dostupné pod licencí </a:t>
            </a:r>
            <a:r>
              <a:rPr lang="cs-CZ" sz="1600" dirty="0" err="1" smtClean="0">
                <a:hlinkClick r:id="rId2" tooltip="w:cs:Creative Commons"/>
              </a:rPr>
              <a:t>Creative</a:t>
            </a:r>
            <a:r>
              <a:rPr lang="cs-CZ" sz="1600" dirty="0" smtClean="0">
                <a:hlinkClick r:id="rId2" tooltip="w:cs:Creative Commons"/>
              </a:rPr>
              <a:t> </a:t>
            </a:r>
            <a:r>
              <a:rPr lang="cs-CZ" sz="1600" dirty="0" err="1" smtClean="0">
                <a:hlinkClick r:id="rId2" tooltip="w:cs:Creative Commons"/>
              </a:rPr>
              <a:t>Commons</a:t>
            </a:r>
            <a:r>
              <a:rPr lang="cs-CZ" sz="1600" dirty="0" smtClean="0"/>
              <a:t> z: http://cs.wikipedia.org/wiki/Soubor:Miniaturk_009.jpg</a:t>
            </a:r>
          </a:p>
          <a:p>
            <a:r>
              <a:rPr lang="cs-CZ" sz="1600" dirty="0" smtClean="0"/>
              <a:t>Obrázek  str. 4</a:t>
            </a:r>
          </a:p>
          <a:p>
            <a:pPr>
              <a:buNone/>
            </a:pPr>
            <a:r>
              <a:rPr lang="en-US" sz="1600" dirty="0" smtClean="0"/>
              <a:t>Mosaic of Battle of Issus or Battle of Gaugamela. In: </a:t>
            </a:r>
            <a:r>
              <a:rPr lang="en-US" sz="1600" i="1" dirty="0" smtClean="0"/>
              <a:t>Wikipedia</a:t>
            </a:r>
            <a:r>
              <a:rPr lang="en-US" sz="1600" dirty="0" smtClean="0"/>
              <a:t>: </a:t>
            </a:r>
            <a:r>
              <a:rPr lang="en-US" sz="1600" i="1" dirty="0" smtClean="0"/>
              <a:t>the free encyclopedia</a:t>
            </a:r>
            <a:r>
              <a:rPr lang="en-US" sz="1600" dirty="0" smtClean="0"/>
              <a:t> [online]. 2005. </a:t>
            </a:r>
            <a:r>
              <a:rPr lang="en-US" sz="1600" dirty="0" err="1" smtClean="0"/>
              <a:t>vyd</a:t>
            </a:r>
            <a:r>
              <a:rPr lang="en-US" sz="1600" dirty="0" smtClean="0"/>
              <a:t>. San Francisco (CA): Wikimedia Foundation, 2001- [cit</a:t>
            </a:r>
            <a:r>
              <a:rPr lang="en-US" sz="1600" dirty="0" smtClean="0"/>
              <a:t>.</a:t>
            </a:r>
            <a:r>
              <a:rPr lang="cs-CZ" sz="1600" dirty="0" smtClean="0"/>
              <a:t> 2012-05-05</a:t>
            </a:r>
            <a:r>
              <a:rPr lang="en-US" sz="1600" dirty="0" smtClean="0"/>
              <a:t>]. </a:t>
            </a:r>
            <a:r>
              <a:rPr lang="en-US" sz="1600" dirty="0" err="1" smtClean="0"/>
              <a:t>Dostupné</a:t>
            </a:r>
            <a:r>
              <a:rPr lang="en-US" sz="1600" dirty="0" smtClean="0"/>
              <a:t> z: http://upload.wikimedia.org/wikipedia/commons/thumb/a/ae/Battle_of_Issus.jpg/350px-Battle_of_Issus.jpg</a:t>
            </a:r>
            <a:endParaRPr lang="cs-CZ" sz="1600" dirty="0" smtClean="0"/>
          </a:p>
          <a:p>
            <a:r>
              <a:rPr lang="cs-CZ" sz="1600" dirty="0" smtClean="0"/>
              <a:t>Obrázek str. 5</a:t>
            </a:r>
          </a:p>
          <a:p>
            <a:pPr>
              <a:buNone/>
            </a:pPr>
            <a:r>
              <a:rPr lang="cs-CZ" sz="1600" dirty="0" smtClean="0"/>
              <a:t>RUTHVEN. Detail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Alexander </a:t>
            </a:r>
            <a:r>
              <a:rPr lang="cs-CZ" sz="1600" dirty="0" err="1" smtClean="0"/>
              <a:t>Mosaic</a:t>
            </a:r>
            <a:r>
              <a:rPr lang="cs-CZ" sz="1600" dirty="0" smtClean="0"/>
              <a:t>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2005. </a:t>
            </a:r>
            <a:r>
              <a:rPr lang="cs-CZ" sz="1600" dirty="0" err="1" smtClean="0"/>
              <a:t>vyd</a:t>
            </a:r>
            <a:r>
              <a:rPr lang="cs-CZ" sz="1600" dirty="0" smtClean="0"/>
              <a:t>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</a:t>
            </a:r>
            <a:r>
              <a:rPr lang="cs-CZ" sz="1600" dirty="0" smtClean="0"/>
              <a:t>. 2012-05-05]. </a:t>
            </a:r>
            <a:r>
              <a:rPr lang="cs-CZ" sz="1600" dirty="0" smtClean="0"/>
              <a:t>Dostupné z: http://upload.wikimedia.org/wikipedia/commons/a/ac/BattleofIssus333BC-mosaic-detail1.jpg</a:t>
            </a:r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6453336"/>
          </a:xfrm>
        </p:spPr>
        <p:txBody>
          <a:bodyPr>
            <a:normAutofit/>
          </a:bodyPr>
          <a:lstStyle/>
          <a:p>
            <a:r>
              <a:rPr lang="cs-CZ" sz="1600" dirty="0" smtClean="0"/>
              <a:t>Obrázek str. 6</a:t>
            </a:r>
          </a:p>
          <a:p>
            <a:pPr>
              <a:buNone/>
            </a:pPr>
            <a:r>
              <a:rPr lang="en-US" sz="1600" dirty="0" smtClean="0"/>
              <a:t>Extent of the empire of Alexander the Great. In: </a:t>
            </a:r>
            <a:r>
              <a:rPr lang="en-US" sz="1600" i="1" dirty="0" smtClean="0"/>
              <a:t>Wikipedia</a:t>
            </a:r>
            <a:r>
              <a:rPr lang="en-US" sz="1600" dirty="0" smtClean="0"/>
              <a:t>: </a:t>
            </a:r>
            <a:r>
              <a:rPr lang="en-US" sz="1600" i="1" dirty="0" smtClean="0"/>
              <a:t>the free encyclopedia</a:t>
            </a:r>
            <a:r>
              <a:rPr lang="en-US" sz="1600" dirty="0" smtClean="0"/>
              <a:t> [online]. San Francisco (CA): Wikimedia Foundation, 2001- [cit</a:t>
            </a:r>
            <a:r>
              <a:rPr lang="en-US" sz="1600" dirty="0" smtClean="0"/>
              <a:t>.</a:t>
            </a:r>
            <a:r>
              <a:rPr lang="cs-CZ" sz="1600" dirty="0" smtClean="0"/>
              <a:t> 2012-05-05</a:t>
            </a:r>
            <a:r>
              <a:rPr lang="en-US" sz="1600" dirty="0" smtClean="0"/>
              <a:t>]. </a:t>
            </a:r>
            <a:r>
              <a:rPr lang="en-US" sz="1600" dirty="0" err="1" smtClean="0"/>
              <a:t>Dostupné</a:t>
            </a:r>
            <a:r>
              <a:rPr lang="en-US" sz="1600" dirty="0" smtClean="0"/>
              <a:t> </a:t>
            </a:r>
            <a:r>
              <a:rPr lang="cs-CZ" sz="1600" dirty="0" smtClean="0"/>
              <a:t>pod licencí </a:t>
            </a:r>
            <a:r>
              <a:rPr lang="cs-CZ" sz="1600" dirty="0" err="1" smtClean="0">
                <a:hlinkClick r:id="rId2" tooltip="w:cs:Creative Commons"/>
              </a:rPr>
              <a:t>Creative</a:t>
            </a:r>
            <a:r>
              <a:rPr lang="cs-CZ" sz="1600" dirty="0" smtClean="0">
                <a:hlinkClick r:id="rId2" tooltip="w:cs:Creative Commons"/>
              </a:rPr>
              <a:t> </a:t>
            </a:r>
            <a:r>
              <a:rPr lang="cs-CZ" sz="1600" dirty="0" err="1" smtClean="0">
                <a:hlinkClick r:id="rId2" tooltip="w:cs:Creative Commons"/>
              </a:rPr>
              <a:t>Commons</a:t>
            </a:r>
            <a:r>
              <a:rPr lang="cs-CZ" sz="1600" dirty="0" smtClean="0"/>
              <a:t> </a:t>
            </a:r>
            <a:r>
              <a:rPr lang="en-US" sz="1600" dirty="0" smtClean="0"/>
              <a:t>z: </a:t>
            </a:r>
            <a:r>
              <a:rPr lang="cs-CZ" sz="1600" dirty="0" smtClean="0"/>
              <a:t> </a:t>
            </a:r>
            <a:r>
              <a:rPr lang="en-US" sz="1600" dirty="0" smtClean="0"/>
              <a:t>http://upload.wikimedia.org/wikipedia/commons/thumb/4/40/MacedonEmpire.jpg/800px-MacedonEmpire.jpg</a:t>
            </a:r>
            <a:endParaRPr lang="cs-CZ" sz="1600" dirty="0" smtClean="0"/>
          </a:p>
          <a:p>
            <a:r>
              <a:rPr lang="cs-CZ" sz="1600" dirty="0" smtClean="0"/>
              <a:t>Obrázek str. 7</a:t>
            </a:r>
          </a:p>
          <a:p>
            <a:pPr>
              <a:buNone/>
            </a:pPr>
            <a:r>
              <a:rPr lang="cs-CZ" sz="1600" dirty="0" err="1" smtClean="0"/>
              <a:t>Depiction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a </a:t>
            </a:r>
            <a:r>
              <a:rPr lang="cs-CZ" sz="1600" dirty="0" err="1" smtClean="0"/>
              <a:t>Macedonian</a:t>
            </a:r>
            <a:r>
              <a:rPr lang="cs-CZ" sz="1600" dirty="0" smtClean="0"/>
              <a:t> </a:t>
            </a:r>
            <a:r>
              <a:rPr lang="cs-CZ" sz="1600" dirty="0" err="1" smtClean="0"/>
              <a:t>phalanx</a:t>
            </a:r>
            <a:r>
              <a:rPr lang="cs-CZ" sz="1600" dirty="0" smtClean="0"/>
              <a:t>. In: MITCHELL, F.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1984. </a:t>
            </a:r>
            <a:r>
              <a:rPr lang="cs-CZ" sz="1600" dirty="0" err="1" smtClean="0"/>
              <a:t>vyd</a:t>
            </a:r>
            <a:r>
              <a:rPr lang="cs-CZ" sz="1600" dirty="0" smtClean="0"/>
              <a:t>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</a:t>
            </a:r>
            <a:r>
              <a:rPr lang="cs-CZ" sz="1600" dirty="0" smtClean="0"/>
              <a:t>. 2012-05-05]. </a:t>
            </a:r>
            <a:r>
              <a:rPr lang="cs-CZ" sz="1600" dirty="0" smtClean="0"/>
              <a:t>Dostupné z: http://cs.wikipedia.org/wiki/Soubor:Makedonische_phalanx.gif</a:t>
            </a:r>
          </a:p>
          <a:p>
            <a:r>
              <a:rPr lang="cs-CZ" sz="1600" dirty="0" smtClean="0"/>
              <a:t>Obrázek str. 9</a:t>
            </a:r>
          </a:p>
          <a:p>
            <a:pPr>
              <a:buNone/>
            </a:pPr>
            <a:r>
              <a:rPr lang="en-US" sz="1600" dirty="0" smtClean="0"/>
              <a:t>MARSYAS. Alexander on horse at the battle of </a:t>
            </a:r>
            <a:r>
              <a:rPr lang="en-US" sz="1600" dirty="0" err="1" smtClean="0"/>
              <a:t>Issos</a:t>
            </a:r>
            <a:r>
              <a:rPr lang="en-US" sz="1600" dirty="0" smtClean="0"/>
              <a:t>. In: </a:t>
            </a:r>
            <a:r>
              <a:rPr lang="en-US" sz="1600" i="1" dirty="0" smtClean="0"/>
              <a:t>Wikipedia</a:t>
            </a:r>
            <a:r>
              <a:rPr lang="en-US" sz="1600" dirty="0" smtClean="0"/>
              <a:t>: </a:t>
            </a:r>
            <a:r>
              <a:rPr lang="en-US" sz="1600" i="1" dirty="0" smtClean="0"/>
              <a:t>the free encyclopedia</a:t>
            </a:r>
            <a:r>
              <a:rPr lang="en-US" sz="1600" dirty="0" smtClean="0"/>
              <a:t> [online]. 2000. </a:t>
            </a:r>
            <a:r>
              <a:rPr lang="en-US" sz="1600" dirty="0" err="1" smtClean="0"/>
              <a:t>vyd</a:t>
            </a:r>
            <a:r>
              <a:rPr lang="en-US" sz="1600" dirty="0" smtClean="0"/>
              <a:t>. San Francisco (CA): Wikimedia Foundation, 2001- [cit. </a:t>
            </a:r>
            <a:r>
              <a:rPr lang="cs-CZ" sz="1600" dirty="0" smtClean="0"/>
              <a:t>2012-05-05</a:t>
            </a:r>
            <a:r>
              <a:rPr lang="en-US" sz="1600" dirty="0" smtClean="0"/>
              <a:t>]. </a:t>
            </a:r>
            <a:r>
              <a:rPr lang="en-US" sz="1600" dirty="0" err="1" smtClean="0"/>
              <a:t>Dostupné</a:t>
            </a:r>
            <a:r>
              <a:rPr lang="en-US" sz="1600" dirty="0" smtClean="0"/>
              <a:t> </a:t>
            </a:r>
            <a:r>
              <a:rPr lang="cs-CZ" sz="1600" dirty="0" smtClean="0"/>
              <a:t>pod licencí </a:t>
            </a:r>
            <a:r>
              <a:rPr lang="cs-CZ" sz="1600" dirty="0" err="1" smtClean="0">
                <a:hlinkClick r:id="rId2" tooltip="w:cs:Creative Commons"/>
              </a:rPr>
              <a:t>Creative</a:t>
            </a:r>
            <a:r>
              <a:rPr lang="cs-CZ" sz="1600" dirty="0" smtClean="0">
                <a:hlinkClick r:id="rId2" tooltip="w:cs:Creative Commons"/>
              </a:rPr>
              <a:t> </a:t>
            </a:r>
            <a:r>
              <a:rPr lang="cs-CZ" sz="1600" dirty="0" err="1" smtClean="0">
                <a:hlinkClick r:id="rId2" tooltip="w:cs:Creative Commons"/>
              </a:rPr>
              <a:t>Commons</a:t>
            </a:r>
            <a:r>
              <a:rPr lang="cs-CZ" sz="1600" dirty="0" smtClean="0">
                <a:hlinkClick r:id="rId2" tooltip="w:cs:Creative Commons"/>
              </a:rPr>
              <a:t> </a:t>
            </a:r>
            <a:r>
              <a:rPr lang="en-US" sz="1600" dirty="0" smtClean="0"/>
              <a:t>z: http://upload.wikimedia.org/wikipedia/commons/thumb/7/74/Macedonian_Army_Alexander.jpg/800px-Macedonian_Army_Alexander.jpg</a:t>
            </a:r>
            <a:endParaRPr lang="cs-CZ" sz="1600" dirty="0" smtClean="0"/>
          </a:p>
          <a:p>
            <a:r>
              <a:rPr lang="cs-CZ" sz="1600" dirty="0" smtClean="0"/>
              <a:t>Obrázek str. 10</a:t>
            </a:r>
          </a:p>
          <a:p>
            <a:pPr>
              <a:buNone/>
            </a:pPr>
            <a:r>
              <a:rPr lang="cs-CZ" sz="1600" dirty="0" smtClean="0"/>
              <a:t>ROTARI, </a:t>
            </a:r>
            <a:r>
              <a:rPr lang="cs-CZ" sz="1600" dirty="0" err="1" smtClean="0"/>
              <a:t>Pietro</a:t>
            </a:r>
            <a:r>
              <a:rPr lang="cs-CZ" sz="1600" dirty="0" smtClean="0"/>
              <a:t>. Alexander </a:t>
            </a:r>
            <a:r>
              <a:rPr lang="cs-CZ" sz="1600" dirty="0" err="1" smtClean="0"/>
              <a:t>The</a:t>
            </a:r>
            <a:r>
              <a:rPr lang="cs-CZ" sz="1600" dirty="0" smtClean="0"/>
              <a:t> Great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Roxane</a:t>
            </a:r>
            <a:r>
              <a:rPr lang="cs-CZ" sz="1600" dirty="0" smtClean="0"/>
              <a:t>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</a:t>
            </a:r>
            <a:r>
              <a:rPr lang="cs-CZ" sz="1600" dirty="0" smtClean="0"/>
              <a:t>. 2012-05-05]. </a:t>
            </a:r>
            <a:r>
              <a:rPr lang="cs-CZ" sz="1600" dirty="0" smtClean="0"/>
              <a:t>Dostupné z: http://upload.wikimedia.org/wikipedia/commons/a/ab/Alexander_The_Greate_and_Roxane_by_Rotari_1756.jpg</a:t>
            </a:r>
          </a:p>
          <a:p>
            <a:pPr>
              <a:buNone/>
            </a:pPr>
            <a:endParaRPr lang="cs-CZ" sz="1600" dirty="0" smtClean="0"/>
          </a:p>
          <a:p>
            <a:endParaRPr lang="cs-CZ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r>
              <a:rPr lang="cs-CZ" sz="1600" dirty="0" smtClean="0"/>
              <a:t>Obrázek str. 10</a:t>
            </a:r>
          </a:p>
          <a:p>
            <a:pPr>
              <a:buNone/>
            </a:pPr>
            <a:r>
              <a:rPr lang="cs-CZ" sz="1600" dirty="0" smtClean="0"/>
              <a:t>ROTARI, </a:t>
            </a:r>
            <a:r>
              <a:rPr lang="cs-CZ" sz="1600" dirty="0" err="1" smtClean="0"/>
              <a:t>Pietro</a:t>
            </a:r>
            <a:r>
              <a:rPr lang="cs-CZ" sz="1600" dirty="0" smtClean="0"/>
              <a:t>. Alexander </a:t>
            </a:r>
            <a:r>
              <a:rPr lang="cs-CZ" sz="1600" dirty="0" err="1" smtClean="0"/>
              <a:t>The</a:t>
            </a:r>
            <a:r>
              <a:rPr lang="cs-CZ" sz="1600" dirty="0" smtClean="0"/>
              <a:t> Great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Roxane</a:t>
            </a:r>
            <a:r>
              <a:rPr lang="cs-CZ" sz="1600" dirty="0" smtClean="0"/>
              <a:t>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 </a:t>
            </a:r>
            <a:r>
              <a:rPr lang="cs-CZ" sz="1600" dirty="0" smtClean="0"/>
              <a:t>2012-05-05]. </a:t>
            </a:r>
            <a:r>
              <a:rPr lang="cs-CZ" sz="1600" dirty="0" smtClean="0"/>
              <a:t>Dostupné z: http://upload.wikimedia.org/wikipedia/commons/a/ab/Alexander_The_Greate_and_Roxane_by_Rotari_1756.jpg</a:t>
            </a:r>
          </a:p>
          <a:p>
            <a:r>
              <a:rPr lang="cs-CZ" sz="1600" dirty="0" smtClean="0"/>
              <a:t>Obrázek str. 12</a:t>
            </a:r>
          </a:p>
          <a:p>
            <a:pPr>
              <a:buNone/>
            </a:pPr>
            <a:r>
              <a:rPr lang="cs-CZ" sz="1600" dirty="0" smtClean="0"/>
              <a:t>SCHÄFER, Stefan. Alexander &amp; </a:t>
            </a:r>
            <a:r>
              <a:rPr lang="cs-CZ" sz="1600" dirty="0" err="1" smtClean="0"/>
              <a:t>Bucephalus</a:t>
            </a:r>
            <a:r>
              <a:rPr lang="cs-CZ" sz="1600" dirty="0" smtClean="0"/>
              <a:t> by John </a:t>
            </a:r>
            <a:r>
              <a:rPr lang="cs-CZ" sz="1600" dirty="0" err="1" smtClean="0"/>
              <a:t>Steell</a:t>
            </a:r>
            <a:r>
              <a:rPr lang="cs-CZ" sz="1600" dirty="0" smtClean="0"/>
              <a:t> </a:t>
            </a:r>
            <a:r>
              <a:rPr lang="cs-CZ" sz="1600" dirty="0" err="1" smtClean="0"/>
              <a:t>located</a:t>
            </a:r>
            <a:r>
              <a:rPr lang="cs-CZ" sz="1600" dirty="0" smtClean="0"/>
              <a:t> in front </a:t>
            </a:r>
            <a:r>
              <a:rPr lang="cs-CZ" sz="1600" dirty="0" err="1" smtClean="0"/>
              <a:t>of</a:t>
            </a:r>
            <a:r>
              <a:rPr lang="cs-CZ" sz="1600" dirty="0" smtClean="0"/>
              <a:t> Edinburgh's City.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</a:t>
            </a:r>
            <a:r>
              <a:rPr lang="cs-CZ" sz="1600" dirty="0" smtClean="0"/>
              <a:t>. 2012-05-05]. </a:t>
            </a:r>
            <a:r>
              <a:rPr lang="cs-CZ" sz="1600" dirty="0" smtClean="0"/>
              <a:t>Dostupné z: http://upload.wikimedia.org/wikipedia/commons/3/36/Alexander_%26_Bucephalus_by_John_Steell.JPG</a:t>
            </a:r>
          </a:p>
          <a:p>
            <a:r>
              <a:rPr lang="de-DE" sz="1600" dirty="0" err="1" smtClean="0"/>
              <a:t>Kohoutková</a:t>
            </a:r>
            <a:r>
              <a:rPr lang="de-DE" sz="1600" dirty="0" smtClean="0"/>
              <a:t>, H. – </a:t>
            </a:r>
            <a:r>
              <a:rPr lang="de-DE" sz="1600" dirty="0" err="1" smtClean="0"/>
              <a:t>Komsová</a:t>
            </a:r>
            <a:r>
              <a:rPr lang="de-DE" sz="1600" dirty="0" smtClean="0"/>
              <a:t>, M</a:t>
            </a:r>
            <a:r>
              <a:rPr lang="de-DE" sz="1600" i="1" dirty="0" smtClean="0"/>
              <a:t>. </a:t>
            </a:r>
            <a:r>
              <a:rPr lang="de-DE" sz="1600" i="1" dirty="0" err="1" smtClean="0"/>
              <a:t>Dějepis</a:t>
            </a:r>
            <a:r>
              <a:rPr lang="de-DE" sz="1600" i="1" dirty="0" smtClean="0"/>
              <a:t> na </a:t>
            </a:r>
            <a:r>
              <a:rPr lang="de-DE" sz="1600" i="1" dirty="0" err="1" smtClean="0"/>
              <a:t>dlani</a:t>
            </a:r>
            <a:r>
              <a:rPr lang="de-DE" sz="1600" i="1" dirty="0" smtClean="0"/>
              <a:t>.</a:t>
            </a:r>
            <a:r>
              <a:rPr lang="de-DE" sz="1600" dirty="0" smtClean="0"/>
              <a:t> 2. </a:t>
            </a:r>
            <a:r>
              <a:rPr lang="de-DE" sz="1600" dirty="0" err="1" smtClean="0"/>
              <a:t>vyd</a:t>
            </a:r>
            <a:r>
              <a:rPr lang="de-DE" sz="1600" dirty="0" smtClean="0"/>
              <a:t>. Olomouc: </a:t>
            </a:r>
            <a:r>
              <a:rPr lang="de-DE" sz="1600" dirty="0" err="1" smtClean="0"/>
              <a:t>Rubico</a:t>
            </a:r>
            <a:r>
              <a:rPr lang="de-DE" sz="1600" dirty="0" smtClean="0"/>
              <a:t>, 2007</a:t>
            </a:r>
            <a:r>
              <a:rPr lang="cs-CZ" sz="1600" dirty="0" smtClean="0"/>
              <a:t>. </a:t>
            </a:r>
            <a:r>
              <a:rPr lang="de-DE" sz="1600" dirty="0" smtClean="0"/>
              <a:t>ISBN 80-7346-065-3</a:t>
            </a:r>
            <a:endParaRPr lang="cs-CZ" sz="1600" dirty="0" smtClean="0"/>
          </a:p>
          <a:p>
            <a:pPr>
              <a:buNone/>
            </a:pPr>
            <a:endParaRPr lang="cs-CZ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7772400" cy="1143000"/>
          </a:xfrm>
        </p:spPr>
        <p:txBody>
          <a:bodyPr/>
          <a:lstStyle/>
          <a:p>
            <a:pPr eaLnBrk="1" hangingPunct="1"/>
            <a:r>
              <a:rPr lang="cs-CZ" i="1" dirty="0" smtClean="0">
                <a:latin typeface="Book Antiqua" pitchFamily="18" charset="0"/>
              </a:rPr>
              <a:t>úvod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4114800" cy="4114800"/>
          </a:xfrm>
        </p:spPr>
        <p:txBody>
          <a:bodyPr/>
          <a:lstStyle/>
          <a:p>
            <a:pPr eaLnBrk="1" hangingPunct="1"/>
            <a:r>
              <a:rPr lang="cs-CZ" sz="2400" b="1" i="1" dirty="0" smtClean="0"/>
              <a:t>vlastním jménem </a:t>
            </a:r>
            <a:r>
              <a:rPr lang="cs-CZ" sz="2400" b="1" i="1" dirty="0" err="1" smtClean="0"/>
              <a:t>Alexandros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Philippou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Makedonon</a:t>
            </a:r>
            <a:r>
              <a:rPr lang="cs-CZ" sz="3600" b="1" dirty="0" smtClean="0">
                <a:latin typeface="Book Antiqua" pitchFamily="18" charset="0"/>
              </a:rPr>
              <a:t> </a:t>
            </a:r>
          </a:p>
          <a:p>
            <a:pPr eaLnBrk="1" hangingPunct="1"/>
            <a:r>
              <a:rPr lang="cs-CZ" sz="2400" b="1" i="1" dirty="0" smtClean="0"/>
              <a:t>žil: 356 - 323 př.n.l. </a:t>
            </a:r>
          </a:p>
          <a:p>
            <a:pPr eaLnBrk="1" hangingPunct="1"/>
            <a:r>
              <a:rPr lang="cs-CZ" sz="2400" b="1" i="1" dirty="0" smtClean="0"/>
              <a:t>syn </a:t>
            </a:r>
            <a:r>
              <a:rPr lang="cs-CZ" sz="2400" b="1" i="1" dirty="0" err="1" smtClean="0"/>
              <a:t>Filippa</a:t>
            </a:r>
            <a:r>
              <a:rPr lang="cs-CZ" sz="2400" b="1" i="1" dirty="0" smtClean="0"/>
              <a:t> II.  a Olympie </a:t>
            </a:r>
          </a:p>
          <a:p>
            <a:pPr eaLnBrk="1" hangingPunct="1"/>
            <a:r>
              <a:rPr lang="cs-CZ" sz="2400" b="1" i="1" dirty="0" smtClean="0"/>
              <a:t>jeden z největších vojevůdců</a:t>
            </a:r>
          </a:p>
          <a:p>
            <a:pPr eaLnBrk="1" hangingPunct="1"/>
            <a:r>
              <a:rPr lang="cs-CZ" sz="2400" b="1" i="1" dirty="0" smtClean="0"/>
              <a:t>nadaný, schopný, inteligentní, hezký</a:t>
            </a:r>
          </a:p>
          <a:p>
            <a:pPr eaLnBrk="1" hangingPunct="1">
              <a:buFontTx/>
              <a:buNone/>
            </a:pPr>
            <a:endParaRPr lang="cs-CZ" sz="24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520280" cy="336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3506028"/>
            <a:ext cx="3528392" cy="335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772400" cy="1143000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Život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2038" y="1766888"/>
            <a:ext cx="3806825" cy="411321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sz="2200" b="1" i="1" dirty="0" smtClean="0"/>
              <a:t>narozen: </a:t>
            </a:r>
            <a:r>
              <a:rPr lang="cs-CZ" sz="2200" b="1" i="1" dirty="0" smtClean="0">
                <a:solidFill>
                  <a:srgbClr val="FF6600"/>
                </a:solidFill>
              </a:rPr>
              <a:t>v den, kdy oheň zcela zničil chrám </a:t>
            </a:r>
            <a:r>
              <a:rPr lang="cs-CZ" sz="2200" b="1" i="1" dirty="0" err="1" smtClean="0">
                <a:solidFill>
                  <a:srgbClr val="FF6600"/>
                </a:solidFill>
              </a:rPr>
              <a:t>Arthemis</a:t>
            </a:r>
            <a:r>
              <a:rPr lang="cs-CZ" sz="2200" b="1" i="1" dirty="0" smtClean="0">
                <a:solidFill>
                  <a:srgbClr val="FF6600"/>
                </a:solidFill>
              </a:rPr>
              <a:t> v </a:t>
            </a:r>
            <a:r>
              <a:rPr lang="cs-CZ" sz="2200" b="1" i="1" dirty="0" err="1" smtClean="0">
                <a:solidFill>
                  <a:srgbClr val="FF6600"/>
                </a:solidFill>
              </a:rPr>
              <a:t>Efesu</a:t>
            </a:r>
            <a:r>
              <a:rPr lang="cs-CZ" sz="2200" b="1" i="1" dirty="0" smtClean="0"/>
              <a:t> (podle </a:t>
            </a:r>
            <a:r>
              <a:rPr lang="cs-CZ" sz="2200" b="1" i="1" dirty="0" err="1" smtClean="0"/>
              <a:t>Plutarcha</a:t>
            </a:r>
            <a:r>
              <a:rPr lang="cs-CZ" sz="2200" b="1" i="1" dirty="0" smtClean="0"/>
              <a:t>)</a:t>
            </a:r>
          </a:p>
          <a:p>
            <a:pPr eaLnBrk="1" hangingPunct="1"/>
            <a:r>
              <a:rPr lang="cs-CZ" sz="2200" b="1" i="1" dirty="0" smtClean="0"/>
              <a:t>zajímal se  o drama, hru na flétnu, lyru a poezii</a:t>
            </a:r>
          </a:p>
          <a:p>
            <a:pPr eaLnBrk="1" hangingPunct="1"/>
            <a:r>
              <a:rPr lang="cs-CZ" sz="2200" b="1" i="1" dirty="0" smtClean="0"/>
              <a:t>V sedmi letech – učitel </a:t>
            </a:r>
            <a:r>
              <a:rPr lang="cs-CZ" sz="2200" b="1" i="1" dirty="0" err="1" smtClean="0"/>
              <a:t>Lysimachus</a:t>
            </a:r>
            <a:r>
              <a:rPr lang="cs-CZ" sz="2200" b="1" i="1" dirty="0" smtClean="0"/>
              <a:t>; učil oceňovat umění </a:t>
            </a:r>
          </a:p>
          <a:p>
            <a:pPr eaLnBrk="1" hangingPunct="1"/>
            <a:r>
              <a:rPr lang="cs-CZ" sz="2200" b="1" i="1" dirty="0" smtClean="0"/>
              <a:t>Ve třinácti letech - učitel Aristoteles; učil filosofii, etiku, politiku a lékařství</a:t>
            </a:r>
          </a:p>
          <a:p>
            <a:pPr eaLnBrk="1" hangingPunct="1"/>
            <a:r>
              <a:rPr lang="cs-CZ" sz="2200" b="1" i="1" dirty="0" smtClean="0"/>
              <a:t>Nástup Alexandra na trůn – </a:t>
            </a:r>
          </a:p>
          <a:p>
            <a:pPr eaLnBrk="1" hangingPunct="1">
              <a:buFontTx/>
              <a:buNone/>
            </a:pPr>
            <a:r>
              <a:rPr lang="cs-CZ" sz="2200" b="1" i="1" dirty="0" smtClean="0"/>
              <a:t>      po tragické smrti jeho otce </a:t>
            </a:r>
          </a:p>
          <a:p>
            <a:pPr eaLnBrk="1" hangingPunct="1">
              <a:buFontTx/>
              <a:buNone/>
            </a:pPr>
            <a:r>
              <a:rPr lang="cs-CZ" sz="2200" b="1" i="1" dirty="0" smtClean="0"/>
              <a:t>      </a:t>
            </a:r>
            <a:r>
              <a:rPr lang="cs-CZ" sz="2200" b="1" i="1" dirty="0" err="1" smtClean="0"/>
              <a:t>Filippa</a:t>
            </a:r>
            <a:r>
              <a:rPr lang="cs-CZ" sz="2200" b="1" i="1" dirty="0" smtClean="0"/>
              <a:t> II.</a:t>
            </a:r>
          </a:p>
          <a:p>
            <a:pPr eaLnBrk="1" hangingPunct="1"/>
            <a:endParaRPr lang="cs-CZ" sz="1800" i="1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614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24438" y="1766888"/>
            <a:ext cx="3806825" cy="411321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sz="2000" b="1" i="1" dirty="0" smtClean="0"/>
              <a:t>Jedna z legend říká, že v den narození Alexandra vyhořel  </a:t>
            </a:r>
            <a:r>
              <a:rPr lang="cs-CZ" sz="2000" b="1" i="1" dirty="0" err="1" smtClean="0"/>
              <a:t>Arthemidin</a:t>
            </a:r>
            <a:r>
              <a:rPr lang="cs-CZ" sz="2000" b="1" i="1" dirty="0" smtClean="0"/>
              <a:t> chrám v </a:t>
            </a:r>
            <a:r>
              <a:rPr lang="cs-CZ" sz="2000" b="1" i="1" dirty="0" err="1" smtClean="0"/>
              <a:t>Efesu</a:t>
            </a:r>
            <a:r>
              <a:rPr lang="cs-CZ" sz="2000" b="1" i="1" dirty="0" smtClean="0"/>
              <a:t>. Sama bohyně </a:t>
            </a:r>
            <a:r>
              <a:rPr lang="cs-CZ" sz="2000" b="1" i="1" dirty="0" err="1" smtClean="0"/>
              <a:t>Arthemis</a:t>
            </a:r>
            <a:r>
              <a:rPr lang="cs-CZ" sz="2000" b="1" i="1" dirty="0" smtClean="0"/>
              <a:t> prý pomáhala Alexandrovi na svět, a tak neměla čas na uhašení požáru, který chrám z velké části zničil.</a:t>
            </a:r>
          </a:p>
          <a:p>
            <a:pPr eaLnBrk="1" hangingPunct="1"/>
            <a:endParaRPr lang="cs-CZ" sz="20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3947" y="3640460"/>
            <a:ext cx="4290053" cy="321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Vláda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5040560" cy="453933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1600" b="1" dirty="0" smtClean="0"/>
              <a:t>(po smrti otce) 336 př.n.l.  - 20 let</a:t>
            </a:r>
          </a:p>
          <a:p>
            <a:pPr eaLnBrk="1" hangingPunct="1">
              <a:lnSpc>
                <a:spcPct val="90000"/>
              </a:lnSpc>
            </a:pPr>
            <a:r>
              <a:rPr lang="cs-CZ" sz="1600" b="1" dirty="0" smtClean="0"/>
              <a:t>navázal na otcovy plány v rozvoji země</a:t>
            </a:r>
          </a:p>
          <a:p>
            <a:pPr eaLnBrk="1" hangingPunct="1">
              <a:lnSpc>
                <a:spcPct val="90000"/>
              </a:lnSpc>
            </a:pPr>
            <a:r>
              <a:rPr lang="cs-CZ" sz="1600" b="1" dirty="0" smtClean="0"/>
              <a:t>334 př.n.l. – bitva na řece </a:t>
            </a:r>
            <a:r>
              <a:rPr lang="cs-CZ" sz="1600" b="1" dirty="0" err="1" smtClean="0"/>
              <a:t>Graniku</a:t>
            </a:r>
            <a:r>
              <a:rPr lang="cs-CZ" sz="1600" b="1" dirty="0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/>
              <a:t>Alexander </a:t>
            </a:r>
            <a:r>
              <a:rPr lang="cs-CZ" sz="1600" b="1" dirty="0" smtClean="0">
                <a:sym typeface="Wingdings 2" pitchFamily="18" charset="2"/>
              </a:rPr>
              <a:t> perská vojska </a:t>
            </a:r>
            <a:endParaRPr lang="cs-CZ" sz="16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/>
              <a:t>zisk: Malá Asie</a:t>
            </a:r>
          </a:p>
          <a:p>
            <a:pPr eaLnBrk="1" hangingPunct="1">
              <a:lnSpc>
                <a:spcPct val="90000"/>
              </a:lnSpc>
            </a:pPr>
            <a:r>
              <a:rPr lang="cs-CZ" sz="1600" b="1" dirty="0" smtClean="0"/>
              <a:t>332 př.n.l. – zisk: Egypt – zakládá Alexandrii</a:t>
            </a:r>
          </a:p>
          <a:p>
            <a:pPr eaLnBrk="1" hangingPunct="1">
              <a:lnSpc>
                <a:spcPct val="90000"/>
              </a:lnSpc>
            </a:pPr>
            <a:r>
              <a:rPr lang="cs-CZ" sz="1600" b="1" dirty="0" smtClean="0"/>
              <a:t>333 př.n.l. – bitva u </a:t>
            </a:r>
            <a:r>
              <a:rPr lang="cs-CZ" sz="1600" b="1" dirty="0" err="1" smtClean="0"/>
              <a:t>Issu</a:t>
            </a:r>
            <a:r>
              <a:rPr lang="cs-CZ" sz="1600" b="1" dirty="0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/>
              <a:t>Alexander </a:t>
            </a:r>
            <a:r>
              <a:rPr lang="cs-CZ" sz="1600" b="1" dirty="0" smtClean="0">
                <a:sym typeface="Wingdings 2" pitchFamily="18" charset="2"/>
              </a:rPr>
              <a:t> </a:t>
            </a:r>
            <a:r>
              <a:rPr lang="cs-CZ" sz="1600" b="1" dirty="0" err="1" smtClean="0">
                <a:sym typeface="Wingdings 2" pitchFamily="18" charset="2"/>
              </a:rPr>
              <a:t>Dáerios</a:t>
            </a:r>
            <a:r>
              <a:rPr lang="cs-CZ" sz="1600" b="1" dirty="0" smtClean="0">
                <a:sym typeface="Wingdings 2" pitchFamily="18" charset="2"/>
              </a:rPr>
              <a:t> III., perský král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/>
              <a:t>- trvala asi hodinu; jedna z nejslavnějších bitev historie</a:t>
            </a:r>
          </a:p>
          <a:p>
            <a:pPr eaLnBrk="1" hangingPunct="1">
              <a:lnSpc>
                <a:spcPct val="90000"/>
              </a:lnSpc>
            </a:pPr>
            <a:r>
              <a:rPr lang="cs-CZ" sz="1600" b="1" dirty="0" smtClean="0"/>
              <a:t>331 př.n.l. – bitva u </a:t>
            </a:r>
            <a:r>
              <a:rPr lang="cs-CZ" sz="1600" b="1" dirty="0" err="1" smtClean="0"/>
              <a:t>Gaugamel</a:t>
            </a:r>
            <a:r>
              <a:rPr lang="cs-CZ" sz="1600" b="1" dirty="0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/>
              <a:t>Alexander </a:t>
            </a:r>
            <a:r>
              <a:rPr lang="cs-CZ" sz="1600" b="1" dirty="0" smtClean="0">
                <a:sym typeface="Wingdings 2" pitchFamily="18" charset="2"/>
              </a:rPr>
              <a:t> </a:t>
            </a:r>
            <a:r>
              <a:rPr lang="cs-CZ" sz="1600" b="1" dirty="0" err="1" smtClean="0">
                <a:sym typeface="Wingdings 2" pitchFamily="18" charset="2"/>
              </a:rPr>
              <a:t>Dáreios</a:t>
            </a:r>
            <a:r>
              <a:rPr lang="cs-CZ" sz="1600" b="1" dirty="0" smtClean="0">
                <a:sym typeface="Wingdings 2" pitchFamily="18" charset="2"/>
              </a:rPr>
              <a:t> III.</a:t>
            </a:r>
            <a:endParaRPr lang="cs-CZ" sz="16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/>
              <a:t>zisk: titul perského krále: KRÁL KRÁLŮ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/>
              <a:t>nejslavnější Alexandrovo vítězství</a:t>
            </a:r>
          </a:p>
          <a:p>
            <a:pPr eaLnBrk="1" hangingPunct="1">
              <a:lnSpc>
                <a:spcPct val="90000"/>
              </a:lnSpc>
            </a:pPr>
            <a:r>
              <a:rPr lang="cs-CZ" sz="1600" b="1" dirty="0" smtClean="0"/>
              <a:t>během příštího roku dobyl perská sídelní města, vypálil Persepolis </a:t>
            </a:r>
          </a:p>
          <a:p>
            <a:pPr eaLnBrk="1" hangingPunct="1">
              <a:lnSpc>
                <a:spcPct val="90000"/>
              </a:lnSpc>
            </a:pPr>
            <a:r>
              <a:rPr lang="cs-CZ" sz="1600" b="1" dirty="0" smtClean="0"/>
              <a:t>327 př.n.l. – vyrazil do Indie</a:t>
            </a:r>
          </a:p>
          <a:p>
            <a:pPr eaLnBrk="1" hangingPunct="1">
              <a:lnSpc>
                <a:spcPct val="90000"/>
              </a:lnSpc>
            </a:pPr>
            <a:r>
              <a:rPr lang="cs-CZ" sz="1600" b="1" dirty="0" smtClean="0"/>
              <a:t>323 př.n.l. – Babylon – Alexandr skonal</a:t>
            </a:r>
            <a:r>
              <a:rPr lang="cs-CZ" sz="1600" b="1" i="1" dirty="0" smtClean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4157371" cy="181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Detail mozaiky znázorňující bitvu u </a:t>
            </a:r>
            <a:r>
              <a:rPr lang="cs-CZ" dirty="0" err="1" smtClean="0"/>
              <a:t>Issu</a:t>
            </a:r>
            <a:r>
              <a:rPr lang="cs-CZ" dirty="0" smtClean="0"/>
              <a:t> s vyobrazením Alexandra Velikého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240124" cy="499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Rozsah říše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066584" cy="43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96752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Book Antiqua" pitchFamily="18" charset="0"/>
              </a:rPr>
              <a:t>Armáda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80728"/>
            <a:ext cx="6526088" cy="518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Falangy – těžkooděnci s menšími štíty a dlouhými kopími (13 – 15 stop)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Těžká kavalérie  - 1800 jezdců na těch nejlepších koních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úkol: v bitvě chránit levé křídlo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Lehká kavalérie  - vybaveny: vrhacím nebo krátkým kopím, slabé nebo žádné brnění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úkol: podpořit těžkou kavalérii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Rojnice a lučištníci - využívali se k útokům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v nerovných terénech,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                                 - asi 1000 lučištníků.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Pěchota  -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2000" b="1" dirty="0" smtClean="0"/>
              <a:t>výborně se hodila k dobývání měst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/>
              <a:t>                      na konci  60 000 vojáků</a:t>
            </a:r>
            <a:endParaRPr lang="cs-CZ" b="1" dirty="0" smtClean="0"/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7092280" y="3933056"/>
            <a:ext cx="1559868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cs-CZ" b="1" dirty="0"/>
              <a:t>Falanga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2952" y="4437112"/>
            <a:ext cx="4861048" cy="208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z="4000" smtClean="0"/>
              <a:t>Způsob vlády Alexandra Velikého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22850" y="1766888"/>
            <a:ext cx="4121150" cy="41132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C00000"/>
                </a:solidFill>
              </a:rPr>
              <a:t>panovník s absolutní neomezenou mocí ve východních zemích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C00000"/>
                </a:solidFill>
              </a:rPr>
              <a:t>božské pocty jako v orientálních despociích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C00000"/>
                </a:solidFill>
              </a:rPr>
              <a:t>nadaný vojevůdce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C00000"/>
                </a:solidFill>
              </a:rPr>
              <a:t>krutý a tvrdý k nepřátelům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C00000"/>
                </a:solidFill>
              </a:rPr>
              <a:t>snaha vytvořit jednotnou říši pomocí společných zákonů a sňatků Řeků s dívkami podrobených národů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442611" cy="302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23528" y="4941168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/>
              <a:t>Detail Alexandra z tzv. Alexandrova sarkofá</a:t>
            </a:r>
            <a:r>
              <a:rPr lang="cs-CZ" b="1" dirty="0" smtClean="0"/>
              <a:t>gu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pPr algn="just" eaLnBrk="1" hangingPunct="1"/>
            <a:r>
              <a:rPr lang="cs-CZ" dirty="0" smtClean="0"/>
              <a:t>Potomci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62038" y="1766888"/>
            <a:ext cx="3651250" cy="4113212"/>
          </a:xfrm>
        </p:spPr>
        <p:txBody>
          <a:bodyPr/>
          <a:lstStyle/>
          <a:p>
            <a:pPr eaLnBrk="1" hangingPunct="1"/>
            <a:r>
              <a:rPr lang="cs-CZ" sz="2000" b="1" dirty="0" smtClean="0"/>
              <a:t>prvorozený syn -   </a:t>
            </a:r>
            <a:r>
              <a:rPr lang="cs-CZ" sz="2000" b="1" dirty="0" smtClean="0">
                <a:latin typeface="Book Antiqua" pitchFamily="18" charset="0"/>
              </a:rPr>
              <a:t>Herakles,</a:t>
            </a:r>
          </a:p>
          <a:p>
            <a:pPr algn="ctr" eaLnBrk="1" hangingPunct="1">
              <a:buFontTx/>
              <a:buNone/>
            </a:pPr>
            <a:r>
              <a:rPr lang="cs-CZ" sz="2000" b="1" dirty="0" smtClean="0">
                <a:latin typeface="Book Antiqua" pitchFamily="18" charset="0"/>
              </a:rPr>
              <a:t> syn Arsine </a:t>
            </a:r>
          </a:p>
          <a:p>
            <a:pPr eaLnBrk="1" hangingPunct="1">
              <a:buFontTx/>
              <a:buNone/>
            </a:pPr>
            <a:r>
              <a:rPr lang="cs-CZ" sz="2000" b="1" dirty="0" smtClean="0">
                <a:latin typeface="Book Antiqua" pitchFamily="18" charset="0"/>
              </a:rPr>
              <a:t> narozen roku 326-327 př. n. l</a:t>
            </a:r>
          </a:p>
          <a:p>
            <a:pPr eaLnBrk="1" hangingPunct="1">
              <a:buFontTx/>
              <a:buNone/>
            </a:pPr>
            <a:r>
              <a:rPr lang="cs-CZ" sz="2000" b="1" dirty="0" smtClean="0">
                <a:latin typeface="Book Antiqua" pitchFamily="18" charset="0"/>
              </a:rPr>
              <a:t> zemřel roku 309 př. n. l. </a:t>
            </a:r>
          </a:p>
          <a:p>
            <a:pPr eaLnBrk="1" hangingPunct="1">
              <a:buFontTx/>
              <a:buNone/>
            </a:pPr>
            <a:r>
              <a:rPr lang="cs-CZ" sz="2000" b="1" dirty="0" smtClean="0">
                <a:latin typeface="Book Antiqua" pitchFamily="18" charset="0"/>
              </a:rPr>
              <a:t> ve věku 17-ti let</a:t>
            </a:r>
          </a:p>
          <a:p>
            <a:pPr eaLnBrk="1" hangingPunct="1">
              <a:buFontTx/>
              <a:buNone/>
            </a:pPr>
            <a:endParaRPr lang="cs-CZ" sz="2000" b="1" dirty="0" smtClean="0">
              <a:latin typeface="Book Antiqua" pitchFamily="18" charset="0"/>
            </a:endParaRPr>
          </a:p>
          <a:p>
            <a:pPr eaLnBrk="1" hangingPunct="1"/>
            <a:r>
              <a:rPr lang="cs-CZ" sz="2000" b="1" dirty="0" smtClean="0"/>
              <a:t>druhý syn - </a:t>
            </a:r>
            <a:r>
              <a:rPr lang="cs-CZ" sz="2000" b="1" dirty="0" smtClean="0">
                <a:latin typeface="Book Antiqua" pitchFamily="18" charset="0"/>
              </a:rPr>
              <a:t>Alexander IV, syn </a:t>
            </a:r>
            <a:r>
              <a:rPr lang="cs-CZ" sz="2000" b="1" dirty="0" err="1" smtClean="0">
                <a:latin typeface="Book Antiqua" pitchFamily="18" charset="0"/>
              </a:rPr>
              <a:t>Roxany</a:t>
            </a:r>
            <a:endParaRPr lang="cs-CZ" sz="2000" b="1" dirty="0" smtClean="0">
              <a:latin typeface="Book Antiqua" pitchFamily="18" charset="0"/>
            </a:endParaRPr>
          </a:p>
          <a:p>
            <a:pPr eaLnBrk="1" hangingPunct="1">
              <a:buFontTx/>
              <a:buNone/>
            </a:pPr>
            <a:r>
              <a:rPr lang="cs-CZ" sz="2000" b="1" dirty="0" smtClean="0"/>
              <a:t>               zemřel roku </a:t>
            </a:r>
            <a:r>
              <a:rPr lang="cs-CZ" sz="2000" b="1" dirty="0" smtClean="0">
                <a:latin typeface="Book Antiqua" pitchFamily="18" charset="0"/>
              </a:rPr>
              <a:t>310 př. n. l. </a:t>
            </a:r>
          </a:p>
          <a:p>
            <a:pPr eaLnBrk="1" hangingPunct="1">
              <a:buFontTx/>
              <a:buNone/>
            </a:pPr>
            <a:endParaRPr lang="cs-CZ" sz="1800" dirty="0" smtClean="0">
              <a:latin typeface="Book Antiqu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3672408" cy="4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1175</Words>
  <Application>Microsoft Office PowerPoint</Application>
  <PresentationFormat>Předvádění na obrazovce (4:3)</PresentationFormat>
  <Paragraphs>115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     </vt:lpstr>
      <vt:lpstr>úvod</vt:lpstr>
      <vt:lpstr>Život</vt:lpstr>
      <vt:lpstr> Vláda</vt:lpstr>
      <vt:lpstr>Detail mozaiky znázorňující bitvu u Issu s vyobrazením Alexandra Velikého</vt:lpstr>
      <vt:lpstr>Rozsah říše</vt:lpstr>
      <vt:lpstr>Armáda</vt:lpstr>
      <vt:lpstr>Způsob vlády Alexandra Velikého</vt:lpstr>
      <vt:lpstr>Potomci</vt:lpstr>
      <vt:lpstr>Bucefalos</vt:lpstr>
      <vt:lpstr>Alexandrovy výroky</vt:lpstr>
      <vt:lpstr>Závěr</vt:lpstr>
      <vt:lpstr>Zdroje a literatura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  </dc:title>
  <dc:creator>Martin Pospíšil</dc:creator>
  <cp:lastModifiedBy>Martin Pospíšil</cp:lastModifiedBy>
  <cp:revision>16</cp:revision>
  <dcterms:created xsi:type="dcterms:W3CDTF">2011-07-05T19:10:06Z</dcterms:created>
  <dcterms:modified xsi:type="dcterms:W3CDTF">2012-07-05T12:42:07Z</dcterms:modified>
</cp:coreProperties>
</file>