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6063-5B02-480A-9191-24E561E036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9EC6-6C91-4C10-9450-227CFF48D6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7A6B-E131-45CE-B547-BCE899493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BF3E2B-5D87-42CC-B98D-90AF86DA479C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2B1BB1-7C50-491B-8073-AEE9744DA5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.wikipedia.org/wiki/776_p%C5%99._n._l.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lympijsk%C3%A9_hry" TargetMode="External"/><Relationship Id="rId2" Type="http://schemas.openxmlformats.org/officeDocument/2006/relationships/hyperlink" Target="http://cs.wikipedia.org/wiki/%C5%98eck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5301208"/>
            <a:ext cx="8640762" cy="136788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cs-CZ" sz="6000" dirty="0" smtClean="0"/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Tato prezentace byla vypracována v rámci projektu Inovace výuky společenských věd.     </a:t>
            </a:r>
          </a:p>
          <a:p>
            <a:pPr algn="ctr" eaLnBrk="1" hangingPunct="1"/>
            <a:r>
              <a:rPr lang="cs-CZ" sz="2000" dirty="0" smtClean="0">
                <a:solidFill>
                  <a:schemeClr val="tx1"/>
                </a:solidFill>
              </a:rPr>
              <a:t> 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1560" y="22768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Olympijské hry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4458072" cy="21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755576" y="404664"/>
            <a:ext cx="6696744" cy="48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467544" y="5533218"/>
            <a:ext cx="8064896" cy="768350"/>
          </a:xfrm>
        </p:spPr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chemeClr val="tx1"/>
                </a:solidFill>
              </a:rPr>
              <a:t>Dominantou Athén je Akropolis a dominantou Akropole </a:t>
            </a:r>
            <a:r>
              <a:rPr lang="cs-CZ" sz="2000" b="1" i="1" dirty="0" err="1" smtClean="0">
                <a:solidFill>
                  <a:schemeClr val="tx1"/>
                </a:solidFill>
              </a:rPr>
              <a:t>Parthenon</a:t>
            </a:r>
            <a:endParaRPr lang="cs-CZ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4704"/>
          </a:xfrm>
        </p:spPr>
        <p:txBody>
          <a:bodyPr/>
          <a:lstStyle/>
          <a:p>
            <a:r>
              <a:rPr lang="cs-CZ" dirty="0" smtClean="0"/>
              <a:t>Zdroje a 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60212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1</a:t>
            </a:r>
          </a:p>
          <a:p>
            <a:pPr>
              <a:buNone/>
            </a:pPr>
            <a:r>
              <a:rPr lang="cs-CZ" sz="1600" dirty="0" smtClean="0"/>
              <a:t> DE COUBERTIN, </a:t>
            </a:r>
            <a:r>
              <a:rPr lang="cs-CZ" sz="1600" dirty="0" err="1" smtClean="0"/>
              <a:t>Pierre</a:t>
            </a:r>
            <a:r>
              <a:rPr lang="cs-CZ" sz="1600" dirty="0" smtClean="0"/>
              <a:t>. </a:t>
            </a:r>
            <a:r>
              <a:rPr lang="cs-CZ" sz="1600" dirty="0" err="1" smtClean="0"/>
              <a:t>Olympic</a:t>
            </a:r>
            <a:r>
              <a:rPr lang="cs-CZ" sz="1600" dirty="0" smtClean="0"/>
              <a:t> flag.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z: http://upload.wikimedia.org/wikipedia/commons/thumb/a/ad/Olympic_rings.svg/800px-Olympic_rings.svg.png </a:t>
            </a:r>
          </a:p>
          <a:p>
            <a:r>
              <a:rPr lang="cs-CZ" sz="1600" dirty="0" smtClean="0"/>
              <a:t>Obrázek str. 2</a:t>
            </a:r>
          </a:p>
          <a:p>
            <a:pPr>
              <a:buNone/>
            </a:pPr>
            <a:r>
              <a:rPr lang="cs-CZ" sz="1600" dirty="0" smtClean="0"/>
              <a:t>Bronze copy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Myron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Eleutherae</a:t>
            </a:r>
            <a:r>
              <a:rPr lang="cs-CZ" sz="1600" dirty="0" smtClean="0"/>
              <a:t>'s "</a:t>
            </a:r>
            <a:r>
              <a:rPr lang="cs-CZ" sz="1600" dirty="0" err="1" smtClean="0"/>
              <a:t>Discobolus</a:t>
            </a:r>
            <a:r>
              <a:rPr lang="cs-CZ" sz="1600" dirty="0" smtClean="0"/>
              <a:t>".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z: http://upload.wikimedia.org/wikipedia/commons/thumb/9/97/Discus_Thrower_Copenhagen.jpg/600px-Discus_Thrower_Copenhagen.jpg </a:t>
            </a:r>
          </a:p>
          <a:p>
            <a:r>
              <a:rPr lang="cs-CZ" sz="1600" dirty="0" smtClean="0"/>
              <a:t>Obrázek str. 3</a:t>
            </a:r>
          </a:p>
          <a:p>
            <a:pPr>
              <a:buNone/>
            </a:pPr>
            <a:r>
              <a:rPr lang="cs-CZ" sz="1600" dirty="0" smtClean="0"/>
              <a:t>DE WEERD, </a:t>
            </a:r>
            <a:r>
              <a:rPr lang="cs-CZ" sz="1600" dirty="0" err="1" smtClean="0"/>
              <a:t>Arjan</a:t>
            </a:r>
            <a:r>
              <a:rPr lang="cs-CZ" sz="1600" dirty="0" smtClean="0"/>
              <a:t>. </a:t>
            </a:r>
            <a:r>
              <a:rPr lang="cs-CZ" sz="1600" dirty="0" err="1" smtClean="0"/>
              <a:t>Arles</a:t>
            </a:r>
            <a:r>
              <a:rPr lang="cs-CZ" sz="1600" dirty="0" smtClean="0"/>
              <a:t>, France: </a:t>
            </a:r>
            <a:r>
              <a:rPr lang="cs-CZ" sz="1600" dirty="0" err="1" smtClean="0"/>
              <a:t>Amphitheatre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z: http://upload.wikimedia.org/wikipedia/commons/1/17/Amfitheater.jpg </a:t>
            </a:r>
          </a:p>
          <a:p>
            <a:r>
              <a:rPr lang="cs-CZ" sz="1600" dirty="0" smtClean="0"/>
              <a:t>Obrázek str. 5</a:t>
            </a:r>
          </a:p>
          <a:p>
            <a:pPr>
              <a:buNone/>
            </a:pPr>
            <a:r>
              <a:rPr lang="cs-CZ" sz="1600" dirty="0" smtClean="0"/>
              <a:t>Olympia, </a:t>
            </a:r>
            <a:r>
              <a:rPr lang="cs-CZ" sz="1600" dirty="0" err="1" smtClean="0"/>
              <a:t>Greek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2007. </a:t>
            </a:r>
            <a:r>
              <a:rPr lang="cs-CZ" sz="1600" dirty="0" err="1" smtClean="0"/>
              <a:t>vyd</a:t>
            </a:r>
            <a:r>
              <a:rPr lang="cs-CZ" sz="1600" dirty="0" smtClean="0"/>
              <a:t>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http://upload.wikimedia.org/wikipedia/commons/thumb/b/b9/Olympia_-_Palaestra_1.jpg/400px-Olympia_-_Palaestra_1.jpg </a:t>
            </a:r>
          </a:p>
          <a:p>
            <a:pPr>
              <a:buNone/>
            </a:pPr>
            <a:endParaRPr lang="cs-CZ" sz="1600" dirty="0" smtClean="0"/>
          </a:p>
          <a:p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6309320"/>
          </a:xfrm>
        </p:spPr>
        <p:txBody>
          <a:bodyPr/>
          <a:lstStyle/>
          <a:p>
            <a:r>
              <a:rPr lang="cs-CZ" sz="1600" dirty="0" smtClean="0"/>
              <a:t>Obrázek </a:t>
            </a:r>
            <a:r>
              <a:rPr lang="cs-CZ" sz="1600" dirty="0" smtClean="0"/>
              <a:t>str. </a:t>
            </a:r>
            <a:r>
              <a:rPr lang="cs-CZ" sz="1600" dirty="0" smtClean="0"/>
              <a:t>7/1</a:t>
            </a:r>
          </a:p>
          <a:p>
            <a:pPr>
              <a:buNone/>
            </a:pPr>
            <a:r>
              <a:rPr lang="cs-CZ" sz="1600" dirty="0" smtClean="0"/>
              <a:t>KABEL, </a:t>
            </a:r>
            <a:r>
              <a:rPr lang="cs-CZ" sz="1600" dirty="0" err="1" smtClean="0"/>
              <a:t>Matthias</a:t>
            </a:r>
            <a:r>
              <a:rPr lang="cs-CZ" sz="1600" dirty="0" smtClean="0"/>
              <a:t>. </a:t>
            </a:r>
            <a:r>
              <a:rPr lang="cs-CZ" sz="1600" dirty="0" err="1" smtClean="0"/>
              <a:t>Maler</a:t>
            </a:r>
            <a:r>
              <a:rPr lang="cs-CZ" sz="1600" dirty="0" smtClean="0"/>
              <a:t> der </a:t>
            </a:r>
            <a:r>
              <a:rPr lang="cs-CZ" sz="1600" dirty="0" err="1" smtClean="0"/>
              <a:t>Münchner</a:t>
            </a:r>
            <a:r>
              <a:rPr lang="cs-CZ" sz="1600" dirty="0" smtClean="0"/>
              <a:t> </a:t>
            </a:r>
            <a:r>
              <a:rPr lang="cs-CZ" sz="1600" dirty="0" err="1" smtClean="0"/>
              <a:t>Atalante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http://upload.wikimedia.org/wikipedia/commons/thumb/8/8e/Peleus_Atalante_Staatliche_Antikensammlungen_1541.jpg/449px-Peleus_Atalante_Staatliche_Antikensammlungen_1541.jpg</a:t>
            </a:r>
          </a:p>
          <a:p>
            <a:r>
              <a:rPr lang="cs-CZ" sz="1600" dirty="0" smtClean="0"/>
              <a:t>Obrázek str. 7/2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JASTROW. Zeus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Otricoli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2012-05-06]. Dostupné z: http://upload.wikimedia.org/wikipedia/commons/thumb/2/20/Zeus_Otricoli_Pio-Clementino_Inv257.jpg/220px-Zeus_Otricoli_Pio-Clementino_Inv257.jpg</a:t>
            </a:r>
          </a:p>
          <a:p>
            <a:r>
              <a:rPr lang="cs-CZ" sz="1600" dirty="0" smtClean="0"/>
              <a:t>Obrázek </a:t>
            </a:r>
            <a:r>
              <a:rPr lang="cs-CZ" sz="1600" dirty="0" smtClean="0"/>
              <a:t>str. 10</a:t>
            </a:r>
          </a:p>
          <a:p>
            <a:pPr>
              <a:buNone/>
            </a:pPr>
            <a:r>
              <a:rPr lang="en-US" sz="1600" dirty="0" smtClean="0"/>
              <a:t>URBAN. Acropolis in Athens.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[cit.]</a:t>
            </a:r>
            <a:r>
              <a:rPr lang="cs-CZ" sz="1600" dirty="0" smtClean="0"/>
              <a:t> 2012-05-06</a:t>
            </a:r>
            <a:r>
              <a:rPr lang="en-US" sz="1600" dirty="0" smtClean="0"/>
              <a:t>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</a:t>
            </a:r>
            <a:r>
              <a:rPr lang="cs-CZ" sz="1600" dirty="0" smtClean="0"/>
              <a:t>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en-US" sz="1600" dirty="0" smtClean="0"/>
              <a:t>z: http://</a:t>
            </a:r>
            <a:r>
              <a:rPr lang="en-US" sz="1600" dirty="0" smtClean="0"/>
              <a:t>upload.wikimedia.org/wikipedia/commons/5/53/Acropole1.jpg</a:t>
            </a:r>
            <a:endParaRPr lang="cs-CZ" sz="1600" dirty="0" smtClean="0"/>
          </a:p>
          <a:p>
            <a:r>
              <a:rPr lang="de-DE" sz="1600" dirty="0" err="1" smtClean="0"/>
              <a:t>Kohoutková</a:t>
            </a:r>
            <a:r>
              <a:rPr lang="de-DE" sz="1600" dirty="0" smtClean="0"/>
              <a:t>, H. – </a:t>
            </a:r>
            <a:r>
              <a:rPr lang="de-DE" sz="1600" dirty="0" err="1" smtClean="0"/>
              <a:t>Komsová</a:t>
            </a:r>
            <a:r>
              <a:rPr lang="de-DE" sz="1600" dirty="0" smtClean="0"/>
              <a:t>, 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Dějepis</a:t>
            </a:r>
            <a:r>
              <a:rPr lang="de-DE" sz="1600" i="1" dirty="0" smtClean="0"/>
              <a:t> na </a:t>
            </a:r>
            <a:r>
              <a:rPr lang="de-DE" sz="1600" i="1" dirty="0" err="1" smtClean="0"/>
              <a:t>dlani</a:t>
            </a:r>
            <a:r>
              <a:rPr lang="de-DE" sz="1600" i="1" dirty="0" smtClean="0"/>
              <a:t>.</a:t>
            </a:r>
            <a:r>
              <a:rPr lang="de-DE" sz="1600" dirty="0" smtClean="0"/>
              <a:t> 2. </a:t>
            </a:r>
            <a:r>
              <a:rPr lang="de-DE" sz="1600" dirty="0" err="1" smtClean="0"/>
              <a:t>vyd</a:t>
            </a:r>
            <a:r>
              <a:rPr lang="de-DE" sz="1600" dirty="0" smtClean="0"/>
              <a:t>. Olomouc: </a:t>
            </a:r>
            <a:r>
              <a:rPr lang="de-DE" sz="1600" dirty="0" err="1" smtClean="0"/>
              <a:t>Rubico</a:t>
            </a:r>
            <a:r>
              <a:rPr lang="de-DE" sz="1600" dirty="0" smtClean="0"/>
              <a:t>, 2007</a:t>
            </a:r>
            <a:r>
              <a:rPr lang="cs-CZ" sz="1600" dirty="0" smtClean="0"/>
              <a:t>. </a:t>
            </a:r>
            <a:r>
              <a:rPr lang="de-DE" sz="1600" dirty="0" smtClean="0"/>
              <a:t>ISBN 80-7346-065-3</a:t>
            </a:r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470025"/>
          </a:xfrm>
        </p:spPr>
        <p:txBody>
          <a:bodyPr/>
          <a:lstStyle/>
          <a:p>
            <a:pPr algn="ctr" eaLnBrk="1" hangingPunct="1"/>
            <a:r>
              <a:rPr lang="cs-CZ" sz="6000" dirty="0" smtClean="0">
                <a:latin typeface="Monotype Corsiva" pitchFamily="66" charset="0"/>
              </a:rPr>
              <a:t>Olympijské hry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653136"/>
            <a:ext cx="6400800" cy="17526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tx1"/>
                </a:solidFill>
              </a:rPr>
              <a:t>První olympijské hry, o kterých se dochovaly zprávy, se v Olympii uskutečnily 8.července </a:t>
            </a:r>
            <a:r>
              <a:rPr lang="cs-CZ" b="1" dirty="0" smtClean="0">
                <a:hlinkClick r:id="rId2" tooltip="776 př. n. l."/>
              </a:rPr>
              <a:t>776 př. n. l</a:t>
            </a:r>
            <a:r>
              <a:rPr lang="cs-CZ" b="1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3865612" cy="38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Monotype Corsiva" pitchFamily="66" charset="0"/>
              </a:rPr>
              <a:t>Všeřecké hry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>
                <a:solidFill>
                  <a:schemeClr val="tx1"/>
                </a:solidFill>
              </a:rPr>
              <a:t>=</a:t>
            </a:r>
            <a:r>
              <a:rPr lang="cs-CZ" sz="2800" b="1" dirty="0" err="1" smtClean="0">
                <a:solidFill>
                  <a:schemeClr val="tx1"/>
                </a:solidFill>
              </a:rPr>
              <a:t>panhellénské</a:t>
            </a:r>
            <a:r>
              <a:rPr lang="cs-CZ" sz="2800" b="1" dirty="0" smtClean="0">
                <a:solidFill>
                  <a:schemeClr val="tx1"/>
                </a:solidFill>
              </a:rPr>
              <a:t> hry-  slavnosti, jichž se účastnili zástupci městských států z celého antického </a:t>
            </a:r>
            <a:r>
              <a:rPr lang="cs-CZ" sz="2800" b="1" dirty="0" smtClean="0">
                <a:hlinkClick r:id="rId2" tooltip="Řecko"/>
              </a:rPr>
              <a:t>Řecka</a:t>
            </a:r>
            <a:r>
              <a:rPr lang="cs-CZ" sz="2800" b="1" dirty="0" smtClean="0"/>
              <a:t>. </a:t>
            </a:r>
            <a:r>
              <a:rPr lang="cs-CZ" sz="2800" b="1" dirty="0" smtClean="0">
                <a:solidFill>
                  <a:schemeClr val="tx1"/>
                </a:solidFill>
              </a:rPr>
              <a:t>Patřily k nim </a:t>
            </a:r>
            <a:r>
              <a:rPr lang="cs-CZ" sz="2800" b="1" dirty="0" smtClean="0">
                <a:hlinkClick r:id="rId3" tooltip="Olympijské hry"/>
              </a:rPr>
              <a:t>olympijské hry</a:t>
            </a:r>
            <a:r>
              <a:rPr lang="cs-CZ" sz="2800" b="1" dirty="0" smtClean="0"/>
              <a:t>, </a:t>
            </a:r>
            <a:r>
              <a:rPr lang="cs-CZ" sz="2800" b="1" dirty="0" err="1" smtClean="0">
                <a:solidFill>
                  <a:schemeClr val="tx1"/>
                </a:solidFill>
              </a:rPr>
              <a:t>pýthijské</a:t>
            </a:r>
            <a:r>
              <a:rPr lang="cs-CZ" sz="2800" b="1" dirty="0" smtClean="0">
                <a:solidFill>
                  <a:schemeClr val="tx1"/>
                </a:solidFill>
              </a:rPr>
              <a:t> hry, </a:t>
            </a:r>
            <a:r>
              <a:rPr lang="cs-CZ" sz="2800" b="1" dirty="0" err="1" smtClean="0">
                <a:solidFill>
                  <a:schemeClr val="tx1"/>
                </a:solidFill>
              </a:rPr>
              <a:t>isthmické</a:t>
            </a:r>
            <a:r>
              <a:rPr lang="cs-CZ" sz="2800" b="1" dirty="0" smtClean="0">
                <a:solidFill>
                  <a:schemeClr val="tx1"/>
                </a:solidFill>
              </a:rPr>
              <a:t> hry a </a:t>
            </a:r>
            <a:r>
              <a:rPr lang="cs-CZ" sz="2800" b="1" dirty="0" err="1" smtClean="0">
                <a:solidFill>
                  <a:schemeClr val="tx1"/>
                </a:solidFill>
              </a:rPr>
              <a:t>nemejské</a:t>
            </a:r>
            <a:r>
              <a:rPr lang="cs-CZ" sz="2800" b="1" dirty="0" smtClean="0">
                <a:solidFill>
                  <a:schemeClr val="tx1"/>
                </a:solidFill>
              </a:rPr>
              <a:t> hr</a:t>
            </a:r>
            <a:r>
              <a:rPr lang="cs-CZ" sz="2800" dirty="0" smtClean="0"/>
              <a:t>y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4038600" cy="40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/>
              <a:t>                                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899592" y="692696"/>
            <a:ext cx="7787208" cy="54334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chemeClr val="tx1"/>
                </a:solidFill>
              </a:rPr>
              <a:t>Politický,kulturní,společenský život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chemeClr val="tx1"/>
                </a:solidFill>
              </a:rPr>
              <a:t>Čtyřletý cyklus až do 393 </a:t>
            </a:r>
            <a:r>
              <a:rPr lang="cs-CZ" sz="2800" b="1" dirty="0" err="1" smtClean="0">
                <a:solidFill>
                  <a:schemeClr val="tx1"/>
                </a:solidFill>
              </a:rPr>
              <a:t>př.n.l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chemeClr val="tx1"/>
                </a:solidFill>
              </a:rPr>
              <a:t>Výhrou </a:t>
            </a:r>
            <a:r>
              <a:rPr lang="cs-CZ" sz="2800" b="1" u="sng" dirty="0" smtClean="0">
                <a:solidFill>
                  <a:schemeClr val="tx1"/>
                </a:solidFill>
              </a:rPr>
              <a:t>olivový věnec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Účastníci</a:t>
            </a:r>
            <a:r>
              <a:rPr lang="cs-CZ" sz="2800" b="1" dirty="0" smtClean="0">
                <a:solidFill>
                  <a:schemeClr val="tx1"/>
                </a:solidFill>
              </a:rPr>
              <a:t>:muži narozeni v Řecku,později i Římě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Stadion</a:t>
            </a:r>
            <a:r>
              <a:rPr lang="cs-CZ" sz="2800" b="1" dirty="0" smtClean="0">
                <a:solidFill>
                  <a:schemeClr val="tx1"/>
                </a:solidFill>
              </a:rPr>
              <a:t>:do 4.století </a:t>
            </a:r>
            <a:r>
              <a:rPr lang="cs-CZ" sz="2800" b="1" dirty="0" err="1" smtClean="0">
                <a:solidFill>
                  <a:schemeClr val="tx1"/>
                </a:solidFill>
              </a:rPr>
              <a:t>př.n.l</a:t>
            </a:r>
            <a:r>
              <a:rPr lang="cs-CZ" sz="2800" b="1" dirty="0" smtClean="0">
                <a:solidFill>
                  <a:schemeClr val="tx1"/>
                </a:solidFill>
              </a:rPr>
              <a:t> bez tribun-40 000 diváků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dirty="0" smtClean="0">
                <a:solidFill>
                  <a:schemeClr val="tx1"/>
                </a:solidFill>
              </a:rPr>
              <a:t>Nejmocnější muži(Filip II. Makedonský, otec Alexandra Velikého </a:t>
            </a:r>
            <a:r>
              <a:rPr lang="cs-CZ" sz="2800" b="1" dirty="0" smtClean="0"/>
              <a:t>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Monotype Corsiva" pitchFamily="66" charset="0"/>
              </a:rPr>
              <a:t>Olympia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457200" y="5589240"/>
            <a:ext cx="4038600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i="1" dirty="0" smtClean="0"/>
              <a:t>Archeologický park v Olympii</a:t>
            </a:r>
            <a:endParaRPr lang="cs-CZ" sz="2000" b="1" i="1" dirty="0"/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067944" y="1052736"/>
            <a:ext cx="4824536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Skutečná starověká olympijská vesnice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Stavby pro náboženské účely, závodníky a ubytování pro účastníky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Cvičiště a závodiště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Vystavěný komplex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Zápasnická škola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u="sng" dirty="0" err="1" smtClean="0">
                <a:solidFill>
                  <a:schemeClr val="tx1"/>
                </a:solidFill>
                <a:latin typeface="Monotype Corsiva" pitchFamily="66" charset="0"/>
              </a:rPr>
              <a:t>Leonidaion</a:t>
            </a:r>
            <a:r>
              <a:rPr lang="cs-CZ" sz="2800" b="1" u="sng" dirty="0" smtClean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ubytovna pro návštěvníky se zahradami a fontánami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993909" cy="44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latin typeface="Monotype Corsiva" pitchFamily="66" charset="0"/>
              </a:rPr>
              <a:t>Průběh závodu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Složení slavnostní přísahy před začátkem</a:t>
            </a: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Na počátku pouze běh na jeden stadion-192m-všichni běžci společně</a:t>
            </a: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Pouze jeden vítěz</a:t>
            </a: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Trval jeden den</a:t>
            </a:r>
          </a:p>
          <a:p>
            <a:pPr eaLnBrk="1" hangingPunct="1"/>
            <a:r>
              <a:rPr lang="cs-CZ" sz="2400" b="1" dirty="0" smtClean="0">
                <a:solidFill>
                  <a:schemeClr val="tx1"/>
                </a:solidFill>
              </a:rPr>
              <a:t>Sportovali a cvičili nazí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b="1" u="sng" dirty="0" smtClean="0">
                <a:solidFill>
                  <a:schemeClr val="tx1"/>
                </a:solidFill>
              </a:rPr>
              <a:t>Větší obliba a zájem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sz="2400" b="1" u="sng" dirty="0" smtClean="0"/>
              <a:t>Nové disciplíny</a:t>
            </a:r>
          </a:p>
          <a:p>
            <a:pPr eaLnBrk="1" hangingPunct="1"/>
            <a:r>
              <a:rPr lang="cs-CZ" sz="2400" b="1" dirty="0" smtClean="0"/>
              <a:t>Olympijské vítězství v zápase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sz="2400" b="1" dirty="0" smtClean="0"/>
              <a:t>708 př.n.l.: </a:t>
            </a:r>
            <a:r>
              <a:rPr lang="cs-CZ" sz="2400" b="1" dirty="0" err="1" smtClean="0"/>
              <a:t>Pentalon</a:t>
            </a:r>
            <a:r>
              <a:rPr lang="cs-CZ" sz="2400" b="1" dirty="0" smtClean="0"/>
              <a:t>(pětiboj)-jen pro nejlepší závodníky</a:t>
            </a:r>
          </a:p>
          <a:p>
            <a:pPr eaLnBrk="1" hangingPunct="1"/>
            <a:r>
              <a:rPr lang="cs-CZ" sz="2400" b="1" dirty="0" smtClean="0"/>
              <a:t>Prodloužení na 7dní</a:t>
            </a:r>
          </a:p>
          <a:p>
            <a:pPr eaLnBrk="1" hangingPunct="1"/>
            <a:endParaRPr lang="cs-CZ" sz="2400" dirty="0" smtClean="0"/>
          </a:p>
        </p:txBody>
      </p:sp>
      <p:pic>
        <p:nvPicPr>
          <p:cNvPr id="7173" name="Picture 6" descr="recko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652963"/>
            <a:ext cx="254476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half" idx="1"/>
          </p:nvPr>
        </p:nvSpPr>
        <p:spPr>
          <a:xfrm>
            <a:off x="457200" y="260648"/>
            <a:ext cx="4038600" cy="6597352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b="1" i="1" dirty="0" smtClean="0">
                <a:solidFill>
                  <a:schemeClr val="tx1"/>
                </a:solidFill>
              </a:rPr>
              <a:t>Řecká </a:t>
            </a:r>
            <a:r>
              <a:rPr lang="cs-CZ" sz="1800" b="1" i="1" dirty="0" err="1" smtClean="0">
                <a:solidFill>
                  <a:schemeClr val="tx1"/>
                </a:solidFill>
              </a:rPr>
              <a:t>amfóra</a:t>
            </a:r>
            <a:r>
              <a:rPr lang="cs-CZ" sz="1800" b="1" i="1" dirty="0" smtClean="0">
                <a:solidFill>
                  <a:schemeClr val="tx1"/>
                </a:solidFill>
              </a:rPr>
              <a:t> s vyobrazením zápasníků</a:t>
            </a:r>
            <a:endParaRPr lang="cs-CZ" sz="1800" b="1" i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576" y="620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752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pt-BR" sz="1800" b="1" i="1" dirty="0" smtClean="0">
                <a:solidFill>
                  <a:schemeClr val="tx1"/>
                </a:solidFill>
              </a:rPr>
              <a:t>Busta </a:t>
            </a:r>
            <a:r>
              <a:rPr lang="cs-CZ" sz="1800" b="1" i="1" dirty="0" smtClean="0">
                <a:solidFill>
                  <a:schemeClr val="tx1"/>
                </a:solidFill>
              </a:rPr>
              <a:t> Dia</a:t>
            </a:r>
            <a:r>
              <a:rPr lang="pt-BR" sz="1800" b="1" i="1" dirty="0" smtClean="0">
                <a:solidFill>
                  <a:schemeClr val="tx1"/>
                </a:solidFill>
              </a:rPr>
              <a:t> z </a:t>
            </a:r>
            <a:r>
              <a:rPr lang="cs-CZ" sz="1800" b="1" i="1" dirty="0" smtClean="0">
                <a:solidFill>
                  <a:schemeClr val="tx1"/>
                </a:solidFill>
              </a:rPr>
              <a:t>vatikánského muzea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4276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5400" b="1" dirty="0" err="1" smtClean="0">
                <a:latin typeface="Monotype Corsiva" pitchFamily="66" charset="0"/>
              </a:rPr>
              <a:t>Pentalon</a:t>
            </a:r>
            <a:r>
              <a:rPr lang="cs-CZ" sz="5400" b="1" dirty="0" smtClean="0">
                <a:latin typeface="Monotype Corsiva" pitchFamily="66" charset="0"/>
              </a:rPr>
              <a:t>-pětiboj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Běh</a:t>
            </a:r>
            <a:r>
              <a:rPr lang="cs-CZ" sz="2400" b="1" dirty="0" smtClean="0"/>
              <a:t>: na vzdálenost jednoho stadia,až do 14. her jedinou olympijskou disciplínou , Na 14. hrách přibyl běh na dvě stadia , na 15. dlouhý běh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Hod diskem</a:t>
            </a:r>
            <a:r>
              <a:rPr lang="cs-CZ" sz="2400" b="1" dirty="0" smtClean="0"/>
              <a:t>: Soutěžní disk byl původně z kamene, později z bronzu s povrchem zdrsněným pískem. Jaké byly jeho parametry se neví, dochovaly se disky s průměrem od 16,7 do 36 cm a váhou od 1,86 do 5,7 kg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Skok do dálky</a:t>
            </a:r>
            <a:r>
              <a:rPr lang="cs-CZ" sz="2400" b="1" dirty="0" smtClean="0"/>
              <a:t>: neodpovídal skoku jak jej známe dnes, ale jednalo se o skok se závažím.  Atlet se rozbíhal v každé ruce s jednou skokanskou činkou.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Hod oštěpem:</a:t>
            </a:r>
            <a:r>
              <a:rPr lang="cs-CZ" sz="2400" b="1" dirty="0" smtClean="0"/>
              <a:t> do dálky s rozběhem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u="sng" dirty="0" smtClean="0"/>
              <a:t>Zápas: </a:t>
            </a:r>
            <a:r>
              <a:rPr lang="cs-CZ" sz="2400" b="1" dirty="0" err="1" smtClean="0"/>
              <a:t>Zápas</a:t>
            </a:r>
            <a:r>
              <a:rPr lang="cs-CZ" sz="2400" b="1" dirty="0" smtClean="0"/>
              <a:t> se na hrách objevoval od 18. her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První vítěz--</a:t>
            </a:r>
            <a:r>
              <a:rPr lang="cs-CZ" sz="2400" b="1" dirty="0" err="1" smtClean="0"/>
              <a:t>Eurybatos</a:t>
            </a:r>
            <a:r>
              <a:rPr lang="cs-CZ" sz="2400" b="1" dirty="0" smtClean="0"/>
              <a:t> ze Sparty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686800" cy="1126232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Monotype Corsiva" pitchFamily="66" charset="0"/>
              </a:rPr>
              <a:t>       Zánik   Olympie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 dirty="0" smtClean="0"/>
              <a:t>394př.n.l</a:t>
            </a:r>
            <a:r>
              <a:rPr lang="cs-CZ" b="1" dirty="0" smtClean="0"/>
              <a:t>.-zákaz her </a:t>
            </a:r>
            <a:r>
              <a:rPr lang="cs-CZ" b="1" dirty="0" err="1" smtClean="0"/>
              <a:t>Theodosiem</a:t>
            </a:r>
            <a:r>
              <a:rPr lang="cs-CZ" b="1" dirty="0" smtClean="0"/>
              <a:t> </a:t>
            </a:r>
          </a:p>
          <a:p>
            <a:pPr eaLnBrk="1" hangingPunct="1"/>
            <a:r>
              <a:rPr lang="cs-CZ" b="1" u="sng" dirty="0" smtClean="0"/>
              <a:t>393</a:t>
            </a:r>
            <a:r>
              <a:rPr lang="cs-CZ" b="1" dirty="0" smtClean="0"/>
              <a:t>-poslední olympiáda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b="1" dirty="0" smtClean="0"/>
              <a:t>Zničeny chrámy,ukončena tisíciletá tradice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cs-CZ" b="1" dirty="0" smtClean="0"/>
              <a:t>Zničena socha Dia,Olympia upadla v zapomnění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1896</a:t>
            </a:r>
            <a:r>
              <a:rPr lang="cs-CZ" dirty="0" smtClean="0">
                <a:solidFill>
                  <a:srgbClr val="C00000"/>
                </a:solidFill>
              </a:rPr>
              <a:t> - znovuobnovení her v Athénách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703</Words>
  <Application>Microsoft Office PowerPoint</Application>
  <PresentationFormat>Předvádění na obrazovce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     </vt:lpstr>
      <vt:lpstr>Olympijské hry</vt:lpstr>
      <vt:lpstr>Všeřecké hry</vt:lpstr>
      <vt:lpstr>Snímek 4</vt:lpstr>
      <vt:lpstr>Olympia</vt:lpstr>
      <vt:lpstr>Průběh závodu</vt:lpstr>
      <vt:lpstr>Snímek 7</vt:lpstr>
      <vt:lpstr>Pentalon-pětiboj</vt:lpstr>
      <vt:lpstr>       Zánik   Olympie</vt:lpstr>
      <vt:lpstr>Snímek 10</vt:lpstr>
      <vt:lpstr>Zdroje a literatura: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16</cp:revision>
  <dcterms:created xsi:type="dcterms:W3CDTF">2011-07-05T19:24:08Z</dcterms:created>
  <dcterms:modified xsi:type="dcterms:W3CDTF">2012-07-07T15:16:51Z</dcterms:modified>
</cp:coreProperties>
</file>