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7" r:id="rId2"/>
    <p:sldId id="258" r:id="rId3"/>
    <p:sldId id="279" r:id="rId4"/>
    <p:sldId id="259" r:id="rId5"/>
    <p:sldId id="28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4" r:id="rId17"/>
    <p:sldId id="270" r:id="rId18"/>
    <p:sldId id="271" r:id="rId19"/>
    <p:sldId id="272" r:id="rId20"/>
    <p:sldId id="273" r:id="rId21"/>
    <p:sldId id="274" r:id="rId22"/>
    <p:sldId id="275" r:id="rId23"/>
    <p:sldId id="286" r:id="rId24"/>
    <p:sldId id="278" r:id="rId25"/>
    <p:sldId id="281" r:id="rId26"/>
    <p:sldId id="282" r:id="rId27"/>
    <p:sldId id="283" r:id="rId28"/>
    <p:sldId id="285" r:id="rId29"/>
    <p:sldId id="287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92916-7364-4E88-BC8A-8C7B740A64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5E698-C6B9-4845-82B3-B3FE9A77B6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264D-65A1-4D4A-828E-3CE01C3818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8D18A-C784-4C8B-B27E-685B13ABDE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FA436-BC59-4B1B-BFFC-D065655145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53D04-578B-421B-8835-040965918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38DB24F-1E63-48D1-B66A-1E0C2DDD6549}" type="datetimeFigureOut">
              <a:rPr lang="cs-CZ" smtClean="0"/>
              <a:pPr/>
              <a:t>7.7.2012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9CA4FA-C1A7-46E4-9B79-42B83BCF90C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T%C3%A1d%C5%BE_Maha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Gautama_Buddh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s:Creative_Common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s:Creative_Common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s:Creative_Common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s:Creative_Common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s:Creative_Common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s:Creative_Common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179388" y="2205038"/>
            <a:ext cx="8640762" cy="4464050"/>
          </a:xfrm>
        </p:spPr>
        <p:txBody>
          <a:bodyPr/>
          <a:lstStyle/>
          <a:p>
            <a:pPr eaLnBrk="1" hangingPunct="1"/>
            <a:r>
              <a:rPr lang="cs-CZ" sz="6000" dirty="0" smtClean="0"/>
              <a:t>Starověké civilizace</a:t>
            </a:r>
          </a:p>
          <a:p>
            <a:pPr eaLnBrk="1" hangingPunct="1"/>
            <a:r>
              <a:rPr lang="cs-CZ" u="sng" dirty="0" err="1" smtClean="0"/>
              <a:t>Chétité</a:t>
            </a:r>
            <a:r>
              <a:rPr lang="cs-CZ" u="sng" dirty="0" smtClean="0"/>
              <a:t>, Palestina, Fénicie, Persie, Indie, Čína</a:t>
            </a:r>
          </a:p>
          <a:p>
            <a:pPr eaLnBrk="1" hangingPunct="1"/>
            <a:endParaRPr lang="cs-CZ" sz="6000" dirty="0" smtClean="0"/>
          </a:p>
          <a:p>
            <a:pPr eaLnBrk="1" hangingPunct="1"/>
            <a:r>
              <a:rPr lang="cs-CZ" sz="1800" dirty="0" smtClean="0"/>
              <a:t>Tato prezentace byla vypracována v rámci projektu Inovace výuky společenských věd.   </a:t>
            </a:r>
          </a:p>
          <a:p>
            <a:pPr eaLnBrk="1" hangingPunct="1"/>
            <a:r>
              <a:rPr lang="cs-CZ" sz="1800" dirty="0" smtClean="0"/>
              <a:t> Registrační číslo: CZ.1.07/1.1.04/03.0045</a:t>
            </a:r>
          </a:p>
        </p:txBody>
      </p:sp>
      <p:sp>
        <p:nvSpPr>
          <p:cNvPr id="2050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 </a:t>
            </a:r>
            <a:br>
              <a:rPr lang="cs-CZ" dirty="0" smtClean="0"/>
            </a:br>
            <a:r>
              <a:rPr lang="cs-CZ" dirty="0" smtClean="0"/>
              <a:t> </a:t>
            </a:r>
            <a:br>
              <a:rPr lang="cs-CZ" dirty="0" smtClean="0"/>
            </a:br>
            <a:endParaRPr lang="cs-CZ" dirty="0" smtClean="0"/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692150"/>
            <a:ext cx="62388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3"/>
          <p:cNvSpPr>
            <a:spLocks noChangeArrowheads="1"/>
          </p:cNvSpPr>
          <p:nvPr/>
        </p:nvSpPr>
        <p:spPr bwMode="auto">
          <a:xfrm>
            <a:off x="0" y="7651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Jerusalém</a:t>
            </a:r>
            <a:endParaRPr lang="cs-CZ" b="1" dirty="0" smtClean="0"/>
          </a:p>
        </p:txBody>
      </p:sp>
      <p:pic>
        <p:nvPicPr>
          <p:cNvPr id="9220" name="Picture 8" descr="Šalam chrá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088" y="692696"/>
            <a:ext cx="3240088" cy="2238375"/>
          </a:xfrm>
          <a:noFill/>
        </p:spPr>
      </p:pic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5487988" y="3140968"/>
            <a:ext cx="3211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Šalamounův chrám </a:t>
            </a:r>
            <a:r>
              <a:rPr lang="cs-CZ" dirty="0"/>
              <a:t>/ maketa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5364163" y="63087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5436096" y="6309320"/>
            <a:ext cx="1364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Zeď nářků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14552"/>
            <a:ext cx="5004048" cy="333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9116" y="3471652"/>
            <a:ext cx="3539348" cy="26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/>
            <a:r>
              <a:rPr lang="cs-CZ" dirty="0" smtClean="0"/>
              <a:t>Mojžíš</a:t>
            </a:r>
          </a:p>
        </p:txBody>
      </p:sp>
      <p:sp>
        <p:nvSpPr>
          <p:cNvPr id="10248" name="Text Box 15"/>
          <p:cNvSpPr txBox="1">
            <a:spLocks noChangeArrowheads="1"/>
          </p:cNvSpPr>
          <p:nvPr/>
        </p:nvSpPr>
        <p:spPr bwMode="auto">
          <a:xfrm>
            <a:off x="2843808" y="5373216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</a:rPr>
              <a:t>Michelangello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dirty="0"/>
              <a:t>- Mojžíš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76672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Králové Izraele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519112" y="4509120"/>
            <a:ext cx="326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800" dirty="0"/>
              <a:t>Král </a:t>
            </a:r>
            <a:r>
              <a:rPr lang="cs-CZ" sz="4800" dirty="0" smtClean="0"/>
              <a:t>David</a:t>
            </a:r>
            <a:endParaRPr lang="cs-CZ" sz="4800" dirty="0"/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1538" y="476672"/>
            <a:ext cx="333685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611560" y="1196752"/>
            <a:ext cx="4059936" cy="18002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Rozpad židovského státu</a:t>
            </a:r>
          </a:p>
        </p:txBody>
      </p:sp>
      <p:sp>
        <p:nvSpPr>
          <p:cNvPr id="1229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896"/>
            <a:ext cx="9144000" cy="352839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Po Šalamounově smrti – rozpad státu 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dirty="0" smtClean="0"/>
              <a:t>      Izrael / sever / hl. m. Samaří – asyrské zajetí Židů / 8.st. př.n.l.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dirty="0" smtClean="0"/>
              <a:t>      Judsko / jih / hl. m. </a:t>
            </a:r>
            <a:r>
              <a:rPr lang="cs-CZ" sz="2400" b="1" dirty="0" err="1" smtClean="0"/>
              <a:t>Jerusalém</a:t>
            </a:r>
            <a:r>
              <a:rPr lang="cs-CZ" sz="2400" b="1" dirty="0" smtClean="0"/>
              <a:t> – babylonské zajetí Židů / 6.st /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Začátek diaspory – rozptýlení Židů po světě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V 1. st. </a:t>
            </a:r>
            <a:r>
              <a:rPr lang="cs-CZ" sz="2400" b="1" dirty="0" err="1" smtClean="0"/>
              <a:t>př.n.l</a:t>
            </a:r>
            <a:r>
              <a:rPr lang="cs-CZ" sz="2400" b="1" dirty="0" smtClean="0"/>
              <a:t> – po „Židovské válce“ římská provincie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Judaismus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1600200"/>
            <a:ext cx="5003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Monoteistické náboženství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víra v jednoho boha a ve svatou knihu Bibli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bůh Jahve / Jehova / - v bibli „Jsem, který jsem“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představa o „vyvoleném národu“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zákaz uzavírání sňatku s cizinci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err="1" smtClean="0"/>
              <a:t>náb</a:t>
            </a:r>
            <a:r>
              <a:rPr lang="cs-CZ" sz="2400" b="1" dirty="0" smtClean="0"/>
              <a:t>. prvky / např. Desatero / převzaty do křesťanství –myšlenky o spravedlnosti, </a:t>
            </a:r>
            <a:r>
              <a:rPr lang="cs-CZ" sz="2400" b="1" dirty="0" err="1" smtClean="0"/>
              <a:t>svo</a:t>
            </a:r>
            <a:r>
              <a:rPr lang="cs-CZ" sz="2400" b="1" dirty="0" smtClean="0"/>
              <a:t>-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dirty="0" smtClean="0"/>
              <a:t>    bodě, nezávislosti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400" dirty="0" smtClean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533563" cy="41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Perská říše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860444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000" b="1" dirty="0" smtClean="0"/>
              <a:t>Vznik v 6. st. př.n.l. v Iránu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/>
              <a:t>Hl. město </a:t>
            </a:r>
            <a:r>
              <a:rPr lang="cs-CZ" sz="2000" b="1" dirty="0" err="1" smtClean="0"/>
              <a:t>Susy</a:t>
            </a:r>
            <a:r>
              <a:rPr lang="cs-CZ" sz="2000" b="1" dirty="0" smtClean="0"/>
              <a:t>, později Persepolis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/>
              <a:t>Úředníci – satrapové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/>
              <a:t>Silná armáda, silnice, zavedení pošty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Kýros</a:t>
            </a:r>
            <a:r>
              <a:rPr lang="cs-CZ" sz="2000" b="1" dirty="0" smtClean="0"/>
              <a:t> II. Veliký – dobyl </a:t>
            </a:r>
            <a:r>
              <a:rPr lang="cs-CZ" sz="2000" b="1" dirty="0" err="1" smtClean="0"/>
              <a:t>Babyloniï</a:t>
            </a:r>
            <a:endParaRPr lang="cs-CZ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Kambýses</a:t>
            </a:r>
            <a:r>
              <a:rPr lang="cs-CZ" sz="2000" b="1" dirty="0" smtClean="0"/>
              <a:t> – obsadil Egypt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Dareios</a:t>
            </a:r>
            <a:r>
              <a:rPr lang="cs-CZ" sz="2000" b="1" dirty="0" smtClean="0"/>
              <a:t> I. + Xerxes – řecko-perské války / neúspěšné /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Dareios</a:t>
            </a:r>
            <a:r>
              <a:rPr lang="cs-CZ" sz="2000" b="1" dirty="0" smtClean="0"/>
              <a:t> III. – bitva u </a:t>
            </a:r>
            <a:r>
              <a:rPr lang="cs-CZ" sz="2000" b="1" dirty="0" err="1" smtClean="0"/>
              <a:t>Gaugamel</a:t>
            </a:r>
            <a:r>
              <a:rPr lang="cs-CZ" sz="2000" b="1" dirty="0" smtClean="0"/>
              <a:t> – poražen Alexandrem Velikým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/>
              <a:t>331 </a:t>
            </a:r>
            <a:r>
              <a:rPr lang="cs-CZ" sz="2000" b="1" dirty="0" err="1" smtClean="0"/>
              <a:t>př.n.l</a:t>
            </a:r>
            <a:r>
              <a:rPr lang="cs-CZ" sz="2000" b="1" dirty="0" smtClean="0"/>
              <a:t> – rozpad Persie</a:t>
            </a:r>
          </a:p>
          <a:p>
            <a:pPr eaLnBrk="1" hangingPunct="1">
              <a:lnSpc>
                <a:spcPct val="90000"/>
              </a:lnSpc>
            </a:pPr>
            <a:endParaRPr lang="cs-CZ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dirty="0" smtClean="0"/>
              <a:t>      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571500"/>
            <a:ext cx="74866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907704" y="5151438"/>
            <a:ext cx="6480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Archeologické </a:t>
            </a:r>
            <a:r>
              <a:rPr lang="cs-CZ" sz="2400" dirty="0" smtClean="0"/>
              <a:t>vykopávky v  </a:t>
            </a:r>
            <a:r>
              <a:rPr lang="cs-CZ" sz="2400" dirty="0"/>
              <a:t>Persepoli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 flipH="1">
            <a:off x="9143999" y="1484784"/>
            <a:ext cx="45719" cy="348917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064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sz="4400" b="1" dirty="0" smtClean="0"/>
              <a:t/>
            </a:r>
            <a:br>
              <a:rPr lang="cs-CZ" sz="4400" b="1" dirty="0" smtClean="0"/>
            </a:br>
            <a:r>
              <a:rPr lang="cs-CZ" sz="4400" b="1" dirty="0" smtClean="0"/>
              <a:t>Starověká Indie</a:t>
            </a:r>
            <a:endParaRPr lang="cs-CZ" b="1" dirty="0" smtClean="0"/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9" y="1600200"/>
            <a:ext cx="446462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000" b="1" dirty="0" err="1" smtClean="0">
                <a:solidFill>
                  <a:schemeClr val="bg1"/>
                </a:solidFill>
              </a:rPr>
              <a:t>Harappská</a:t>
            </a:r>
            <a:r>
              <a:rPr lang="cs-CZ" sz="2000" b="1" dirty="0" smtClean="0">
                <a:solidFill>
                  <a:schemeClr val="bg1"/>
                </a:solidFill>
              </a:rPr>
              <a:t> kultura </a:t>
            </a:r>
            <a:r>
              <a:rPr lang="cs-CZ" sz="2000" b="1" dirty="0" smtClean="0"/>
              <a:t>– 2. tis.př.n.l.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cs-CZ" sz="2000" b="1" dirty="0" smtClean="0"/>
              <a:t>v povodí Indu – ohromná města, písmo – </a:t>
            </a:r>
            <a:r>
              <a:rPr lang="cs-CZ" sz="2000" b="1" dirty="0" err="1" smtClean="0"/>
              <a:t>Tnerozluštěno</a:t>
            </a:r>
            <a:endParaRPr lang="cs-CZ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/>
              <a:t>V průběhu 2. tis.př.n.l. – </a:t>
            </a:r>
            <a:r>
              <a:rPr lang="cs-CZ" sz="2000" b="1" dirty="0" err="1" smtClean="0"/>
              <a:t>Arjové</a:t>
            </a:r>
            <a:r>
              <a:rPr lang="cs-CZ" sz="2000" b="1" dirty="0" smtClean="0"/>
              <a:t> v povodí Gangy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>
                <a:solidFill>
                  <a:schemeClr val="bg1"/>
                </a:solidFill>
              </a:rPr>
              <a:t>Brahmánismus</a:t>
            </a:r>
            <a:r>
              <a:rPr lang="cs-CZ" sz="2000" b="1" dirty="0" smtClean="0"/>
              <a:t> – rozdělení lidí   do kast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b="1" dirty="0" smtClean="0">
                <a:solidFill>
                  <a:srgbClr val="002060"/>
                </a:solidFill>
              </a:rPr>
              <a:t>       </a:t>
            </a:r>
            <a:r>
              <a:rPr lang="cs-CZ" sz="2000" b="1" dirty="0" err="1" smtClean="0">
                <a:solidFill>
                  <a:srgbClr val="002060"/>
                </a:solidFill>
              </a:rPr>
              <a:t>bráhmáni</a:t>
            </a:r>
            <a:r>
              <a:rPr lang="cs-CZ" sz="2000" b="1" dirty="0" smtClean="0">
                <a:solidFill>
                  <a:srgbClr val="002060"/>
                </a:solidFill>
              </a:rPr>
              <a:t> </a:t>
            </a:r>
            <a:r>
              <a:rPr lang="cs-CZ" sz="2000" b="1" dirty="0" smtClean="0"/>
              <a:t>– nejvyšší kasta – kněží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b="1" dirty="0" smtClean="0">
                <a:solidFill>
                  <a:srgbClr val="002060"/>
                </a:solidFill>
              </a:rPr>
              <a:t>       </a:t>
            </a:r>
            <a:r>
              <a:rPr lang="cs-CZ" sz="2000" b="1" dirty="0" err="1" smtClean="0">
                <a:solidFill>
                  <a:srgbClr val="002060"/>
                </a:solidFill>
              </a:rPr>
              <a:t>šúdrové</a:t>
            </a:r>
            <a:r>
              <a:rPr lang="cs-CZ" sz="2000" b="1" dirty="0" smtClean="0">
                <a:solidFill>
                  <a:srgbClr val="002060"/>
                </a:solidFill>
              </a:rPr>
              <a:t> </a:t>
            </a:r>
            <a:r>
              <a:rPr lang="cs-CZ" sz="2000" b="1" dirty="0" smtClean="0"/>
              <a:t>– sluhové, nádeníci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b="1" dirty="0" smtClean="0"/>
              <a:t>       nedotknutelní – </a:t>
            </a:r>
            <a:r>
              <a:rPr lang="cs-CZ" sz="2000" b="1" dirty="0" err="1" smtClean="0"/>
              <a:t>pův</a:t>
            </a:r>
            <a:r>
              <a:rPr lang="cs-CZ" sz="2000" b="1" dirty="0" smtClean="0"/>
              <a:t>. obyvatelé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b="1" dirty="0" smtClean="0"/>
              <a:t>      učení o převtělování duší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Bohové</a:t>
            </a:r>
            <a:r>
              <a:rPr lang="cs-CZ" sz="2000" b="1" dirty="0" smtClean="0"/>
              <a:t> – </a:t>
            </a:r>
            <a:r>
              <a:rPr lang="cs-CZ" sz="2000" b="1" dirty="0" err="1" smtClean="0"/>
              <a:t>Brahma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Višnu</a:t>
            </a:r>
            <a:r>
              <a:rPr lang="cs-CZ" sz="2000" b="1" dirty="0" smtClean="0"/>
              <a:t>, Šiva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Védy</a:t>
            </a:r>
            <a:r>
              <a:rPr lang="cs-CZ" sz="2000" b="1" dirty="0" smtClean="0"/>
              <a:t> – oslavné zpěvy – posvátné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chemeClr val="bg1"/>
                </a:solidFill>
              </a:rPr>
              <a:t>Eposy</a:t>
            </a:r>
            <a:r>
              <a:rPr lang="cs-CZ" sz="2000" b="1" dirty="0" smtClean="0"/>
              <a:t> – Mahábhárata, Rámájana</a:t>
            </a:r>
          </a:p>
          <a:p>
            <a:pPr eaLnBrk="1" hangingPunct="1">
              <a:lnSpc>
                <a:spcPct val="90000"/>
              </a:lnSpc>
            </a:pPr>
            <a:endParaRPr lang="cs-CZ" sz="2000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4538465" cy="389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796136" y="587727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C00000"/>
                </a:solidFill>
                <a:hlinkClick r:id="rId3" tooltip="Tádž Mahal"/>
              </a:rPr>
              <a:t>Tádž</a:t>
            </a:r>
            <a:r>
              <a:rPr lang="cs-CZ" dirty="0" smtClean="0">
                <a:solidFill>
                  <a:srgbClr val="C00000"/>
                </a:solidFill>
                <a:hlinkClick r:id="rId3" tooltip="Tádž Mahal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hlinkClick r:id="rId3" tooltip="Tádž Mahal"/>
              </a:rPr>
              <a:t>Mahal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Buddhismus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316413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Filosofie a náboženství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Buddha – 6. st. </a:t>
            </a:r>
            <a:r>
              <a:rPr lang="cs-CZ" sz="2400" b="1" dirty="0" err="1" smtClean="0"/>
              <a:t>př.n.l</a:t>
            </a:r>
            <a:endParaRPr lang="cs-CZ" sz="2400" b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dirty="0" smtClean="0"/>
              <a:t>     princ </a:t>
            </a:r>
            <a:r>
              <a:rPr lang="cs-CZ" sz="2400" b="1" dirty="0" err="1" smtClean="0"/>
              <a:t>Siddhartha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Gautama</a:t>
            </a:r>
            <a:endParaRPr lang="cs-CZ" sz="24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zřekl se majetku, hledal příčinu lidského utrpení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meditace, žil v odříkání – askezi, učení směřuje k nirváně / stavu blaženosti /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3. st. </a:t>
            </a:r>
            <a:r>
              <a:rPr lang="cs-CZ" sz="2400" b="1" dirty="0" err="1" smtClean="0"/>
              <a:t>Př.n.l</a:t>
            </a:r>
            <a:r>
              <a:rPr lang="cs-CZ" sz="2400" b="1" dirty="0" smtClean="0"/>
              <a:t> – dyn. </a:t>
            </a:r>
            <a:r>
              <a:rPr lang="cs-CZ" sz="2400" b="1" dirty="0" err="1" smtClean="0"/>
              <a:t>Maurjů</a:t>
            </a:r>
            <a:endParaRPr lang="cs-CZ" sz="2400" b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dirty="0" smtClean="0"/>
              <a:t>      král </a:t>
            </a:r>
            <a:r>
              <a:rPr lang="cs-CZ" sz="2400" b="1" dirty="0" err="1" smtClean="0"/>
              <a:t>Ašóka</a:t>
            </a:r>
            <a:r>
              <a:rPr lang="cs-CZ" sz="2400" b="1" dirty="0" smtClean="0"/>
              <a:t> -  zákony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dirty="0" smtClean="0"/>
              <a:t>                           výstavba říš</a:t>
            </a:r>
            <a:r>
              <a:rPr lang="cs-CZ" sz="2400" dirty="0" smtClean="0"/>
              <a:t>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81642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5517232"/>
            <a:ext cx="4038600" cy="608931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>
                <a:hlinkClick r:id="rId3" tooltip="Gautama Buddha"/>
              </a:rPr>
              <a:t>Gautama</a:t>
            </a:r>
            <a:r>
              <a:rPr lang="cs-CZ" dirty="0" smtClean="0">
                <a:hlinkClick r:id="rId3" tooltip="Gautama Buddha"/>
              </a:rPr>
              <a:t> Buddha</a:t>
            </a:r>
            <a:r>
              <a:rPr lang="cs-CZ" dirty="0" smtClean="0"/>
              <a:t>, zakladatel buddhismu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b="1" dirty="0" smtClean="0"/>
              <a:t>Chetitská říše</a:t>
            </a: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836713"/>
            <a:ext cx="3851919" cy="547260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Malá Asie </a:t>
            </a:r>
            <a:r>
              <a:rPr lang="cs-CZ" sz="2400" b="1" dirty="0" smtClean="0">
                <a:solidFill>
                  <a:srgbClr val="C00000"/>
                </a:solidFill>
              </a:rPr>
              <a:t>– příchod Chetitů ve 2. tis. </a:t>
            </a:r>
            <a:r>
              <a:rPr lang="cs-CZ" sz="2400" b="1" dirty="0" smtClean="0"/>
              <a:t>– Indoevropské kmeny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Hlavní město </a:t>
            </a:r>
            <a:r>
              <a:rPr lang="cs-CZ" sz="2400" b="1" dirty="0" smtClean="0"/>
              <a:t>– </a:t>
            </a:r>
            <a:r>
              <a:rPr lang="cs-CZ" sz="2400" b="1" dirty="0" err="1" smtClean="0"/>
              <a:t>Chattušaš</a:t>
            </a:r>
            <a:endParaRPr lang="cs-CZ" sz="24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/>
              <a:t>Ve 14. st. př.n.l. – dobyli Sýrii, ve 13. st. př.n.l. zastavili Egypt</a:t>
            </a:r>
          </a:p>
          <a:p>
            <a:pPr>
              <a:lnSpc>
                <a:spcPct val="90000"/>
              </a:lnSpc>
            </a:pPr>
            <a:r>
              <a:rPr lang="cs-CZ" sz="2400" b="1" dirty="0" smtClean="0"/>
              <a:t>      1280 př.n.l. – první mírová smlouva v dějinách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Silná armáda, válečné vozy, železné zbraně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Ve 12. st. př.n.l. – chetitská říše rozbita „mořskými národy“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276872"/>
            <a:ext cx="5616624" cy="385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57200" y="6381328"/>
            <a:ext cx="8686800" cy="4766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Starověký Blízký východ v 1. polovině 2. tisíciletí př. n. l.</a:t>
            </a:r>
            <a:endParaRPr lang="cs-CZ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/>
          <a:lstStyle/>
          <a:p>
            <a:pPr eaLnBrk="1" hangingPunct="1"/>
            <a:r>
              <a:rPr lang="cs-CZ" b="1" dirty="0" smtClean="0"/>
              <a:t>Starověká Čína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9" y="1340768"/>
            <a:ext cx="4032572" cy="5184576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000" dirty="0" smtClean="0"/>
              <a:t>„</a:t>
            </a:r>
            <a:r>
              <a:rPr lang="cs-CZ" sz="2000" b="1" dirty="0" smtClean="0"/>
              <a:t>Říše středu“ – oddělena od ostatního světa, izolovanost</a:t>
            </a:r>
          </a:p>
          <a:p>
            <a:pPr eaLnBrk="1" hangingPunct="1"/>
            <a:r>
              <a:rPr lang="cs-CZ" sz="2000" b="1" dirty="0" smtClean="0"/>
              <a:t>Vývoj Číny bez přerušení do současnosti</a:t>
            </a:r>
          </a:p>
          <a:p>
            <a:pPr eaLnBrk="1" hangingPunct="1"/>
            <a:r>
              <a:rPr lang="cs-CZ" sz="2000" b="1" dirty="0" smtClean="0"/>
              <a:t>Jiné dělení historického vývoje – podle vládnoucích dynastií</a:t>
            </a:r>
          </a:p>
          <a:p>
            <a:pPr eaLnBrk="1" hangingPunct="1"/>
            <a:r>
              <a:rPr lang="cs-CZ" sz="2000" b="1" dirty="0" smtClean="0"/>
              <a:t>Panovník – „Syn nebes“</a:t>
            </a:r>
          </a:p>
          <a:p>
            <a:pPr eaLnBrk="1" hangingPunct="1"/>
            <a:r>
              <a:rPr lang="cs-CZ" sz="2000" b="1" dirty="0" smtClean="0"/>
              <a:t>Jedinečné památky – Velká čínská zeď / 3. st. př.n.l. /, hedvábná cesta</a:t>
            </a:r>
          </a:p>
          <a:p>
            <a:pPr eaLnBrk="1" hangingPunct="1"/>
            <a:r>
              <a:rPr lang="cs-CZ" sz="2000" b="1" dirty="0" smtClean="0"/>
              <a:t>Velké vynálezy – střelný prach, hedvábí, porcelán, papír</a:t>
            </a:r>
          </a:p>
          <a:p>
            <a:pPr eaLnBrk="1" hangingPunct="1"/>
            <a:r>
              <a:rPr lang="cs-CZ" sz="2000" b="1" dirty="0" smtClean="0"/>
              <a:t>Obrázkové písmo – hedvábí, později papír + štětečky</a:t>
            </a:r>
          </a:p>
          <a:p>
            <a:pPr eaLnBrk="1" hangingPunct="1"/>
            <a:endParaRPr lang="cs-CZ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12776"/>
            <a:ext cx="5220072" cy="390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Konfuciánství a taoismus</a:t>
            </a:r>
          </a:p>
        </p:txBody>
      </p:sp>
      <p:pic>
        <p:nvPicPr>
          <p:cNvPr id="19459" name="Picture 7" descr="Konfuzi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9350" y="1628775"/>
            <a:ext cx="2352675" cy="3960813"/>
          </a:xfrm>
          <a:noFill/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755576" y="5546725"/>
            <a:ext cx="35105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Konfuciu</a:t>
            </a:r>
            <a:r>
              <a:rPr lang="cs-CZ" dirty="0" err="1">
                <a:solidFill>
                  <a:srgbClr val="FFFF00"/>
                </a:solidFill>
              </a:rPr>
              <a:t>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/>
              <a:t>– harmonické </a:t>
            </a:r>
            <a:r>
              <a:rPr lang="cs-CZ" dirty="0" err="1"/>
              <a:t>uspořá</a:t>
            </a:r>
            <a:r>
              <a:rPr lang="cs-CZ" dirty="0"/>
              <a:t>-</a:t>
            </a:r>
          </a:p>
          <a:p>
            <a:r>
              <a:rPr lang="cs-CZ" dirty="0"/>
              <a:t>dání společnosti podle Řádu</a:t>
            </a:r>
          </a:p>
          <a:p>
            <a:r>
              <a:rPr lang="cs-CZ" dirty="0"/>
              <a:t>jako v rodině – syn podřízen otci,</a:t>
            </a:r>
          </a:p>
          <a:p>
            <a:r>
              <a:rPr lang="cs-CZ" dirty="0"/>
              <a:t>žena muži, </a:t>
            </a:r>
            <a:r>
              <a:rPr lang="cs-CZ" dirty="0" err="1"/>
              <a:t>atd</a:t>
            </a:r>
            <a:r>
              <a:rPr lang="cs-CZ" dirty="0"/>
              <a:t> . </a:t>
            </a:r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5003800" y="5373688"/>
            <a:ext cx="2665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filosof  </a:t>
            </a:r>
            <a:r>
              <a:rPr lang="cs-CZ" b="1" dirty="0" err="1">
                <a:solidFill>
                  <a:srgbClr val="FFFF00"/>
                </a:solidFill>
              </a:rPr>
              <a:t>Lao</a:t>
            </a:r>
            <a:r>
              <a:rPr lang="en-US" b="1" dirty="0">
                <a:solidFill>
                  <a:srgbClr val="FFFF00"/>
                </a:solidFill>
              </a:rPr>
              <a:t>’</a:t>
            </a:r>
            <a:r>
              <a:rPr lang="cs-CZ" b="1" dirty="0">
                <a:solidFill>
                  <a:srgbClr val="FFFF00"/>
                </a:solidFill>
              </a:rPr>
              <a:t>c </a:t>
            </a:r>
            <a:r>
              <a:rPr lang="cs-CZ" dirty="0" smtClean="0"/>
              <a:t>-</a:t>
            </a:r>
            <a:endParaRPr lang="cs-CZ" dirty="0">
              <a:solidFill>
                <a:srgbClr val="FFFF00"/>
              </a:solidFill>
            </a:endParaRPr>
          </a:p>
          <a:p>
            <a:r>
              <a:rPr lang="cs-CZ" dirty="0"/>
              <a:t>kritika společnosti, </a:t>
            </a:r>
          </a:p>
          <a:p>
            <a:r>
              <a:rPr lang="cs-CZ" dirty="0"/>
              <a:t>ideálem – život v přírodě</a:t>
            </a:r>
          </a:p>
          <a:p>
            <a:r>
              <a:rPr lang="cs-CZ" dirty="0"/>
              <a:t>nutno smířit se s osudem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2185714" cy="386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/>
            <a:r>
              <a:rPr lang="cs-CZ" b="1" dirty="0" smtClean="0"/>
              <a:t>Hliněná armáda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611560" y="1124744"/>
            <a:ext cx="21602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/>
              <a:t>Císař státu </a:t>
            </a:r>
            <a:r>
              <a:rPr lang="cs-CZ" sz="2000" dirty="0" err="1"/>
              <a:t>Čchin</a:t>
            </a:r>
            <a:r>
              <a:rPr lang="cs-CZ" sz="2000" dirty="0"/>
              <a:t> – 3. </a:t>
            </a:r>
            <a:r>
              <a:rPr lang="cs-CZ" sz="2000" dirty="0" err="1"/>
              <a:t>st.př.n.l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8000 hliněných vojáků mělo střežit</a:t>
            </a:r>
          </a:p>
          <a:p>
            <a:r>
              <a:rPr lang="cs-CZ" sz="2000" dirty="0">
                <a:solidFill>
                  <a:srgbClr val="C00000"/>
                </a:solidFill>
              </a:rPr>
              <a:t>jeho hrobku. Vytvořeni v životní</a:t>
            </a:r>
          </a:p>
          <a:p>
            <a:r>
              <a:rPr lang="cs-CZ" sz="2000" dirty="0">
                <a:solidFill>
                  <a:srgbClr val="C00000"/>
                </a:solidFill>
              </a:rPr>
              <a:t>velikosti. </a:t>
            </a:r>
            <a:endParaRPr lang="cs-CZ" sz="20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Sochy </a:t>
            </a:r>
            <a:r>
              <a:rPr lang="cs-CZ" sz="2000" dirty="0">
                <a:solidFill>
                  <a:srgbClr val="C00000"/>
                </a:solidFill>
              </a:rPr>
              <a:t>objeveny ve 20. st</a:t>
            </a:r>
            <a:r>
              <a:rPr lang="cs-CZ" dirty="0"/>
              <a:t>.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9704" y="1052736"/>
            <a:ext cx="6474296" cy="472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ástupný symbol pro obsah 10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8604448" y="1600200"/>
            <a:ext cx="82352" cy="218598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604448" y="3938588"/>
            <a:ext cx="82352" cy="218757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816424" cy="508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3744416" cy="506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23528" y="908720"/>
            <a:ext cx="8517632" cy="5688632"/>
          </a:xfrm>
        </p:spPr>
        <p:txBody>
          <a:bodyPr>
            <a:normAutofit lnSpcReduction="10000"/>
          </a:bodyPr>
          <a:lstStyle/>
          <a:p>
            <a:r>
              <a:rPr lang="cs-CZ" sz="1400" dirty="0" smtClean="0"/>
              <a:t>Obrázek str.  2</a:t>
            </a:r>
          </a:p>
          <a:p>
            <a:pPr>
              <a:buNone/>
            </a:pPr>
            <a:r>
              <a:rPr lang="cs-CZ" sz="1400" dirty="0" smtClean="0"/>
              <a:t>DODO. Starověký Blízký východ v 1. polovině 2. tisíciletí př. n. l.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smtClean="0"/>
              <a:t>z: http://upload.wikimedia.org/wikipedia/commons/thumb/9/9d/Starov%C4%9Bk%C3%BD-Bl%C3%ADzk%C3%BD-v%C3%BDchod.png/800px-Starov%C4%9Bk%C3%BD-Bl%C3%ADzk%C3%BD-v%C3%BDchod.png</a:t>
            </a:r>
          </a:p>
          <a:p>
            <a:r>
              <a:rPr lang="cs-CZ" sz="1400" dirty="0" smtClean="0"/>
              <a:t>Obrázek str. 3</a:t>
            </a:r>
          </a:p>
          <a:p>
            <a:pPr>
              <a:buNone/>
            </a:pPr>
            <a:r>
              <a:rPr lang="en-US" sz="1400" dirty="0" smtClean="0"/>
              <a:t>CRISIS, China. The Lion Gate at </a:t>
            </a:r>
            <a:r>
              <a:rPr lang="en-US" sz="1400" dirty="0" err="1" smtClean="0"/>
              <a:t>Hattusa</a:t>
            </a:r>
            <a:r>
              <a:rPr lang="en-US" sz="1400" dirty="0" smtClean="0"/>
              <a:t>, Turkey. In: </a:t>
            </a:r>
            <a:r>
              <a:rPr lang="en-US" sz="1400" i="1" dirty="0" smtClean="0"/>
              <a:t>Wikipedia</a:t>
            </a:r>
            <a:r>
              <a:rPr lang="en-US" sz="1400" dirty="0" smtClean="0"/>
              <a:t>: </a:t>
            </a:r>
            <a:r>
              <a:rPr lang="en-US" sz="1400" i="1" dirty="0" smtClean="0"/>
              <a:t>the free encyclopedia</a:t>
            </a:r>
            <a:r>
              <a:rPr lang="en-US" sz="1400" dirty="0" smtClean="0"/>
              <a:t> [online]. San Francisco (CA): Wikimedia Foundation, 2001- [cit.</a:t>
            </a:r>
            <a:r>
              <a:rPr lang="cs-CZ" sz="1400" dirty="0" smtClean="0"/>
              <a:t> 2012-05-12</a:t>
            </a:r>
            <a:r>
              <a:rPr lang="en-US" sz="1400" dirty="0" smtClean="0"/>
              <a:t>]. </a:t>
            </a:r>
            <a:r>
              <a:rPr lang="en-US" sz="1400" dirty="0" err="1" smtClean="0"/>
              <a:t>Dostupné</a:t>
            </a:r>
            <a:r>
              <a:rPr lang="en-US" sz="1400" dirty="0" smtClean="0"/>
              <a:t> </a:t>
            </a:r>
            <a:r>
              <a:rPr lang="cs-CZ" sz="1400" dirty="0" smtClean="0"/>
              <a:t>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en-US" sz="1400" dirty="0" smtClean="0"/>
              <a:t>z: http://upload.wikimedia.org/wikipedia/commons/thumb/8/80/Hattusa.liongate.jpg/800px-Hattusa.liongate.jpg</a:t>
            </a:r>
            <a:endParaRPr lang="cs-CZ" sz="1400" dirty="0" smtClean="0"/>
          </a:p>
          <a:p>
            <a:r>
              <a:rPr lang="cs-CZ" sz="1400" dirty="0" smtClean="0"/>
              <a:t>Obrázek  str</a:t>
            </a:r>
            <a:r>
              <a:rPr lang="cs-CZ" sz="1400" dirty="0" smtClean="0"/>
              <a:t>. </a:t>
            </a:r>
            <a:r>
              <a:rPr lang="cs-CZ" sz="1400" dirty="0" smtClean="0"/>
              <a:t>4/1</a:t>
            </a:r>
          </a:p>
          <a:p>
            <a:pPr>
              <a:buNone/>
            </a:pPr>
            <a:r>
              <a:rPr lang="cs-CZ" sz="1400" dirty="0" smtClean="0"/>
              <a:t>A☮INEKO. </a:t>
            </a:r>
            <a:r>
              <a:rPr lang="cs-CZ" sz="1400" dirty="0" err="1" smtClean="0"/>
              <a:t>Hiéroglyphes</a:t>
            </a:r>
            <a:r>
              <a:rPr lang="cs-CZ" sz="1400" dirty="0" smtClean="0"/>
              <a:t>, temple de </a:t>
            </a:r>
            <a:r>
              <a:rPr lang="cs-CZ" sz="1400" dirty="0" err="1" smtClean="0"/>
              <a:t>Komombo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2012-05-09]. Dostupné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smtClean="0"/>
              <a:t>z: http://upload.wikimedia.org/wikipedia/commons/c/ce/Egypt_Hieroglyphe2.jpg </a:t>
            </a:r>
          </a:p>
          <a:p>
            <a:r>
              <a:rPr lang="cs-CZ" sz="1400" dirty="0" smtClean="0"/>
              <a:t>Obrázek str. 4/2</a:t>
            </a:r>
          </a:p>
          <a:p>
            <a:pPr>
              <a:buNone/>
            </a:pPr>
            <a:r>
              <a:rPr lang="cs-CZ" sz="1400" dirty="0" smtClean="0"/>
              <a:t>DEUTSCH- </a:t>
            </a:r>
            <a:r>
              <a:rPr lang="cs-CZ" sz="1400" dirty="0" smtClean="0"/>
              <a:t>UND HOCHMEISTERN, K. </a:t>
            </a:r>
            <a:r>
              <a:rPr lang="cs-CZ" sz="1400" dirty="0" err="1" smtClean="0"/>
              <a:t>und</a:t>
            </a:r>
            <a:r>
              <a:rPr lang="cs-CZ" sz="1400" dirty="0" smtClean="0"/>
              <a:t> K. Bedřich Hrozný.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2012-05-09]. Dostupné z: http://upload.wikimedia.org/wikipedia/commons/f/ff/B._</a:t>
            </a:r>
            <a:r>
              <a:rPr lang="cs-CZ" sz="1400" dirty="0" smtClean="0"/>
              <a:t>Hrozn%C3%BD_1915.jpg</a:t>
            </a:r>
          </a:p>
          <a:p>
            <a:r>
              <a:rPr lang="cs-CZ" sz="1400" dirty="0" smtClean="0"/>
              <a:t>Obrázek </a:t>
            </a:r>
            <a:r>
              <a:rPr lang="cs-CZ" sz="1400" dirty="0" smtClean="0"/>
              <a:t>str. 5</a:t>
            </a:r>
          </a:p>
          <a:p>
            <a:pPr>
              <a:buNone/>
            </a:pPr>
            <a:r>
              <a:rPr lang="cs-CZ" sz="1400" dirty="0" smtClean="0"/>
              <a:t>KLÍMA, Jiří. Obrázek ukazuje první chetitskou větu rozluštěnou Bedřichem Hrozným.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2012-05-09]. Dostupné z: http://upload.wikimedia.org/wikipedia/commons/thumb/f/f2/1._rozlu%C5%A1t%C4%9Bn%C3%A1_v%C4%9Bta.JPG/755px-1._rozlu%C5%A1t%C4%9Bn%C3%A1_v%C4%9Bta.JPG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r>
              <a:rPr lang="cs-CZ" dirty="0" smtClean="0"/>
              <a:t>Zdroje a literatura:</a:t>
            </a: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6336704"/>
          </a:xfrm>
        </p:spPr>
        <p:txBody>
          <a:bodyPr/>
          <a:lstStyle/>
          <a:p>
            <a:r>
              <a:rPr lang="cs-CZ" sz="1400" dirty="0" smtClean="0"/>
              <a:t>Obrázek str. 6</a:t>
            </a:r>
          </a:p>
          <a:p>
            <a:pPr>
              <a:buNone/>
            </a:pPr>
            <a:r>
              <a:rPr lang="en-US" sz="1400" dirty="0" smtClean="0"/>
              <a:t>Phoenician Trade. In: </a:t>
            </a:r>
            <a:r>
              <a:rPr lang="en-US" sz="1400" i="1" dirty="0" smtClean="0"/>
              <a:t>Wikipedia</a:t>
            </a:r>
            <a:r>
              <a:rPr lang="en-US" sz="1400" dirty="0" smtClean="0"/>
              <a:t>: </a:t>
            </a:r>
            <a:r>
              <a:rPr lang="en-US" sz="1400" i="1" dirty="0" smtClean="0"/>
              <a:t>the free encyclopedia</a:t>
            </a:r>
            <a:r>
              <a:rPr lang="en-US" sz="1400" dirty="0" smtClean="0"/>
              <a:t> [online]. San Francisco (CA): Wikimedia Foundation, 2001- [cit. 2012-05-09]. </a:t>
            </a:r>
            <a:r>
              <a:rPr lang="en-US" sz="1400" dirty="0" err="1" smtClean="0"/>
              <a:t>Dostupné</a:t>
            </a:r>
            <a:r>
              <a:rPr lang="en-US" sz="1400" dirty="0" smtClean="0"/>
              <a:t> </a:t>
            </a:r>
            <a:r>
              <a:rPr lang="cs-CZ" sz="1400" dirty="0" smtClean="0"/>
              <a:t>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en-US" sz="1400" dirty="0" smtClean="0"/>
              <a:t>z: http://upload.wikimedia.org/wikipedia/commons/9/9c/PhoenicianTrade.png </a:t>
            </a:r>
            <a:endParaRPr lang="cs-CZ" sz="1400" dirty="0" smtClean="0"/>
          </a:p>
          <a:p>
            <a:r>
              <a:rPr lang="cs-CZ" sz="1400" dirty="0" smtClean="0"/>
              <a:t>Obrázek str. 7</a:t>
            </a:r>
          </a:p>
          <a:p>
            <a:pPr>
              <a:buNone/>
            </a:pPr>
            <a:r>
              <a:rPr lang="cs-CZ" sz="1400" dirty="0" smtClean="0"/>
              <a:t>MSCHLINDWEIN. </a:t>
            </a:r>
            <a:r>
              <a:rPr lang="cs-CZ" sz="1400" dirty="0" err="1" smtClean="0"/>
              <a:t>Ruines</a:t>
            </a:r>
            <a:r>
              <a:rPr lang="cs-CZ" sz="1400" dirty="0" smtClean="0"/>
              <a:t> de </a:t>
            </a:r>
            <a:r>
              <a:rPr lang="cs-CZ" sz="1400" dirty="0" err="1" smtClean="0"/>
              <a:t>Carthage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z: http://upload.wikimedia.org/wikipedia/commons/8/84/Ruines_de_Carthage.jpg</a:t>
            </a:r>
          </a:p>
          <a:p>
            <a:r>
              <a:rPr lang="cs-CZ" sz="1400" dirty="0" smtClean="0"/>
              <a:t>Obrázek str. 8</a:t>
            </a:r>
          </a:p>
          <a:p>
            <a:pPr>
              <a:buNone/>
            </a:pPr>
            <a:r>
              <a:rPr lang="en-US" sz="1400" dirty="0" smtClean="0"/>
              <a:t>ANDREW. The map of first century </a:t>
            </a:r>
            <a:r>
              <a:rPr lang="en-US" sz="1400" dirty="0" err="1" smtClean="0"/>
              <a:t>Iudaea</a:t>
            </a:r>
            <a:r>
              <a:rPr lang="en-US" sz="1400" dirty="0" smtClean="0"/>
              <a:t> Province. In: </a:t>
            </a:r>
            <a:r>
              <a:rPr lang="en-US" sz="1400" i="1" dirty="0" smtClean="0"/>
              <a:t>Wikipedia</a:t>
            </a:r>
            <a:r>
              <a:rPr lang="en-US" sz="1400" dirty="0" smtClean="0"/>
              <a:t>: </a:t>
            </a:r>
            <a:r>
              <a:rPr lang="en-US" sz="1400" i="1" dirty="0" smtClean="0"/>
              <a:t>the free encyclopedia</a:t>
            </a:r>
            <a:r>
              <a:rPr lang="en-US" sz="1400" dirty="0" smtClean="0"/>
              <a:t> [online]. San Francisco (CA): Wikimedia Foundation, 2001- [cit.</a:t>
            </a:r>
            <a:r>
              <a:rPr lang="cs-CZ" sz="1400" dirty="0" smtClean="0"/>
              <a:t> 2012-05-12</a:t>
            </a:r>
            <a:r>
              <a:rPr lang="en-US" sz="1400" dirty="0" smtClean="0"/>
              <a:t>]. </a:t>
            </a:r>
            <a:r>
              <a:rPr lang="en-US" sz="1400" dirty="0" err="1" smtClean="0"/>
              <a:t>Dostupné</a:t>
            </a:r>
            <a:r>
              <a:rPr lang="en-US" sz="1400" dirty="0" smtClean="0"/>
              <a:t> z: http://upload.wikimedia.org/wikipedia/commons/thumb/3/3d/First_century_palestine.gif/435px-First_century_palestine.gif</a:t>
            </a:r>
            <a:endParaRPr lang="cs-CZ" sz="1400" dirty="0" smtClean="0"/>
          </a:p>
          <a:p>
            <a:r>
              <a:rPr lang="cs-CZ" sz="1400" dirty="0" smtClean="0"/>
              <a:t>Obrázek str.  9</a:t>
            </a:r>
          </a:p>
          <a:p>
            <a:pPr>
              <a:buNone/>
            </a:pPr>
            <a:r>
              <a:rPr lang="cs-CZ" sz="1400" dirty="0" smtClean="0"/>
              <a:t>ABRAHAM. </a:t>
            </a:r>
            <a:r>
              <a:rPr lang="cs-CZ" sz="1400" dirty="0" err="1" smtClean="0"/>
              <a:t>Pozostałości</a:t>
            </a:r>
            <a:r>
              <a:rPr lang="cs-CZ" sz="1400" dirty="0" smtClean="0"/>
              <a:t> </a:t>
            </a:r>
            <a:r>
              <a:rPr lang="cs-CZ" sz="1400" dirty="0" err="1" smtClean="0"/>
              <a:t>sadzawki</a:t>
            </a:r>
            <a:r>
              <a:rPr lang="cs-CZ" sz="1400" dirty="0" smtClean="0"/>
              <a:t> w </a:t>
            </a:r>
            <a:r>
              <a:rPr lang="cs-CZ" sz="1400" dirty="0" err="1" smtClean="0"/>
              <a:t>Pałacu</a:t>
            </a:r>
            <a:r>
              <a:rPr lang="cs-CZ" sz="1400" dirty="0" smtClean="0"/>
              <a:t> z VIII </a:t>
            </a:r>
            <a:r>
              <a:rPr lang="cs-CZ" sz="1400" dirty="0" err="1" smtClean="0"/>
              <a:t>w</a:t>
            </a:r>
            <a:r>
              <a:rPr lang="cs-CZ" sz="1400" dirty="0" smtClean="0"/>
              <a:t>. w </a:t>
            </a:r>
            <a:r>
              <a:rPr lang="cs-CZ" sz="1400" dirty="0" err="1" smtClean="0"/>
              <a:t>Khirbet</a:t>
            </a:r>
            <a:r>
              <a:rPr lang="cs-CZ" sz="1400" dirty="0" smtClean="0"/>
              <a:t> </a:t>
            </a:r>
            <a:r>
              <a:rPr lang="cs-CZ" sz="1400" dirty="0" err="1" smtClean="0"/>
              <a:t>al</a:t>
            </a:r>
            <a:r>
              <a:rPr lang="cs-CZ" sz="1400" dirty="0" smtClean="0"/>
              <a:t>-</a:t>
            </a:r>
            <a:r>
              <a:rPr lang="cs-CZ" sz="1400" dirty="0" err="1" smtClean="0"/>
              <a:t>Mafjar</a:t>
            </a:r>
            <a:r>
              <a:rPr lang="cs-CZ" sz="1400" dirty="0" smtClean="0"/>
              <a:t> w </a:t>
            </a:r>
            <a:r>
              <a:rPr lang="cs-CZ" sz="1400" dirty="0" err="1" smtClean="0"/>
              <a:t>Jerychu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smtClean="0"/>
              <a:t>z: http://upload.wikimedia.org/wikipedia/commons/thumb/8/89/Jerycho5.jpg/800px-Jerycho5.jpg</a:t>
            </a:r>
          </a:p>
          <a:p>
            <a:r>
              <a:rPr lang="cs-CZ" sz="1400" dirty="0" smtClean="0"/>
              <a:t>Obrázek </a:t>
            </a:r>
            <a:r>
              <a:rPr lang="cs-CZ" sz="1400" dirty="0" smtClean="0"/>
              <a:t>str.  </a:t>
            </a:r>
            <a:r>
              <a:rPr lang="cs-CZ" sz="1400" dirty="0" smtClean="0"/>
              <a:t>10/1</a:t>
            </a:r>
            <a:endParaRPr lang="cs-CZ" sz="1400" dirty="0" smtClean="0"/>
          </a:p>
          <a:p>
            <a:pPr>
              <a:buNone/>
            </a:pPr>
            <a:r>
              <a:rPr lang="cs-CZ" sz="1400" dirty="0" smtClean="0"/>
              <a:t>WERNER, Berthold. Jerusalem.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 2012-05-12.]. Dostupné z: http://upload.wikimedia.org/wikipedia/commons/thumb/c/c2/Jerusalem_Dome_of_the_rock_BW_14.JPG/800px-Jerusalem_Dome_of_the_rock_BW_14.JPG</a:t>
            </a:r>
          </a:p>
          <a:p>
            <a:pPr>
              <a:buNone/>
            </a:pPr>
            <a:endParaRPr lang="cs-CZ" sz="1400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6264696"/>
          </a:xfrm>
        </p:spPr>
        <p:txBody>
          <a:bodyPr>
            <a:normAutofit/>
          </a:bodyPr>
          <a:lstStyle/>
          <a:p>
            <a:endParaRPr lang="cs-CZ" sz="1400" dirty="0" smtClean="0"/>
          </a:p>
          <a:p>
            <a:r>
              <a:rPr lang="cs-CZ" sz="1400" dirty="0" smtClean="0"/>
              <a:t>Obrázek str. 10/2</a:t>
            </a:r>
          </a:p>
          <a:p>
            <a:pPr>
              <a:buNone/>
            </a:pPr>
            <a:r>
              <a:rPr lang="en-US" sz="1400" dirty="0" smtClean="0"/>
              <a:t>The </a:t>
            </a:r>
            <a:r>
              <a:rPr lang="en-US" sz="1400" dirty="0" smtClean="0"/>
              <a:t>Temple of Solomon in Jerusalem. In: </a:t>
            </a:r>
            <a:r>
              <a:rPr lang="en-US" sz="1400" i="1" dirty="0" smtClean="0"/>
              <a:t>Wikipedia</a:t>
            </a:r>
            <a:r>
              <a:rPr lang="en-US" sz="1400" dirty="0" smtClean="0"/>
              <a:t>: </a:t>
            </a:r>
            <a:r>
              <a:rPr lang="en-US" sz="1400" i="1" dirty="0" smtClean="0"/>
              <a:t>the free encyclopedia</a:t>
            </a:r>
            <a:r>
              <a:rPr lang="en-US" sz="1400" dirty="0" smtClean="0"/>
              <a:t> [online]. San Francisco (CA): Wikimedia Foundation, 2001- [cit. </a:t>
            </a:r>
            <a:r>
              <a:rPr lang="cs-CZ" sz="1400" dirty="0" smtClean="0"/>
              <a:t>2012-05-12</a:t>
            </a:r>
            <a:r>
              <a:rPr lang="en-US" sz="1400" dirty="0" smtClean="0"/>
              <a:t>]. </a:t>
            </a:r>
            <a:r>
              <a:rPr lang="en-US" sz="1400" dirty="0" err="1" smtClean="0"/>
              <a:t>Dostupné</a:t>
            </a:r>
            <a:r>
              <a:rPr lang="en-US" sz="1400" dirty="0" smtClean="0"/>
              <a:t> z: http://</a:t>
            </a:r>
            <a:r>
              <a:rPr lang="en-US" sz="1400" dirty="0" smtClean="0"/>
              <a:t>upload.wikimedia.org/wikipedia/commons/thumb/b/bf/Jerusalem_Ugglan_1.jpg/800px-Jerusalem_Ugglan_1.jpg</a:t>
            </a:r>
            <a:endParaRPr lang="cs-CZ" sz="1400" dirty="0" smtClean="0"/>
          </a:p>
          <a:p>
            <a:r>
              <a:rPr lang="cs-CZ" sz="1400" dirty="0" smtClean="0"/>
              <a:t>Obrázek str. 10/3</a:t>
            </a:r>
            <a:endParaRPr lang="cs-CZ" sz="1400" dirty="0" smtClean="0"/>
          </a:p>
          <a:p>
            <a:pPr>
              <a:buNone/>
            </a:pPr>
            <a:r>
              <a:rPr lang="en-US" sz="1400" dirty="0" smtClean="0"/>
              <a:t>GOLASSO. The Western Wall. In: </a:t>
            </a:r>
            <a:r>
              <a:rPr lang="en-US" sz="1400" i="1" dirty="0" smtClean="0"/>
              <a:t>Wikipedia</a:t>
            </a:r>
            <a:r>
              <a:rPr lang="en-US" sz="1400" dirty="0" smtClean="0"/>
              <a:t>: </a:t>
            </a:r>
            <a:r>
              <a:rPr lang="en-US" sz="1400" i="1" dirty="0" smtClean="0"/>
              <a:t>the free encyclopedia</a:t>
            </a:r>
            <a:r>
              <a:rPr lang="en-US" sz="1400" dirty="0" smtClean="0"/>
              <a:t> [online]. San Francisco (CA): Wikimedia Foundation, 2001- [cit. </a:t>
            </a:r>
            <a:r>
              <a:rPr lang="cs-CZ" sz="1400" dirty="0" smtClean="0"/>
              <a:t>2012-05-12</a:t>
            </a:r>
            <a:r>
              <a:rPr lang="en-US" sz="1400" dirty="0" smtClean="0"/>
              <a:t>]. </a:t>
            </a:r>
            <a:r>
              <a:rPr lang="en-US" sz="1400" dirty="0" err="1" smtClean="0"/>
              <a:t>Dostupné</a:t>
            </a:r>
            <a:r>
              <a:rPr lang="en-US" sz="1400" dirty="0" smtClean="0"/>
              <a:t> </a:t>
            </a:r>
            <a:r>
              <a:rPr lang="cs-CZ" sz="1400" dirty="0" smtClean="0"/>
              <a:t>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en-US" sz="1400" dirty="0" smtClean="0"/>
              <a:t>z: http://upload.wikimedia.org/wikipedia/commons/thumb/1/17/Westernwall2.jpg/800px-Westernwall2.jpg</a:t>
            </a:r>
            <a:endParaRPr lang="cs-CZ" sz="1400" dirty="0" smtClean="0"/>
          </a:p>
          <a:p>
            <a:r>
              <a:rPr lang="cs-CZ" sz="1400" dirty="0" smtClean="0"/>
              <a:t>Obrázek str. 11</a:t>
            </a:r>
          </a:p>
          <a:p>
            <a:pPr>
              <a:buNone/>
            </a:pPr>
            <a:r>
              <a:rPr lang="cs-CZ" sz="1400" dirty="0" smtClean="0"/>
              <a:t>MAYRING, Ulrich. </a:t>
            </a:r>
            <a:r>
              <a:rPr lang="cs-CZ" sz="1400" dirty="0" err="1" smtClean="0"/>
              <a:t>Michelangelo</a:t>
            </a:r>
            <a:r>
              <a:rPr lang="cs-CZ" sz="1400" dirty="0" smtClean="0"/>
              <a:t> </a:t>
            </a:r>
            <a:r>
              <a:rPr lang="cs-CZ" sz="1400" dirty="0" err="1" smtClean="0"/>
              <a:t>Buonarroti</a:t>
            </a:r>
            <a:r>
              <a:rPr lang="cs-CZ" sz="1400" dirty="0" smtClean="0"/>
              <a:t>: </a:t>
            </a:r>
            <a:r>
              <a:rPr lang="cs-CZ" sz="1400" dirty="0" err="1" smtClean="0"/>
              <a:t>Moses</a:t>
            </a:r>
            <a:r>
              <a:rPr lang="cs-CZ" sz="1400" dirty="0" smtClean="0"/>
              <a:t> in San </a:t>
            </a:r>
            <a:r>
              <a:rPr lang="cs-CZ" sz="1400" dirty="0" err="1" smtClean="0"/>
              <a:t>Pietro</a:t>
            </a:r>
            <a:r>
              <a:rPr lang="cs-CZ" sz="1400" dirty="0" smtClean="0"/>
              <a:t> in </a:t>
            </a:r>
            <a:r>
              <a:rPr lang="cs-CZ" sz="1400" dirty="0" err="1" smtClean="0"/>
              <a:t>Vincoli</a:t>
            </a:r>
            <a:r>
              <a:rPr lang="cs-CZ" sz="1400" dirty="0" smtClean="0"/>
              <a:t>, Rome, Italy.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smtClean="0"/>
              <a:t>z: http://upload.wikimedia.org/wikipedia/commons/thumb/3/37/Michelangelo_Mose_2007.jpg/450px-Michelangelo_Mose_2007.jpg</a:t>
            </a:r>
          </a:p>
          <a:p>
            <a:r>
              <a:rPr lang="cs-CZ" sz="1400" dirty="0" smtClean="0"/>
              <a:t>Obrázek str. 12</a:t>
            </a:r>
          </a:p>
          <a:p>
            <a:pPr>
              <a:buNone/>
            </a:pPr>
            <a:r>
              <a:rPr lang="cs-CZ" sz="1400" dirty="0" smtClean="0"/>
              <a:t>JASTROW. Statue </a:t>
            </a:r>
            <a:r>
              <a:rPr lang="cs-CZ" sz="1400" dirty="0" err="1" smtClean="0"/>
              <a:t>of</a:t>
            </a:r>
            <a:r>
              <a:rPr lang="cs-CZ" sz="1400" dirty="0" smtClean="0"/>
              <a:t> King David by </a:t>
            </a:r>
            <a:r>
              <a:rPr lang="cs-CZ" sz="1400" dirty="0" err="1" smtClean="0"/>
              <a:t>Nicolas</a:t>
            </a:r>
            <a:r>
              <a:rPr lang="cs-CZ" sz="1400" dirty="0" smtClean="0"/>
              <a:t> </a:t>
            </a:r>
            <a:r>
              <a:rPr lang="cs-CZ" sz="1400" dirty="0" err="1" smtClean="0"/>
              <a:t>Cordier</a:t>
            </a:r>
            <a:r>
              <a:rPr lang="cs-CZ" sz="1400" dirty="0" smtClean="0"/>
              <a:t> in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Borghese</a:t>
            </a:r>
            <a:r>
              <a:rPr lang="cs-CZ" sz="1400" dirty="0" smtClean="0"/>
              <a:t> </a:t>
            </a:r>
            <a:r>
              <a:rPr lang="cs-CZ" sz="1400" dirty="0" err="1" smtClean="0"/>
              <a:t>Chapel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Basilica</a:t>
            </a:r>
            <a:r>
              <a:rPr lang="cs-CZ" sz="1400" dirty="0" smtClean="0"/>
              <a:t> </a:t>
            </a:r>
            <a:r>
              <a:rPr lang="cs-CZ" sz="1400" dirty="0" err="1" smtClean="0"/>
              <a:t>di</a:t>
            </a:r>
            <a:r>
              <a:rPr lang="cs-CZ" sz="1400" dirty="0" smtClean="0"/>
              <a:t> </a:t>
            </a:r>
            <a:r>
              <a:rPr lang="cs-CZ" sz="1400" dirty="0" err="1" smtClean="0"/>
              <a:t>Santa</a:t>
            </a:r>
            <a:r>
              <a:rPr lang="cs-CZ" sz="1400" dirty="0" smtClean="0"/>
              <a:t> Maria </a:t>
            </a:r>
            <a:r>
              <a:rPr lang="cs-CZ" sz="1400" dirty="0" err="1" smtClean="0"/>
              <a:t>Maggiore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z: http://</a:t>
            </a:r>
            <a:r>
              <a:rPr lang="cs-CZ" sz="1400" dirty="0" smtClean="0"/>
              <a:t>upload.wikimedia.org/wikipedia/commons/thumb/5/59/David_SM_Maggiore.jpg/331px-David_SM_Maggiore.jpg</a:t>
            </a:r>
            <a:endParaRPr lang="cs-CZ" sz="1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endParaRPr lang="cs-CZ" sz="1400" dirty="0" smtClean="0"/>
          </a:p>
          <a:p>
            <a:r>
              <a:rPr lang="cs-CZ" sz="1400" dirty="0" smtClean="0"/>
              <a:t>Obrázek str. 14</a:t>
            </a:r>
          </a:p>
          <a:p>
            <a:pPr>
              <a:buNone/>
            </a:pPr>
            <a:r>
              <a:rPr lang="cs-CZ" sz="1400" dirty="0" smtClean="0"/>
              <a:t>OREN NEU DAG. </a:t>
            </a:r>
            <a:r>
              <a:rPr lang="cs-CZ" sz="1400" dirty="0" err="1" smtClean="0"/>
              <a:t>The</a:t>
            </a:r>
            <a:r>
              <a:rPr lang="cs-CZ" sz="1400" dirty="0" smtClean="0"/>
              <a:t> Ten </a:t>
            </a:r>
            <a:r>
              <a:rPr lang="cs-CZ" sz="1400" dirty="0" err="1" smtClean="0"/>
              <a:t>Commandments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smtClean="0"/>
              <a:t>z: http://upload.wikimedia.org/wikipedia/commons/thumb/6/6c/Lukhot_Habrit.svg/205px-Lukhot_Habrit.svg.png</a:t>
            </a:r>
          </a:p>
          <a:p>
            <a:r>
              <a:rPr lang="cs-CZ" sz="1400" dirty="0" smtClean="0"/>
              <a:t>Obrázek </a:t>
            </a:r>
            <a:r>
              <a:rPr lang="cs-CZ" sz="1400" dirty="0" smtClean="0"/>
              <a:t>str. 16</a:t>
            </a:r>
          </a:p>
          <a:p>
            <a:pPr>
              <a:buNone/>
            </a:pPr>
            <a:r>
              <a:rPr lang="cs-CZ" sz="1400" dirty="0" smtClean="0"/>
              <a:t>Rozsah perské říše kolem roku 490 př. </a:t>
            </a:r>
            <a:r>
              <a:rPr lang="cs-CZ" sz="1400" dirty="0" err="1" smtClean="0"/>
              <a:t>Kr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smtClean="0"/>
              <a:t>z: http://upload.wikimedia.org/wikipedia/commons/thumb/5/5d/Persk%C3%A1-%C5%99%C3%AD%C5%A1e-490p%C5%99Kr.png/786px-Persk%C3%A1-%C5%99%C3%AD%C5%A1e-490p%C5%99Kr.png</a:t>
            </a:r>
          </a:p>
          <a:p>
            <a:r>
              <a:rPr lang="cs-CZ" sz="1400" dirty="0" smtClean="0"/>
              <a:t>Obrázek str. 17</a:t>
            </a:r>
          </a:p>
          <a:p>
            <a:pPr>
              <a:buNone/>
            </a:pPr>
            <a:r>
              <a:rPr lang="en-US" sz="1400" dirty="0" smtClean="0"/>
              <a:t>GERARDM. My own picture better resolution. In: </a:t>
            </a:r>
            <a:r>
              <a:rPr lang="en-US" sz="1400" i="1" dirty="0" smtClean="0"/>
              <a:t>Wikipedia</a:t>
            </a:r>
            <a:r>
              <a:rPr lang="en-US" sz="1400" dirty="0" smtClean="0"/>
              <a:t>: </a:t>
            </a:r>
            <a:r>
              <a:rPr lang="en-US" sz="1400" i="1" dirty="0" smtClean="0"/>
              <a:t>the free encyclopedia</a:t>
            </a:r>
            <a:r>
              <a:rPr lang="en-US" sz="1400" dirty="0" smtClean="0"/>
              <a:t> [online]. San Francisco (CA): Wikimedia Foundation, 2001- [cit.</a:t>
            </a:r>
            <a:r>
              <a:rPr lang="cs-CZ" sz="1400" dirty="0" smtClean="0"/>
              <a:t> 2012-05-12</a:t>
            </a:r>
            <a:r>
              <a:rPr lang="en-US" sz="1400" dirty="0" smtClean="0"/>
              <a:t>]. </a:t>
            </a:r>
            <a:r>
              <a:rPr lang="en-US" sz="1400" dirty="0" err="1" smtClean="0"/>
              <a:t>Dostupné</a:t>
            </a:r>
            <a:r>
              <a:rPr lang="en-US" sz="1400" dirty="0" smtClean="0"/>
              <a:t> </a:t>
            </a:r>
            <a:r>
              <a:rPr lang="cs-CZ" sz="1400" dirty="0" smtClean="0"/>
              <a:t>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en-US" sz="1400" dirty="0" smtClean="0"/>
              <a:t>z: http://upload.wikimedia.org/wikipedia/commons/thumb/8/83/Persepolis_2.jpg/800px-Persepolis_2.jpg</a:t>
            </a:r>
            <a:endParaRPr lang="cs-CZ" sz="1400" dirty="0" smtClean="0"/>
          </a:p>
          <a:p>
            <a:r>
              <a:rPr lang="cs-CZ" sz="1400" dirty="0" smtClean="0"/>
              <a:t>Obrázek str. 18</a:t>
            </a:r>
          </a:p>
          <a:p>
            <a:pPr>
              <a:buNone/>
            </a:pPr>
            <a:r>
              <a:rPr lang="cs-CZ" sz="1400" dirty="0" smtClean="0"/>
              <a:t>JANKIT. Taj </a:t>
            </a:r>
            <a:r>
              <a:rPr lang="cs-CZ" sz="1400" dirty="0" err="1" smtClean="0"/>
              <a:t>Mahal</a:t>
            </a:r>
            <a:r>
              <a:rPr lang="cs-CZ" sz="1400" dirty="0" smtClean="0"/>
              <a:t>, </a:t>
            </a:r>
            <a:r>
              <a:rPr lang="cs-CZ" sz="1400" dirty="0" err="1" smtClean="0"/>
              <a:t>Agra</a:t>
            </a:r>
            <a:r>
              <a:rPr lang="cs-CZ" sz="1400" dirty="0" smtClean="0"/>
              <a:t>, </a:t>
            </a:r>
            <a:r>
              <a:rPr lang="cs-CZ" sz="1400" dirty="0" err="1" smtClean="0"/>
              <a:t>Índia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z: http://upload.wikimedia.org/wikipedia/commons/thumb/4/4a/Taj1.jpg/699px-Taj1.jpg</a:t>
            </a:r>
          </a:p>
          <a:p>
            <a:r>
              <a:rPr lang="cs-CZ" sz="1400" dirty="0" smtClean="0"/>
              <a:t>Obrázek str. 19</a:t>
            </a:r>
          </a:p>
          <a:p>
            <a:pPr>
              <a:buNone/>
            </a:pPr>
            <a:r>
              <a:rPr lang="cs-CZ" sz="1400" dirty="0" smtClean="0"/>
              <a:t> FUZHEADO. </a:t>
            </a:r>
            <a:r>
              <a:rPr lang="cs-CZ" sz="1400" dirty="0" err="1" smtClean="0"/>
              <a:t>Tian</a:t>
            </a:r>
            <a:r>
              <a:rPr lang="cs-CZ" sz="1400" dirty="0" smtClean="0"/>
              <a:t> Tan Buddha.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smtClean="0"/>
              <a:t>z: http://upload.wikimedia.org/wikipedia/commons/7/7c/Buddha_lantau.jpg </a:t>
            </a:r>
          </a:p>
          <a:p>
            <a:pPr>
              <a:buNone/>
            </a:pPr>
            <a:endParaRPr lang="cs-CZ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476672"/>
            <a:ext cx="8568952" cy="6381328"/>
          </a:xfrm>
        </p:spPr>
        <p:txBody>
          <a:bodyPr>
            <a:normAutofit/>
          </a:bodyPr>
          <a:lstStyle/>
          <a:p>
            <a:r>
              <a:rPr lang="cs-CZ" sz="1400" dirty="0" smtClean="0"/>
              <a:t>Obrázek </a:t>
            </a:r>
            <a:r>
              <a:rPr lang="cs-CZ" sz="1400" dirty="0" smtClean="0"/>
              <a:t>str. 20</a:t>
            </a:r>
          </a:p>
          <a:p>
            <a:pPr>
              <a:buNone/>
            </a:pPr>
            <a:r>
              <a:rPr lang="cs-CZ" sz="1400" dirty="0" smtClean="0"/>
              <a:t> </a:t>
            </a:r>
            <a:r>
              <a:rPr lang="en-US" sz="1400" dirty="0" smtClean="0"/>
              <a:t>PERRAULT, Nicolas M. The Great Wall of China,. In: </a:t>
            </a:r>
            <a:r>
              <a:rPr lang="en-US" sz="1400" i="1" dirty="0" smtClean="0"/>
              <a:t>Wikipedia</a:t>
            </a:r>
            <a:r>
              <a:rPr lang="en-US" sz="1400" dirty="0" smtClean="0"/>
              <a:t>: </a:t>
            </a:r>
            <a:r>
              <a:rPr lang="en-US" sz="1400" i="1" dirty="0" smtClean="0"/>
              <a:t>the free encyclopedia</a:t>
            </a:r>
            <a:r>
              <a:rPr lang="en-US" sz="1400" dirty="0" smtClean="0"/>
              <a:t> [online]. San Francisco (CA): Wikimedia Foundation, 2001- [cit. 2012-0</a:t>
            </a:r>
            <a:r>
              <a:rPr lang="cs-CZ" sz="1400" dirty="0" smtClean="0"/>
              <a:t>5</a:t>
            </a:r>
            <a:r>
              <a:rPr lang="en-US" sz="1400" dirty="0" smtClean="0"/>
              <a:t>-</a:t>
            </a:r>
            <a:r>
              <a:rPr lang="cs-CZ" sz="1400" dirty="0" smtClean="0"/>
              <a:t>12</a:t>
            </a:r>
            <a:r>
              <a:rPr lang="en-US" sz="1400" dirty="0" smtClean="0"/>
              <a:t>]. </a:t>
            </a:r>
            <a:r>
              <a:rPr lang="en-US" sz="1400" dirty="0" err="1" smtClean="0"/>
              <a:t>Dostupné</a:t>
            </a:r>
            <a:r>
              <a:rPr lang="en-US" sz="1400" dirty="0" smtClean="0"/>
              <a:t> </a:t>
            </a:r>
            <a:r>
              <a:rPr lang="cs-CZ" sz="1400" dirty="0" smtClean="0"/>
              <a:t>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en-US" sz="1400" dirty="0" smtClean="0"/>
              <a:t>z: http://upload.wikimedia.org/wikipedia/commons/thumb/f/fa/Great_Wall_of_China_July_2006.JPG/800px-Great_Wall_of_China_July_2006.JPG</a:t>
            </a:r>
            <a:endParaRPr lang="cs-CZ" sz="1400" dirty="0" smtClean="0"/>
          </a:p>
          <a:p>
            <a:r>
              <a:rPr lang="cs-CZ" sz="1400" dirty="0" smtClean="0"/>
              <a:t>Obrázek  </a:t>
            </a:r>
            <a:r>
              <a:rPr lang="cs-CZ" sz="1400" dirty="0" smtClean="0"/>
              <a:t>str.  </a:t>
            </a:r>
            <a:r>
              <a:rPr lang="cs-CZ" sz="1400" dirty="0" smtClean="0"/>
              <a:t>21/1</a:t>
            </a:r>
            <a:endParaRPr lang="cs-CZ" sz="1400" dirty="0" smtClean="0"/>
          </a:p>
          <a:p>
            <a:pPr>
              <a:buNone/>
            </a:pPr>
            <a:r>
              <a:rPr lang="cs-CZ" sz="1400" dirty="0" smtClean="0"/>
              <a:t>CROW, </a:t>
            </a:r>
            <a:r>
              <a:rPr lang="cs-CZ" sz="1400" dirty="0" err="1" smtClean="0"/>
              <a:t>Ash</a:t>
            </a:r>
            <a:r>
              <a:rPr lang="cs-CZ" sz="1400" dirty="0" smtClean="0"/>
              <a:t>. </a:t>
            </a:r>
            <a:r>
              <a:rPr lang="cs-CZ" sz="1400" dirty="0" err="1" smtClean="0"/>
              <a:t>Konfuzius</a:t>
            </a:r>
            <a:r>
              <a:rPr lang="cs-CZ" sz="1400" dirty="0" smtClean="0"/>
              <a:t> Nach </a:t>
            </a:r>
            <a:r>
              <a:rPr lang="cs-CZ" sz="1400" dirty="0" err="1" smtClean="0"/>
              <a:t>einer</a:t>
            </a:r>
            <a:r>
              <a:rPr lang="cs-CZ" sz="1400" dirty="0" smtClean="0"/>
              <a:t> </a:t>
            </a:r>
            <a:r>
              <a:rPr lang="cs-CZ" sz="1400" dirty="0" err="1" smtClean="0"/>
              <a:t>chinesischen</a:t>
            </a:r>
            <a:r>
              <a:rPr lang="cs-CZ" sz="1400" dirty="0" smtClean="0"/>
              <a:t> Bronze.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2012-05-09]. Dostupné z: http://</a:t>
            </a:r>
            <a:r>
              <a:rPr lang="cs-CZ" sz="1400" dirty="0" smtClean="0"/>
              <a:t>upload.wikimedia.org/wikipedia/commons/4/4a/Konfuzius.jpg</a:t>
            </a:r>
          </a:p>
          <a:p>
            <a:r>
              <a:rPr lang="cs-CZ" sz="1400" dirty="0" smtClean="0"/>
              <a:t>Obrázek str. 21/2</a:t>
            </a:r>
            <a:endParaRPr lang="cs-CZ" sz="1400" dirty="0" smtClean="0"/>
          </a:p>
          <a:p>
            <a:pPr>
              <a:buNone/>
            </a:pPr>
            <a:r>
              <a:rPr lang="cs-CZ" sz="1400" dirty="0" err="1" smtClean="0"/>
              <a:t>Laozi</a:t>
            </a:r>
            <a:r>
              <a:rPr lang="cs-CZ" sz="1400" dirty="0" smtClean="0"/>
              <a:t> as </a:t>
            </a:r>
            <a:r>
              <a:rPr lang="cs-CZ" sz="1400" dirty="0" err="1" smtClean="0"/>
              <a:t>taoist</a:t>
            </a:r>
            <a:r>
              <a:rPr lang="cs-CZ" sz="1400" dirty="0" smtClean="0"/>
              <a:t> </a:t>
            </a:r>
            <a:r>
              <a:rPr lang="cs-CZ" sz="1400" dirty="0" err="1" smtClean="0"/>
              <a:t>deity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z: http://upload.wikimedia.org/wikipedia/commons/d/d9/LaoGod.jpg</a:t>
            </a:r>
          </a:p>
          <a:p>
            <a:r>
              <a:rPr lang="cs-CZ" sz="1400" dirty="0" smtClean="0"/>
              <a:t>Obrázek str. 22</a:t>
            </a:r>
          </a:p>
          <a:p>
            <a:pPr>
              <a:buNone/>
            </a:pPr>
            <a:r>
              <a:rPr lang="cs-CZ" sz="1400" dirty="0" smtClean="0"/>
              <a:t>CHEN, Robin. Hala v Číně, ve které se nachází terakotová armáda.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z: http://upload.wikimedia.org/wikipedia/commons/thumb/7/7a/Xian_museum.jpg/800px-Xian_museum.jpg </a:t>
            </a:r>
            <a:endParaRPr lang="cs-CZ" sz="1400" dirty="0" smtClean="0"/>
          </a:p>
          <a:p>
            <a:r>
              <a:rPr lang="cs-CZ" sz="1400" dirty="0" smtClean="0"/>
              <a:t>Obrázek  </a:t>
            </a:r>
            <a:r>
              <a:rPr lang="cs-CZ" sz="1400" dirty="0" smtClean="0"/>
              <a:t>str. 23/1</a:t>
            </a:r>
          </a:p>
          <a:p>
            <a:pPr>
              <a:buNone/>
            </a:pPr>
            <a:r>
              <a:rPr lang="cs-CZ" sz="1400" dirty="0" smtClean="0"/>
              <a:t>FEXX. </a:t>
            </a:r>
            <a:r>
              <a:rPr lang="cs-CZ" sz="1400" dirty="0" err="1" smtClean="0"/>
              <a:t>Terracotta</a:t>
            </a:r>
            <a:r>
              <a:rPr lang="cs-CZ" sz="1400" dirty="0" smtClean="0"/>
              <a:t> </a:t>
            </a:r>
            <a:r>
              <a:rPr lang="cs-CZ" sz="1400" dirty="0" err="1" smtClean="0"/>
              <a:t>Army</a:t>
            </a:r>
            <a:r>
              <a:rPr lang="cs-CZ" sz="1400" dirty="0" smtClean="0"/>
              <a:t>. In: </a:t>
            </a:r>
            <a:r>
              <a:rPr lang="cs-CZ" sz="1400" i="1" dirty="0" err="1" smtClean="0"/>
              <a:t>Wikipedia</a:t>
            </a:r>
            <a:r>
              <a:rPr lang="cs-CZ" sz="1400" dirty="0" smtClean="0"/>
              <a:t>: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free </a:t>
            </a:r>
            <a:r>
              <a:rPr lang="cs-CZ" sz="1400" i="1" dirty="0" err="1" smtClean="0"/>
              <a:t>encyclopedia</a:t>
            </a:r>
            <a:r>
              <a:rPr lang="cs-CZ" sz="1400" dirty="0" smtClean="0"/>
              <a:t> [online]. San </a:t>
            </a:r>
            <a:r>
              <a:rPr lang="cs-CZ" sz="1400" dirty="0" err="1" smtClean="0"/>
              <a:t>Francisco</a:t>
            </a:r>
            <a:r>
              <a:rPr lang="cs-CZ" sz="1400" dirty="0" smtClean="0"/>
              <a:t> (CA): </a:t>
            </a:r>
            <a:r>
              <a:rPr lang="cs-CZ" sz="1400" dirty="0" err="1" smtClean="0"/>
              <a:t>Wikimedia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r>
              <a:rPr lang="cs-CZ" sz="1400" dirty="0" smtClean="0"/>
              <a:t>, 2001- [cit. 2012-05-12]. Dostupné 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smtClean="0"/>
              <a:t>z: http://upload.wikimedia.org/wikipedia/commons/thumb/a/a1/Terrakotta_2006_1.jpg/450px-Terrakotta_2006_1.jpg </a:t>
            </a:r>
          </a:p>
          <a:p>
            <a:pPr>
              <a:buNone/>
            </a:pPr>
            <a:endParaRPr lang="cs-CZ" sz="1400" dirty="0" smtClean="0"/>
          </a:p>
          <a:p>
            <a:pPr>
              <a:buNone/>
            </a:pPr>
            <a:endParaRPr lang="cs-CZ" sz="1400" dirty="0" smtClean="0"/>
          </a:p>
          <a:p>
            <a:pPr>
              <a:buNone/>
            </a:pPr>
            <a:endParaRPr lang="cs-CZ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025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91336"/>
          </a:xfrm>
        </p:spPr>
        <p:txBody>
          <a:bodyPr>
            <a:normAutofit/>
          </a:bodyPr>
          <a:lstStyle/>
          <a:p>
            <a:r>
              <a:rPr lang="cs-CZ" sz="1400" dirty="0" smtClean="0"/>
              <a:t>Obrázek str. 23/2</a:t>
            </a:r>
          </a:p>
          <a:p>
            <a:pPr>
              <a:buNone/>
            </a:pPr>
            <a:r>
              <a:rPr lang="en-US" sz="1400" dirty="0" smtClean="0"/>
              <a:t>SEWELL</a:t>
            </a:r>
            <a:r>
              <a:rPr lang="en-US" sz="1400" dirty="0" smtClean="0"/>
              <a:t>, Ian and Wendy. A row of horses, part of the Terracotta Army of Xian. In: </a:t>
            </a:r>
            <a:r>
              <a:rPr lang="en-US" sz="1400" i="1" dirty="0" smtClean="0"/>
              <a:t>Wikipedia</a:t>
            </a:r>
            <a:r>
              <a:rPr lang="en-US" sz="1400" dirty="0" smtClean="0"/>
              <a:t>: </a:t>
            </a:r>
            <a:r>
              <a:rPr lang="en-US" sz="1400" i="1" dirty="0" smtClean="0"/>
              <a:t>the free encyclopedia</a:t>
            </a:r>
            <a:r>
              <a:rPr lang="en-US" sz="1400" dirty="0" smtClean="0"/>
              <a:t> [online]. San Francisco (CA): Wikimedia Foundation, 2001- [cit. 2012-0</a:t>
            </a:r>
            <a:r>
              <a:rPr lang="cs-CZ" sz="1400" dirty="0" smtClean="0"/>
              <a:t>5</a:t>
            </a:r>
            <a:r>
              <a:rPr lang="en-US" sz="1400" dirty="0" smtClean="0"/>
              <a:t>-</a:t>
            </a:r>
            <a:r>
              <a:rPr lang="cs-CZ" sz="1400" dirty="0" smtClean="0"/>
              <a:t>12</a:t>
            </a:r>
            <a:r>
              <a:rPr lang="en-US" sz="1400" dirty="0" smtClean="0"/>
              <a:t>]. </a:t>
            </a:r>
            <a:r>
              <a:rPr lang="en-US" sz="1400" dirty="0" err="1" smtClean="0"/>
              <a:t>Dostupné</a:t>
            </a:r>
            <a:r>
              <a:rPr lang="en-US" sz="1400" dirty="0" smtClean="0"/>
              <a:t> </a:t>
            </a:r>
            <a:r>
              <a:rPr lang="cs-CZ" sz="1400" dirty="0" smtClean="0"/>
              <a:t>pod licencí </a:t>
            </a:r>
            <a:r>
              <a:rPr lang="cs-CZ" sz="1400" dirty="0" err="1" smtClean="0">
                <a:hlinkClick r:id="rId2"/>
              </a:rPr>
              <a:t>Creative</a:t>
            </a:r>
            <a:r>
              <a:rPr lang="cs-CZ" sz="1400" dirty="0" smtClean="0">
                <a:hlinkClick r:id="rId2"/>
              </a:rPr>
              <a:t> </a:t>
            </a:r>
            <a:r>
              <a:rPr lang="cs-CZ" sz="1400" dirty="0" err="1" smtClean="0">
                <a:hlinkClick r:id="rId2"/>
              </a:rPr>
              <a:t>Commons</a:t>
            </a:r>
            <a:r>
              <a:rPr lang="cs-CZ" sz="1400" dirty="0" smtClean="0">
                <a:hlinkClick r:id="rId2"/>
              </a:rPr>
              <a:t> </a:t>
            </a:r>
            <a:r>
              <a:rPr lang="en-US" sz="1400" dirty="0" smtClean="0"/>
              <a:t>z: http://upload.wikimedia.org/wikipedia/commons/thumb/d/d0/XianHorses.jpg/444px-XianHorses.jpg</a:t>
            </a:r>
            <a:endParaRPr lang="cs-CZ" sz="1400" dirty="0" smtClean="0"/>
          </a:p>
          <a:p>
            <a:r>
              <a:rPr lang="de-DE" sz="1400" dirty="0" err="1" smtClean="0"/>
              <a:t>Kohoutková</a:t>
            </a:r>
            <a:r>
              <a:rPr lang="de-DE" sz="1400" dirty="0" smtClean="0"/>
              <a:t>, H. – </a:t>
            </a:r>
            <a:r>
              <a:rPr lang="de-DE" sz="1400" dirty="0" err="1" smtClean="0"/>
              <a:t>Komsová</a:t>
            </a:r>
            <a:r>
              <a:rPr lang="de-DE" sz="1400" dirty="0" smtClean="0"/>
              <a:t>, M</a:t>
            </a:r>
            <a:r>
              <a:rPr lang="de-DE" sz="1400" i="1" dirty="0" smtClean="0"/>
              <a:t>. </a:t>
            </a:r>
            <a:r>
              <a:rPr lang="de-DE" sz="1400" i="1" dirty="0" err="1" smtClean="0"/>
              <a:t>Dějepis</a:t>
            </a:r>
            <a:r>
              <a:rPr lang="de-DE" sz="1400" i="1" dirty="0" smtClean="0"/>
              <a:t> na </a:t>
            </a:r>
            <a:r>
              <a:rPr lang="de-DE" sz="1400" i="1" dirty="0" err="1" smtClean="0"/>
              <a:t>dlani</a:t>
            </a:r>
            <a:r>
              <a:rPr lang="de-DE" sz="1400" i="1" dirty="0" smtClean="0"/>
              <a:t>.</a:t>
            </a:r>
            <a:r>
              <a:rPr lang="de-DE" sz="1400" dirty="0" smtClean="0"/>
              <a:t> 2. </a:t>
            </a:r>
            <a:r>
              <a:rPr lang="de-DE" sz="1400" dirty="0" err="1" smtClean="0"/>
              <a:t>vyd</a:t>
            </a:r>
            <a:r>
              <a:rPr lang="de-DE" sz="1400" dirty="0" smtClean="0"/>
              <a:t>. Olomouc: </a:t>
            </a:r>
            <a:r>
              <a:rPr lang="de-DE" sz="1400" dirty="0" err="1" smtClean="0"/>
              <a:t>Rubico</a:t>
            </a:r>
            <a:r>
              <a:rPr lang="de-DE" sz="1400" dirty="0" smtClean="0"/>
              <a:t>, 2007</a:t>
            </a:r>
            <a:r>
              <a:rPr lang="cs-CZ" sz="1400" dirty="0" smtClean="0"/>
              <a:t>. </a:t>
            </a:r>
            <a:r>
              <a:rPr lang="de-DE" sz="1400" dirty="0" smtClean="0"/>
              <a:t>ISBN 80-7346-065-3</a:t>
            </a:r>
            <a:endParaRPr lang="cs-CZ" sz="1400" dirty="0" smtClean="0"/>
          </a:p>
          <a:p>
            <a:endParaRPr lang="cs-CZ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5226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Lví brána, která se nacházela v </a:t>
            </a:r>
            <a:r>
              <a:rPr lang="cs-CZ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Chattušaši</a:t>
            </a:r>
            <a:r>
              <a:rPr lang="cs-CZ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(hlavním městě Chetitské říše)</a:t>
            </a:r>
            <a:endParaRPr lang="cs-CZ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6200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Chetitské písmo</a:t>
            </a: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1043609" y="5013176"/>
            <a:ext cx="81897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Chetitské písmo rozluštil český vědec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FF00"/>
                </a:solidFill>
              </a:rPr>
              <a:t>Bedřich Hrozný</a:t>
            </a: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42548"/>
            <a:ext cx="2808312" cy="301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539552" y="5229200"/>
            <a:ext cx="4059936" cy="827584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7211144" cy="572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b="1" dirty="0" smtClean="0"/>
              <a:t>Fénicie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980728"/>
            <a:ext cx="4499992" cy="4032597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000" b="1" dirty="0" smtClean="0"/>
              <a:t>Území Libanonu – městské státy – </a:t>
            </a:r>
            <a:r>
              <a:rPr lang="cs-CZ" sz="2000" b="1" dirty="0" err="1" smtClean="0"/>
              <a:t>Byblos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Sidon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Tyros</a:t>
            </a:r>
            <a:endParaRPr lang="cs-CZ" sz="2000" b="1" dirty="0" smtClean="0"/>
          </a:p>
          <a:p>
            <a:pPr eaLnBrk="1" hangingPunct="1"/>
            <a:r>
              <a:rPr lang="cs-CZ" sz="2000" b="1" dirty="0" smtClean="0"/>
              <a:t>Námořníci, obchodníci, piráti</a:t>
            </a:r>
          </a:p>
          <a:p>
            <a:pPr eaLnBrk="1" hangingPunct="1"/>
            <a:r>
              <a:rPr lang="cs-CZ" sz="2000" b="1" dirty="0" smtClean="0"/>
              <a:t>Výroba červeného barviva – purpuru</a:t>
            </a:r>
          </a:p>
          <a:p>
            <a:pPr eaLnBrk="1" hangingPunct="1"/>
            <a:r>
              <a:rPr lang="cs-CZ" sz="2000" b="1" dirty="0" smtClean="0"/>
              <a:t>Kolonizace pobřeží Střed. Moře</a:t>
            </a:r>
          </a:p>
          <a:p>
            <a:pPr eaLnBrk="1" hangingPunct="1">
              <a:buFontTx/>
              <a:buNone/>
            </a:pPr>
            <a:r>
              <a:rPr lang="cs-CZ" sz="2000" b="1" dirty="0" smtClean="0"/>
              <a:t>     zakládali stálé osady – faktorie</a:t>
            </a:r>
          </a:p>
          <a:p>
            <a:pPr eaLnBrk="1" hangingPunct="1">
              <a:buFontTx/>
              <a:buNone/>
            </a:pPr>
            <a:r>
              <a:rPr lang="cs-CZ" sz="2000" b="1" dirty="0" smtClean="0"/>
              <a:t>     nejznámější Kartágo / </a:t>
            </a:r>
            <a:r>
              <a:rPr lang="cs-CZ" sz="2000" b="1" dirty="0" err="1" smtClean="0"/>
              <a:t>sev</a:t>
            </a:r>
            <a:r>
              <a:rPr lang="cs-CZ" sz="2000" b="1" dirty="0" smtClean="0"/>
              <a:t>. Afrika</a:t>
            </a:r>
          </a:p>
          <a:p>
            <a:pPr eaLnBrk="1" hangingPunct="1"/>
            <a:r>
              <a:rPr lang="cs-CZ" sz="2000" b="1" dirty="0" smtClean="0"/>
              <a:t>Hláskové písmo – 24 souhlásek</a:t>
            </a:r>
          </a:p>
          <a:p>
            <a:pPr eaLnBrk="1" hangingPunct="1">
              <a:buFontTx/>
              <a:buNone/>
            </a:pPr>
            <a:r>
              <a:rPr lang="cs-CZ" sz="2000" b="1" dirty="0" smtClean="0"/>
              <a:t>     základ evropské abecedy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060848"/>
            <a:ext cx="4908185" cy="367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5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eaLnBrk="1" hangingPunct="1"/>
            <a:r>
              <a:rPr lang="cs-CZ" b="1" dirty="0" smtClean="0"/>
              <a:t>Kartágo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5787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Starověká Palestina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076825" cy="47815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000" b="1" dirty="0" smtClean="0"/>
              <a:t>Země </a:t>
            </a:r>
            <a:r>
              <a:rPr lang="cs-CZ" sz="2000" b="1" dirty="0" err="1" smtClean="0"/>
              <a:t>Kannán</a:t>
            </a:r>
            <a:r>
              <a:rPr lang="cs-CZ" sz="2000" b="1" dirty="0" smtClean="0"/>
              <a:t>  / Jericho /</a:t>
            </a:r>
          </a:p>
          <a:p>
            <a:pPr eaLnBrk="1" hangingPunct="1"/>
            <a:r>
              <a:rPr lang="cs-CZ" sz="2000" b="1" dirty="0" smtClean="0"/>
              <a:t>1850 př.n.l. – Abrahám z města Ur</a:t>
            </a:r>
          </a:p>
          <a:p>
            <a:pPr eaLnBrk="1" hangingPunct="1"/>
            <a:r>
              <a:rPr lang="cs-CZ" sz="2000" b="1" dirty="0" smtClean="0"/>
              <a:t>Hebrejci přesídlili do Egypta – otroci faraonů – Mojžíš ve 13. </a:t>
            </a:r>
            <a:r>
              <a:rPr lang="cs-CZ" sz="2000" b="1" dirty="0" err="1" smtClean="0"/>
              <a:t>st.př.n.l</a:t>
            </a:r>
            <a:r>
              <a:rPr lang="cs-CZ" sz="2000" b="1" dirty="0" smtClean="0"/>
              <a:t> zpět</a:t>
            </a:r>
          </a:p>
          <a:p>
            <a:pPr eaLnBrk="1" hangingPunct="1"/>
            <a:r>
              <a:rPr lang="cs-CZ" sz="2000" b="1" dirty="0" smtClean="0"/>
              <a:t>Ve 12. </a:t>
            </a:r>
            <a:r>
              <a:rPr lang="cs-CZ" sz="2000" b="1" dirty="0" err="1" smtClean="0"/>
              <a:t>st.př.n.l</a:t>
            </a:r>
            <a:r>
              <a:rPr lang="cs-CZ" sz="2000" b="1" dirty="0" smtClean="0"/>
              <a:t> – vpád mořských národů </a:t>
            </a:r>
            <a:r>
              <a:rPr lang="cs-CZ" sz="2000" b="1" dirty="0" err="1" smtClean="0"/>
              <a:t>Pelištějci</a:t>
            </a:r>
            <a:r>
              <a:rPr lang="cs-CZ" sz="2000" b="1" dirty="0" smtClean="0"/>
              <a:t> / Filištíni / - </a:t>
            </a:r>
            <a:r>
              <a:rPr lang="cs-CZ" sz="2000" b="1" dirty="0" err="1" smtClean="0"/>
              <a:t>Jerusalém</a:t>
            </a:r>
            <a:endParaRPr lang="cs-CZ" sz="2000" b="1" dirty="0" smtClean="0"/>
          </a:p>
          <a:p>
            <a:pPr eaLnBrk="1" hangingPunct="1"/>
            <a:r>
              <a:rPr lang="cs-CZ" sz="2000" b="1" dirty="0" smtClean="0"/>
              <a:t>Sjednocený židovský stát – 11. </a:t>
            </a:r>
            <a:r>
              <a:rPr lang="cs-CZ" sz="2000" b="1" dirty="0" err="1" smtClean="0"/>
              <a:t>st.př.n.l</a:t>
            </a:r>
            <a:r>
              <a:rPr lang="cs-CZ" sz="2000" b="1" dirty="0" smtClean="0"/>
              <a:t>.</a:t>
            </a:r>
          </a:p>
          <a:p>
            <a:pPr eaLnBrk="1" hangingPunct="1">
              <a:buFontTx/>
              <a:buNone/>
            </a:pPr>
            <a:r>
              <a:rPr lang="cs-CZ" sz="2000" b="1" dirty="0" smtClean="0"/>
              <a:t>     vojevůdce Saul – 1. židovský král</a:t>
            </a:r>
          </a:p>
          <a:p>
            <a:pPr eaLnBrk="1" hangingPunct="1">
              <a:buFontTx/>
              <a:buNone/>
            </a:pPr>
            <a:r>
              <a:rPr lang="cs-CZ" sz="2000" b="1" dirty="0" smtClean="0"/>
              <a:t>     král David / x Goliáš / - sjednotil Židy,</a:t>
            </a:r>
          </a:p>
          <a:p>
            <a:pPr eaLnBrk="1" hangingPunct="1">
              <a:buFontTx/>
              <a:buNone/>
            </a:pPr>
            <a:r>
              <a:rPr lang="cs-CZ" sz="2000" b="1" dirty="0" smtClean="0"/>
              <a:t>            </a:t>
            </a:r>
            <a:r>
              <a:rPr lang="cs-CZ" sz="2000" b="1" dirty="0" err="1" smtClean="0"/>
              <a:t>h</a:t>
            </a:r>
            <a:r>
              <a:rPr lang="cs-CZ" sz="2000" b="1" dirty="0" smtClean="0"/>
              <a:t>. město </a:t>
            </a:r>
            <a:r>
              <a:rPr lang="cs-CZ" sz="2000" b="1" dirty="0" err="1" smtClean="0"/>
              <a:t>Jerusalém</a:t>
            </a:r>
            <a:endParaRPr lang="cs-CZ" sz="2000" b="1" dirty="0" smtClean="0"/>
          </a:p>
          <a:p>
            <a:pPr eaLnBrk="1" hangingPunct="1">
              <a:buFontTx/>
              <a:buNone/>
            </a:pPr>
            <a:r>
              <a:rPr lang="cs-CZ" sz="2000" b="1" dirty="0" smtClean="0"/>
              <a:t>     král Šalamoun – Šalamounův chrám</a:t>
            </a:r>
          </a:p>
          <a:p>
            <a:pPr eaLnBrk="1" hangingPunct="1">
              <a:buFontTx/>
              <a:buNone/>
            </a:pPr>
            <a:r>
              <a:rPr lang="cs-CZ" sz="2000" b="1" dirty="0" smtClean="0"/>
              <a:t>           diplomacie, obchod, silná armáda</a:t>
            </a:r>
          </a:p>
          <a:p>
            <a:pPr eaLnBrk="1" hangingPunct="1">
              <a:buFontTx/>
              <a:buNone/>
            </a:pPr>
            <a:r>
              <a:rPr lang="cs-CZ" sz="2000" b="1" dirty="0" smtClean="0"/>
              <a:t>           královna ze Sáby     </a:t>
            </a:r>
          </a:p>
        </p:txBody>
      </p:sp>
      <p:pic>
        <p:nvPicPr>
          <p:cNvPr id="7172" name="Picture 6" descr="Judea a Samař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46663" y="1484313"/>
            <a:ext cx="3349625" cy="46085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eaLnBrk="1" hangingPunct="1"/>
            <a:r>
              <a:rPr lang="cs-CZ" b="1" dirty="0" smtClean="0"/>
              <a:t>Jericho – nejstarší město</a:t>
            </a:r>
          </a:p>
        </p:txBody>
      </p:sp>
      <p:sp>
        <p:nvSpPr>
          <p:cNvPr id="8197" name="Text Box 16"/>
          <p:cNvSpPr txBox="1">
            <a:spLocks noChangeArrowheads="1"/>
          </p:cNvSpPr>
          <p:nvPr/>
        </p:nvSpPr>
        <p:spPr bwMode="auto">
          <a:xfrm>
            <a:off x="5508104" y="764704"/>
            <a:ext cx="3635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/>
              <a:t>Jericho vzniklo 10 000 let př.n.l.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60848" y="12141968"/>
            <a:ext cx="13415797" cy="1006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8604448" y="5733256"/>
            <a:ext cx="103688" cy="362744"/>
          </a:xfrm>
        </p:spPr>
        <p:txBody>
          <a:bodyPr>
            <a:normAutofit fontScale="85000" lnSpcReduction="20000"/>
          </a:bodyPr>
          <a:lstStyle/>
          <a:p>
            <a:endParaRPr lang="cs-CZ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7307213" cy="547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403</TotalTime>
  <Words>2005</Words>
  <Application>Microsoft Office PowerPoint</Application>
  <PresentationFormat>Předvádění na obrazovce (4:3)</PresentationFormat>
  <Paragraphs>181</Paragraphs>
  <Slides>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Papír</vt:lpstr>
      <vt:lpstr>     </vt:lpstr>
      <vt:lpstr>Chetitská říše</vt:lpstr>
      <vt:lpstr>Snímek 3</vt:lpstr>
      <vt:lpstr>Chetitské písmo</vt:lpstr>
      <vt:lpstr>Snímek 5</vt:lpstr>
      <vt:lpstr>Fénicie</vt:lpstr>
      <vt:lpstr>Kartágo</vt:lpstr>
      <vt:lpstr>Starověká Palestina</vt:lpstr>
      <vt:lpstr>Jericho – nejstarší město</vt:lpstr>
      <vt:lpstr>Jerusalém</vt:lpstr>
      <vt:lpstr>Mojžíš</vt:lpstr>
      <vt:lpstr>Králové Izraele</vt:lpstr>
      <vt:lpstr>Rozpad židovského státu</vt:lpstr>
      <vt:lpstr>Judaismus</vt:lpstr>
      <vt:lpstr>Perská říše</vt:lpstr>
      <vt:lpstr>Snímek 16</vt:lpstr>
      <vt:lpstr>Snímek 17</vt:lpstr>
      <vt:lpstr> Starověká Indie</vt:lpstr>
      <vt:lpstr>Buddhismus</vt:lpstr>
      <vt:lpstr>Starověká Čína</vt:lpstr>
      <vt:lpstr>Konfuciánství a taoismus</vt:lpstr>
      <vt:lpstr>Hliněná armáda</vt:lpstr>
      <vt:lpstr>Snímek 23</vt:lpstr>
      <vt:lpstr>Zdroje a literatura:</vt:lpstr>
      <vt:lpstr>Snímek 25</vt:lpstr>
      <vt:lpstr>Snímek 26</vt:lpstr>
      <vt:lpstr>Snímek 27</vt:lpstr>
      <vt:lpstr>Snímek 28</vt:lpstr>
      <vt:lpstr>Snímek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   </dc:title>
  <dc:creator>Martin Pospíšil</dc:creator>
  <cp:lastModifiedBy>Martin Pospíšil</cp:lastModifiedBy>
  <cp:revision>46</cp:revision>
  <dcterms:created xsi:type="dcterms:W3CDTF">2011-07-06T07:45:49Z</dcterms:created>
  <dcterms:modified xsi:type="dcterms:W3CDTF">2012-07-07T15:34:27Z</dcterms:modified>
</cp:coreProperties>
</file>