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73" r:id="rId9"/>
    <p:sldId id="265" r:id="rId10"/>
    <p:sldId id="266" r:id="rId11"/>
    <p:sldId id="267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EFEE-D37B-4BA1-872D-2BCC88355DFB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C598-76CE-4754-9C8C-C175FC222D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C598-76CE-4754-9C8C-C175FC222DE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43EA-1F9A-41E6-AD40-14648F2C4A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FE1C-07E7-43BB-83E2-79CA656198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410C-FDA9-42A6-B884-A523E76A38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6B26A5-11EA-434F-B747-12735C05B021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498549-0BB0-4CDB-B8B1-ECB9C8D36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s.wikipedia.org/wiki/Kn%C3%B3sso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s:Creative_Comm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260648"/>
            <a:ext cx="8640762" cy="6408440"/>
          </a:xfrm>
        </p:spPr>
        <p:txBody>
          <a:bodyPr/>
          <a:lstStyle/>
          <a:p>
            <a:pPr algn="ctr" eaLnBrk="1" hangingPunct="1"/>
            <a:r>
              <a:rPr lang="cs-CZ" sz="6000" b="1" dirty="0" smtClean="0">
                <a:solidFill>
                  <a:schemeClr val="tx1"/>
                </a:solidFill>
              </a:rPr>
              <a:t>Starověké Řecko</a:t>
            </a:r>
          </a:p>
          <a:p>
            <a:pPr eaLnBrk="1" hangingPunct="1"/>
            <a:endParaRPr lang="cs-CZ" sz="6000" dirty="0" smtClean="0"/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Tato prezentace byla vypracována v rámci projektu Inovace výuky společenských věd.</a:t>
            </a:r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    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2548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 Black" pitchFamily="34" charset="0"/>
              </a:rPr>
              <a:t>TRÓJSKÁ VÁLKA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99592" y="638132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/>
              <a:t>Achilles a </a:t>
            </a:r>
            <a:r>
              <a:rPr lang="cs-CZ" sz="2400" b="1" i="1" dirty="0" err="1" smtClean="0"/>
              <a:t>Patroklos</a:t>
            </a:r>
            <a:r>
              <a:rPr lang="cs-CZ" sz="2400" b="1" i="1" dirty="0" smtClean="0"/>
              <a:t>                                 Trojský kůň</a:t>
            </a:r>
            <a:endParaRPr lang="cs-CZ" sz="24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63691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Helena</a:t>
            </a:r>
            <a:endParaRPr lang="cs-CZ" b="1" i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"/>
          </p:nvPr>
        </p:nvSpPr>
        <p:spPr>
          <a:xfrm flipH="1">
            <a:off x="251520" y="3356992"/>
            <a:ext cx="205680" cy="429196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2"/>
          </p:nvPr>
        </p:nvSpPr>
        <p:spPr>
          <a:xfrm flipH="1">
            <a:off x="4499992" y="3573016"/>
            <a:ext cx="148208" cy="21317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500040" cy="44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7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 Black" pitchFamily="34" charset="0"/>
              </a:rPr>
              <a:t>TEMNÉ OBDOBÍ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776" cy="4997152"/>
          </a:xfrm>
        </p:spPr>
        <p:txBody>
          <a:bodyPr>
            <a:noAutofit/>
          </a:bodyPr>
          <a:lstStyle/>
          <a:p>
            <a:pPr eaLnBrk="1" hangingPunct="1"/>
            <a:r>
              <a:rPr lang="cs-CZ" sz="2200" b="1" dirty="0" smtClean="0">
                <a:solidFill>
                  <a:schemeClr val="tx1"/>
                </a:solidFill>
              </a:rPr>
              <a:t>Po </a:t>
            </a:r>
            <a:r>
              <a:rPr lang="cs-CZ" sz="2200" b="1" dirty="0" err="1" smtClean="0">
                <a:solidFill>
                  <a:schemeClr val="tx1"/>
                </a:solidFill>
              </a:rPr>
              <a:t>trójské</a:t>
            </a:r>
            <a:r>
              <a:rPr lang="cs-CZ" sz="2200" b="1" dirty="0" smtClean="0">
                <a:solidFill>
                  <a:schemeClr val="tx1"/>
                </a:solidFill>
              </a:rPr>
              <a:t> válce(asi 1200 př. n. l. pád Tróje)</a:t>
            </a:r>
          </a:p>
          <a:p>
            <a:pPr eaLnBrk="1" hangingPunct="1"/>
            <a:r>
              <a:rPr lang="cs-CZ" sz="2200" b="1" dirty="0" smtClean="0">
                <a:solidFill>
                  <a:schemeClr val="tx1"/>
                </a:solidFill>
              </a:rPr>
              <a:t>Zmatky a úpadek – kmenové posuny (zapříčinil příchod Dórů)</a:t>
            </a:r>
          </a:p>
          <a:p>
            <a:pPr eaLnBrk="1" hangingPunct="1"/>
            <a:r>
              <a:rPr lang="cs-CZ" sz="2200" b="1" dirty="0" smtClean="0">
                <a:solidFill>
                  <a:schemeClr val="tx1"/>
                </a:solidFill>
              </a:rPr>
              <a:t>Dórové na nižším kulturním stupni – hmotný i kulturní úpadek</a:t>
            </a:r>
          </a:p>
          <a:p>
            <a:pPr eaLnBrk="1" hangingPunct="1"/>
            <a:r>
              <a:rPr lang="cs-CZ" sz="2200" b="1" dirty="0" smtClean="0">
                <a:solidFill>
                  <a:schemeClr val="tx1"/>
                </a:solidFill>
              </a:rPr>
              <a:t>Postupně došlo k vzestupu – důkazem eposy ,,Ilias a Odysea“.</a:t>
            </a:r>
          </a:p>
          <a:p>
            <a:pPr eaLnBrk="1" hangingPunct="1">
              <a:buFontTx/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	Podle jejich autora se temnému období říká také homérské </a:t>
            </a:r>
          </a:p>
        </p:txBody>
      </p:sp>
      <p:pic>
        <p:nvPicPr>
          <p:cNvPr id="12292" name="Picture 8" descr="180px-Homer_British_Mu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88640"/>
            <a:ext cx="2330450" cy="2940050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7740352" y="364502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Homé</a:t>
            </a:r>
            <a:r>
              <a:rPr lang="cs-CZ" dirty="0" smtClean="0"/>
              <a:t>r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438" y="2872746"/>
            <a:ext cx="2550562" cy="39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r>
              <a:rPr lang="cs-CZ" dirty="0" smtClean="0"/>
              <a:t>Zdroje a 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877272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Obrázek str. 2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SAINT-POL, </a:t>
            </a:r>
            <a:r>
              <a:rPr lang="en-US" sz="1400" dirty="0" err="1" smtClean="0">
                <a:solidFill>
                  <a:schemeClr val="tx1"/>
                </a:solidFill>
              </a:rPr>
              <a:t>Bibi</a:t>
            </a:r>
            <a:r>
              <a:rPr lang="en-US" sz="1400" dirty="0" smtClean="0">
                <a:solidFill>
                  <a:schemeClr val="tx1"/>
                </a:solidFill>
              </a:rPr>
              <a:t>. Location of the main </a:t>
            </a:r>
            <a:r>
              <a:rPr lang="en-US" sz="1400" dirty="0" err="1" smtClean="0">
                <a:solidFill>
                  <a:schemeClr val="tx1"/>
                </a:solidFill>
              </a:rPr>
              <a:t>mycenaean</a:t>
            </a:r>
            <a:r>
              <a:rPr lang="en-US" sz="1400" dirty="0" smtClean="0">
                <a:solidFill>
                  <a:schemeClr val="tx1"/>
                </a:solidFill>
              </a:rPr>
              <a:t> sites. In: </a:t>
            </a:r>
            <a:r>
              <a:rPr lang="en-US" sz="1400" i="1" dirty="0" smtClean="0">
                <a:solidFill>
                  <a:schemeClr val="tx1"/>
                </a:solidFill>
              </a:rPr>
              <a:t>Wikipedia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i="1" dirty="0" smtClean="0">
                <a:solidFill>
                  <a:schemeClr val="tx1"/>
                </a:solidFill>
              </a:rPr>
              <a:t>the free encyclopedia</a:t>
            </a:r>
            <a:r>
              <a:rPr lang="en-US" sz="1400" dirty="0" smtClean="0">
                <a:solidFill>
                  <a:schemeClr val="tx1"/>
                </a:solidFill>
              </a:rPr>
              <a:t> [online]. San Francisco (CA): Wikimedia Foundation, 2001- [cit. 2012-0</a:t>
            </a:r>
            <a:r>
              <a:rPr lang="cs-CZ" sz="14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cs-CZ" sz="1400" dirty="0" smtClean="0">
                <a:solidFill>
                  <a:schemeClr val="tx1"/>
                </a:solidFill>
              </a:rPr>
              <a:t>13</a:t>
            </a:r>
            <a:r>
              <a:rPr lang="en-US" sz="1400" dirty="0" smtClean="0">
                <a:solidFill>
                  <a:schemeClr val="tx1"/>
                </a:solidFill>
              </a:rPr>
              <a:t>]. </a:t>
            </a:r>
            <a:r>
              <a:rPr lang="en-US" sz="1400" dirty="0" err="1" smtClean="0">
                <a:solidFill>
                  <a:schemeClr val="tx1"/>
                </a:solidFill>
              </a:rPr>
              <a:t>Dostupné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z: http://upload.wikimedia.org/wikipedia/commons/e/e8/Sites_myc%C3%A9niens.png </a:t>
            </a:r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Obrázek str.  3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CITYPEEK. </a:t>
            </a:r>
            <a:r>
              <a:rPr lang="cs-CZ" sz="1400" dirty="0" err="1" smtClean="0">
                <a:solidFill>
                  <a:schemeClr val="tx1"/>
                </a:solidFill>
              </a:rPr>
              <a:t>Minos</a:t>
            </a:r>
            <a:r>
              <a:rPr lang="cs-CZ" sz="1400" dirty="0" smtClean="0">
                <a:solidFill>
                  <a:schemeClr val="tx1"/>
                </a:solidFill>
              </a:rPr>
              <a:t>'s </a:t>
            </a:r>
            <a:r>
              <a:rPr lang="cs-CZ" sz="1400" dirty="0" err="1" smtClean="0">
                <a:solidFill>
                  <a:schemeClr val="tx1"/>
                </a:solidFill>
              </a:rPr>
              <a:t>Palace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z: http://upload.wikimedia.org/wikipedia/commons/thumb/f/f0/Palazzo_Minosse7.jpg/800px-Palazzo_Minosse7.jpg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str. 4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SAINT-POL, </a:t>
            </a:r>
            <a:r>
              <a:rPr lang="cs-CZ" sz="1400" dirty="0" err="1" smtClean="0">
                <a:solidFill>
                  <a:schemeClr val="tx1"/>
                </a:solidFill>
              </a:rPr>
              <a:t>Bibi</a:t>
            </a:r>
            <a:r>
              <a:rPr lang="cs-CZ" sz="1400" dirty="0" smtClean="0">
                <a:solidFill>
                  <a:schemeClr val="tx1"/>
                </a:solidFill>
              </a:rPr>
              <a:t>. Map </a:t>
            </a:r>
            <a:r>
              <a:rPr lang="cs-CZ" sz="1400" dirty="0" err="1" smtClean="0">
                <a:solidFill>
                  <a:schemeClr val="tx1"/>
                </a:solidFill>
              </a:rPr>
              <a:t>of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Minoan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Crete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z: http://upload.wikimedia.org/wikipedia/commons/thumb/f/ff/Map_Minoan_Crete-en.svg/800px-Map_Minoan_Crete-en.svg.png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str. 5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MARSYAS. Entrée de l'</a:t>
            </a:r>
            <a:r>
              <a:rPr lang="cs-CZ" sz="1400" dirty="0" err="1" smtClean="0">
                <a:solidFill>
                  <a:schemeClr val="tx1"/>
                </a:solidFill>
              </a:rPr>
              <a:t>aile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principale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du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palais</a:t>
            </a:r>
            <a:r>
              <a:rPr lang="cs-CZ" sz="1400" dirty="0" smtClean="0">
                <a:solidFill>
                  <a:schemeClr val="tx1"/>
                </a:solidFill>
              </a:rPr>
              <a:t> de </a:t>
            </a:r>
            <a:r>
              <a:rPr lang="cs-CZ" sz="1400" dirty="0" err="1" smtClean="0">
                <a:solidFill>
                  <a:schemeClr val="tx1"/>
                </a:solidFill>
              </a:rPr>
              <a:t>Phaistos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Crète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z: http://upload.wikimedia.org/wikipedia/commons/9/93/Phaestos_entr%C3%A9e_palais.jpg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str. 6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CHRIS 73. Palace of </a:t>
            </a:r>
            <a:r>
              <a:rPr lang="en-US" sz="1400" dirty="0" err="1" smtClean="0">
                <a:solidFill>
                  <a:schemeClr val="tx1"/>
                </a:solidFill>
              </a:rPr>
              <a:t>Knossus</a:t>
            </a:r>
            <a:r>
              <a:rPr lang="en-US" sz="1400" dirty="0" smtClean="0">
                <a:solidFill>
                  <a:schemeClr val="tx1"/>
                </a:solidFill>
              </a:rPr>
              <a:t>, overall view. In: </a:t>
            </a:r>
            <a:r>
              <a:rPr lang="en-US" sz="1400" i="1" dirty="0" smtClean="0">
                <a:solidFill>
                  <a:schemeClr val="tx1"/>
                </a:solidFill>
              </a:rPr>
              <a:t>Wikipedia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i="1" dirty="0" smtClean="0">
                <a:solidFill>
                  <a:schemeClr val="tx1"/>
                </a:solidFill>
              </a:rPr>
              <a:t>the free encyclopedia</a:t>
            </a:r>
            <a:r>
              <a:rPr lang="en-US" sz="1400" dirty="0" smtClean="0">
                <a:solidFill>
                  <a:schemeClr val="tx1"/>
                </a:solidFill>
              </a:rPr>
              <a:t> [online]. San Francisco (CA): Wikimedia Foundation, 2001- [cit. 2012-0</a:t>
            </a:r>
            <a:r>
              <a:rPr lang="cs-CZ" sz="14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cs-CZ" sz="1400" dirty="0" smtClean="0">
                <a:solidFill>
                  <a:schemeClr val="tx1"/>
                </a:solidFill>
              </a:rPr>
              <a:t>13</a:t>
            </a:r>
            <a:r>
              <a:rPr lang="en-US" sz="1400" dirty="0" smtClean="0">
                <a:solidFill>
                  <a:schemeClr val="tx1"/>
                </a:solidFill>
              </a:rPr>
              <a:t>]. </a:t>
            </a:r>
            <a:r>
              <a:rPr lang="en-US" sz="1400" dirty="0" err="1" smtClean="0">
                <a:solidFill>
                  <a:schemeClr val="tx1"/>
                </a:solidFill>
              </a:rPr>
              <a:t>Dostupné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z: http://upload.wikimedia.org/wikipedia/commons/thumb/8/86/Palace_of_Knossus.jpg/800px-Palace_of_Knossus.jpg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/>
          <a:lstStyle/>
          <a:p>
            <a:r>
              <a:rPr lang="cs-CZ" sz="1400" dirty="0" smtClean="0">
                <a:solidFill>
                  <a:schemeClr val="tx1"/>
                </a:solidFill>
              </a:rPr>
              <a:t>Obrázek str. 7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MONNIAUX, David. </a:t>
            </a:r>
            <a:r>
              <a:rPr lang="cs-CZ" sz="1400" dirty="0" err="1" smtClean="0">
                <a:solidFill>
                  <a:schemeClr val="tx1"/>
                </a:solidFill>
              </a:rPr>
              <a:t>The</a:t>
            </a:r>
            <a:r>
              <a:rPr lang="cs-CZ" sz="1400" dirty="0" smtClean="0">
                <a:solidFill>
                  <a:schemeClr val="tx1"/>
                </a:solidFill>
              </a:rPr>
              <a:t> lion </a:t>
            </a:r>
            <a:r>
              <a:rPr lang="cs-CZ" sz="1400" dirty="0" err="1" smtClean="0">
                <a:solidFill>
                  <a:schemeClr val="tx1"/>
                </a:solidFill>
              </a:rPr>
              <a:t>gate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at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Mycenae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z: http://upload.wikimedia.org/wikipedia/commons/thumb/9/9d/Mycenae_lion_gate_dsc06382.jpg/800px-Mycenae_lion_gate_dsc06382.jpg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str. 8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DÖRPFELD, </a:t>
            </a:r>
            <a:r>
              <a:rPr lang="cs-CZ" sz="1400" dirty="0" err="1" smtClean="0">
                <a:solidFill>
                  <a:schemeClr val="tx1"/>
                </a:solidFill>
              </a:rPr>
              <a:t>Wilhelm</a:t>
            </a:r>
            <a:r>
              <a:rPr lang="cs-CZ" sz="1400" dirty="0" smtClean="0">
                <a:solidFill>
                  <a:schemeClr val="tx1"/>
                </a:solidFill>
              </a:rPr>
              <a:t>. Die </a:t>
            </a:r>
            <a:r>
              <a:rPr lang="cs-CZ" sz="1400" dirty="0" err="1" smtClean="0">
                <a:solidFill>
                  <a:schemeClr val="tx1"/>
                </a:solidFill>
              </a:rPr>
              <a:t>Burg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von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Tiryns</a:t>
            </a:r>
            <a:r>
              <a:rPr lang="cs-CZ" sz="1400" dirty="0" smtClean="0">
                <a:solidFill>
                  <a:schemeClr val="tx1"/>
                </a:solidFill>
              </a:rPr>
              <a:t>. Nach den </a:t>
            </a:r>
            <a:r>
              <a:rPr lang="cs-CZ" sz="1400" dirty="0" err="1" smtClean="0">
                <a:solidFill>
                  <a:schemeClr val="tx1"/>
                </a:solidFill>
              </a:rPr>
              <a:t>Ausgrabungen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von</a:t>
            </a:r>
            <a:r>
              <a:rPr lang="cs-CZ" sz="1400" dirty="0" smtClean="0">
                <a:solidFill>
                  <a:schemeClr val="tx1"/>
                </a:solidFill>
              </a:rPr>
              <a:t> Heinrich </a:t>
            </a:r>
            <a:r>
              <a:rPr lang="cs-CZ" sz="1400" dirty="0" err="1" smtClean="0">
                <a:solidFill>
                  <a:schemeClr val="tx1"/>
                </a:solidFill>
              </a:rPr>
              <a:t>Schliemann</a:t>
            </a:r>
            <a:r>
              <a:rPr lang="cs-CZ" sz="1400" dirty="0" smtClean="0">
                <a:solidFill>
                  <a:schemeClr val="tx1"/>
                </a:solidFill>
              </a:rPr>
              <a:t> 1884.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z: http://upload.wikimedia.org/wikipedia/commons/thumb/6/60/Tiryns_Tafel_I.jpg/800px-Tiryns_Tafel_I.jpg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str. </a:t>
            </a:r>
            <a:r>
              <a:rPr lang="cs-CZ" sz="1400" dirty="0" smtClean="0">
                <a:solidFill>
                  <a:schemeClr val="tx1"/>
                </a:solidFill>
              </a:rPr>
              <a:t>10/1</a:t>
            </a:r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BIBI SAINT-POL. Achilleus </a:t>
            </a:r>
            <a:r>
              <a:rPr lang="cs-CZ" sz="1400" dirty="0" err="1" smtClean="0">
                <a:solidFill>
                  <a:schemeClr val="tx1"/>
                </a:solidFill>
              </a:rPr>
              <a:t>verbindet</a:t>
            </a:r>
            <a:r>
              <a:rPr lang="cs-CZ" sz="1400" dirty="0" smtClean="0">
                <a:solidFill>
                  <a:schemeClr val="tx1"/>
                </a:solidFill>
              </a:rPr>
              <a:t> den </a:t>
            </a:r>
            <a:r>
              <a:rPr lang="cs-CZ" sz="1400" dirty="0" err="1" smtClean="0">
                <a:solidFill>
                  <a:schemeClr val="tx1"/>
                </a:solidFill>
              </a:rPr>
              <a:t>von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einem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Pfeil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getroffenen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Patroklos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z: http://upload.wikimedia.org/wikipedia/commons/thumb/b/ba/Akhilleus_Patroklos_Antikensammlung_Berlin_F2278.jpg/607px-Akhilleus_Patroklos_Antikensammlung_Berlin_F2278.jpg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str. </a:t>
            </a:r>
            <a:r>
              <a:rPr lang="cs-CZ" sz="1400" dirty="0" smtClean="0">
                <a:solidFill>
                  <a:schemeClr val="tx1"/>
                </a:solidFill>
              </a:rPr>
              <a:t>10/2</a:t>
            </a:r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BURGESS, </a:t>
            </a:r>
            <a:r>
              <a:rPr lang="cs-CZ" sz="1400" dirty="0" err="1" smtClean="0">
                <a:solidFill>
                  <a:schemeClr val="tx1"/>
                </a:solidFill>
              </a:rPr>
              <a:t>Ross</a:t>
            </a:r>
            <a:r>
              <a:rPr lang="cs-CZ" sz="1400" dirty="0" smtClean="0">
                <a:solidFill>
                  <a:schemeClr val="tx1"/>
                </a:solidFill>
              </a:rPr>
              <a:t>. El </a:t>
            </a:r>
            <a:r>
              <a:rPr lang="cs-CZ" sz="1400" dirty="0" err="1" smtClean="0">
                <a:solidFill>
                  <a:schemeClr val="tx1"/>
                </a:solidFill>
              </a:rPr>
              <a:t>caballo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pajo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from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the</a:t>
            </a:r>
            <a:r>
              <a:rPr lang="cs-CZ" sz="1400" dirty="0" smtClean="0">
                <a:solidFill>
                  <a:schemeClr val="tx1"/>
                </a:solidFill>
              </a:rPr>
              <a:t> 2004 film </a:t>
            </a:r>
            <a:r>
              <a:rPr lang="cs-CZ" sz="1400" dirty="0" err="1" smtClean="0">
                <a:solidFill>
                  <a:schemeClr val="tx1"/>
                </a:solidFill>
              </a:rPr>
              <a:t>Troy</a:t>
            </a:r>
            <a:r>
              <a:rPr lang="cs-CZ" sz="1400" dirty="0" smtClean="0">
                <a:solidFill>
                  <a:schemeClr val="tx1"/>
                </a:solidFill>
              </a:rPr>
              <a:t>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pod licencí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Creative</a:t>
            </a:r>
            <a:r>
              <a:rPr lang="cs-CZ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hlinkClick r:id="rId2"/>
              </a:rPr>
              <a:t>Commons</a:t>
            </a:r>
            <a:r>
              <a:rPr lang="cs-CZ" sz="1400" dirty="0" smtClean="0">
                <a:solidFill>
                  <a:schemeClr val="tx1"/>
                </a:solidFill>
              </a:rPr>
              <a:t> z: http://upload.wikimedia.org/wikipedia/commons/thumb/0/07/Trojan_horse_%C3%87anakkale.jpg/396px-Trojan_horse_%C3%87anakkale.jpg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Obrázek </a:t>
            </a:r>
            <a:r>
              <a:rPr lang="cs-CZ" sz="1400" dirty="0" smtClean="0">
                <a:solidFill>
                  <a:schemeClr val="tx1"/>
                </a:solidFill>
              </a:rPr>
              <a:t>str. </a:t>
            </a:r>
            <a:r>
              <a:rPr lang="cs-CZ" sz="1400" dirty="0" smtClean="0">
                <a:solidFill>
                  <a:schemeClr val="tx1"/>
                </a:solidFill>
              </a:rPr>
              <a:t>11/1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JW1805. </a:t>
            </a:r>
            <a:r>
              <a:rPr lang="cs-CZ" sz="1400" dirty="0" err="1" smtClean="0">
                <a:solidFill>
                  <a:schemeClr val="tx1"/>
                </a:solidFill>
              </a:rPr>
              <a:t>Homer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British</a:t>
            </a:r>
            <a:r>
              <a:rPr lang="cs-CZ" sz="1400" dirty="0" smtClean="0">
                <a:solidFill>
                  <a:schemeClr val="tx1"/>
                </a:solidFill>
              </a:rPr>
              <a:t> Museum.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z: http://upload.wikimedia.org/wikipedia/commons/thumb/1/1c/Homer_British_Museum.jpg/476px-Homer_British_Museum.jpg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264696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Obrázek </a:t>
            </a:r>
            <a:r>
              <a:rPr lang="cs-CZ" sz="1400" dirty="0" smtClean="0">
                <a:solidFill>
                  <a:schemeClr val="tx1"/>
                </a:solidFill>
              </a:rPr>
              <a:t>str. </a:t>
            </a:r>
            <a:r>
              <a:rPr lang="cs-CZ" sz="1400" dirty="0" smtClean="0">
                <a:solidFill>
                  <a:schemeClr val="tx1"/>
                </a:solidFill>
              </a:rPr>
              <a:t>11/2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400" dirty="0" err="1" smtClean="0">
                <a:solidFill>
                  <a:schemeClr val="tx1"/>
                </a:solidFill>
              </a:rPr>
              <a:t>Odysseus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bjuder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cyklopen</a:t>
            </a:r>
            <a:r>
              <a:rPr lang="cs-CZ" sz="1400" dirty="0" smtClean="0">
                <a:solidFill>
                  <a:schemeClr val="tx1"/>
                </a:solidFill>
              </a:rPr>
              <a:t> vin. In: </a:t>
            </a:r>
            <a:r>
              <a:rPr lang="cs-CZ" sz="1400" i="1" dirty="0" err="1" smtClean="0">
                <a:solidFill>
                  <a:schemeClr val="tx1"/>
                </a:solidFill>
              </a:rPr>
              <a:t>Wikipedia</a:t>
            </a:r>
            <a:r>
              <a:rPr lang="cs-CZ" sz="1400" dirty="0" smtClean="0">
                <a:solidFill>
                  <a:schemeClr val="tx1"/>
                </a:solidFill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</a:rPr>
              <a:t> [online]. San </a:t>
            </a:r>
            <a:r>
              <a:rPr lang="cs-CZ" sz="1400" dirty="0" err="1" smtClean="0">
                <a:solidFill>
                  <a:schemeClr val="tx1"/>
                </a:solidFill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</a:rPr>
              <a:t>, 2001- [cit. 2012-05-13]. Dostupné z: http://</a:t>
            </a:r>
            <a:r>
              <a:rPr lang="cs-CZ" sz="1400" dirty="0" smtClean="0">
                <a:solidFill>
                  <a:schemeClr val="tx1"/>
                </a:solidFill>
              </a:rPr>
              <a:t>upload.wikimedia.org/wikipedia/commons/thumb/d/d5/Odysseus_bjuder_cyklopen_vin%2C_Nordisk_familjebok.png/384px-Odysseus_bjuder_cyklopen_vin%2C_Nordisk_familjebok.png</a:t>
            </a:r>
          </a:p>
          <a:p>
            <a:r>
              <a:rPr lang="de-DE" sz="1400" dirty="0" err="1" smtClean="0">
                <a:solidFill>
                  <a:schemeClr val="tx1"/>
                </a:solidFill>
              </a:rPr>
              <a:t>Kohoutková</a:t>
            </a:r>
            <a:r>
              <a:rPr lang="de-DE" sz="1400" dirty="0" smtClean="0">
                <a:solidFill>
                  <a:schemeClr val="tx1"/>
                </a:solidFill>
              </a:rPr>
              <a:t>, H. – </a:t>
            </a:r>
            <a:r>
              <a:rPr lang="de-DE" sz="1400" dirty="0" err="1" smtClean="0">
                <a:solidFill>
                  <a:schemeClr val="tx1"/>
                </a:solidFill>
              </a:rPr>
              <a:t>Komsová</a:t>
            </a:r>
            <a:r>
              <a:rPr lang="de-DE" sz="1400" dirty="0" smtClean="0">
                <a:solidFill>
                  <a:schemeClr val="tx1"/>
                </a:solidFill>
              </a:rPr>
              <a:t>, M</a:t>
            </a:r>
            <a:r>
              <a:rPr lang="de-DE" sz="1400" i="1" dirty="0" smtClean="0">
                <a:solidFill>
                  <a:schemeClr val="tx1"/>
                </a:solidFill>
              </a:rPr>
              <a:t>. </a:t>
            </a:r>
            <a:r>
              <a:rPr lang="de-DE" sz="1400" i="1" dirty="0" err="1" smtClean="0">
                <a:solidFill>
                  <a:schemeClr val="tx1"/>
                </a:solidFill>
              </a:rPr>
              <a:t>Dějepis</a:t>
            </a:r>
            <a:r>
              <a:rPr lang="de-DE" sz="1400" i="1" dirty="0" smtClean="0">
                <a:solidFill>
                  <a:schemeClr val="tx1"/>
                </a:solidFill>
              </a:rPr>
              <a:t> na </a:t>
            </a:r>
            <a:r>
              <a:rPr lang="de-DE" sz="1400" i="1" dirty="0" err="1" smtClean="0">
                <a:solidFill>
                  <a:schemeClr val="tx1"/>
                </a:solidFill>
              </a:rPr>
              <a:t>dlani</a:t>
            </a:r>
            <a:r>
              <a:rPr lang="de-DE" sz="1400" i="1" dirty="0" smtClean="0">
                <a:solidFill>
                  <a:schemeClr val="tx1"/>
                </a:solidFill>
              </a:rPr>
              <a:t>.</a:t>
            </a:r>
            <a:r>
              <a:rPr lang="de-DE" sz="1400" dirty="0" smtClean="0">
                <a:solidFill>
                  <a:schemeClr val="tx1"/>
                </a:solidFill>
              </a:rPr>
              <a:t> 2. </a:t>
            </a:r>
            <a:r>
              <a:rPr lang="de-DE" sz="1400" dirty="0" err="1" smtClean="0">
                <a:solidFill>
                  <a:schemeClr val="tx1"/>
                </a:solidFill>
              </a:rPr>
              <a:t>vyd</a:t>
            </a:r>
            <a:r>
              <a:rPr lang="de-DE" sz="1400" dirty="0" smtClean="0">
                <a:solidFill>
                  <a:schemeClr val="tx1"/>
                </a:solidFill>
              </a:rPr>
              <a:t>. Olomouc: </a:t>
            </a:r>
            <a:r>
              <a:rPr lang="de-DE" sz="1400" dirty="0" err="1" smtClean="0">
                <a:solidFill>
                  <a:schemeClr val="tx1"/>
                </a:solidFill>
              </a:rPr>
              <a:t>Rubico</a:t>
            </a:r>
            <a:r>
              <a:rPr lang="de-DE" sz="1400" dirty="0" smtClean="0">
                <a:solidFill>
                  <a:schemeClr val="tx1"/>
                </a:solidFill>
              </a:rPr>
              <a:t>, 2007</a:t>
            </a:r>
            <a:r>
              <a:rPr lang="cs-CZ" sz="1400" dirty="0" smtClean="0">
                <a:solidFill>
                  <a:schemeClr val="tx1"/>
                </a:solidFill>
              </a:rPr>
              <a:t>. </a:t>
            </a:r>
            <a:r>
              <a:rPr lang="de-DE" sz="1400" dirty="0" smtClean="0">
                <a:solidFill>
                  <a:schemeClr val="tx1"/>
                </a:solidFill>
              </a:rPr>
              <a:t>ISBN 80-7346-065-3</a:t>
            </a:r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5940425" cy="1143000"/>
          </a:xfrm>
        </p:spPr>
        <p:txBody>
          <a:bodyPr>
            <a:normAutofit fontScale="90000"/>
          </a:bodyPr>
          <a:lstStyle/>
          <a:p>
            <a:pPr marL="762000" indent="-762000" eaLnBrk="1" hangingPunct="1"/>
            <a:r>
              <a:rPr lang="cs-CZ" sz="3600" dirty="0" smtClean="0">
                <a:solidFill>
                  <a:schemeClr val="tx1"/>
                </a:solidFill>
              </a:rPr>
              <a:t>1. Minojská kultura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</a:t>
            </a:r>
            <a:r>
              <a:rPr lang="cs-CZ" sz="3600" dirty="0" smtClean="0">
                <a:solidFill>
                  <a:schemeClr val="tx1"/>
                </a:solidFill>
              </a:rPr>
              <a:t> Mykénské období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8578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4800" y="5877272"/>
            <a:ext cx="8686800" cy="202853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09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KRÉTA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38187"/>
            <a:ext cx="4427984" cy="6119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8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největší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řecký ostrov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Ve 2. tisíciletí př. n. l. zde vznikla civilizace(první v Evropě)-</a:t>
            </a:r>
            <a:r>
              <a:rPr lang="cs-CZ" sz="2000" b="1" dirty="0" smtClean="0">
                <a:solidFill>
                  <a:srgbClr val="C00000"/>
                </a:solidFill>
              </a:rPr>
              <a:t>MINOJSKÁ</a:t>
            </a:r>
            <a:r>
              <a:rPr lang="cs-CZ" sz="2000" dirty="0" smtClean="0">
                <a:solidFill>
                  <a:schemeClr val="tx1"/>
                </a:solidFill>
              </a:rPr>
              <a:t> – podle mytického krále </a:t>
            </a:r>
            <a:r>
              <a:rPr lang="cs-CZ" sz="2000" dirty="0" err="1" smtClean="0">
                <a:solidFill>
                  <a:schemeClr val="tx1"/>
                </a:solidFill>
              </a:rPr>
              <a:t>Minoa</a:t>
            </a:r>
            <a:endParaRPr lang="cs-CZ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Tři druhy písma: hieroglyfické,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lineární písmo A </a:t>
            </a:r>
            <a:r>
              <a:rPr lang="cs-CZ" sz="2000" dirty="0" err="1" smtClean="0">
                <a:solidFill>
                  <a:schemeClr val="tx1"/>
                </a:solidFill>
              </a:rPr>
              <a:t>a</a:t>
            </a:r>
            <a:r>
              <a:rPr lang="cs-CZ" sz="2000" dirty="0" smtClean="0">
                <a:solidFill>
                  <a:schemeClr val="tx1"/>
                </a:solidFill>
              </a:rPr>
              <a:t> lineární písmo B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2000 př. n. l. – první města s paláci – </a:t>
            </a:r>
            <a:r>
              <a:rPr lang="cs-CZ" sz="2000" b="1" dirty="0" smtClean="0">
                <a:solidFill>
                  <a:schemeClr val="tx1"/>
                </a:solidFill>
              </a:rPr>
              <a:t>období prvních paláců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Paláce </a:t>
            </a:r>
            <a:r>
              <a:rPr lang="cs-CZ" sz="2000" dirty="0" err="1" smtClean="0">
                <a:solidFill>
                  <a:schemeClr val="tx1"/>
                </a:solidFill>
              </a:rPr>
              <a:t>Knossos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Faistos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Mallia</a:t>
            </a:r>
            <a:r>
              <a:rPr lang="cs-CZ" sz="2000" dirty="0" smtClean="0">
                <a:solidFill>
                  <a:schemeClr val="tx1"/>
                </a:solidFill>
              </a:rPr>
              <a:t> – paláce zničeny silným zemětřesením(1700 př. n. l.)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Období druhých paláců</a:t>
            </a:r>
            <a:r>
              <a:rPr lang="cs-CZ" sz="2000" dirty="0" smtClean="0">
                <a:solidFill>
                  <a:schemeClr val="tx1"/>
                </a:solidFill>
              </a:rPr>
              <a:t> – největší rozkvět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 15. stol. př. n. l. – katastrofy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Toho využili </a:t>
            </a:r>
            <a:r>
              <a:rPr lang="cs-CZ" sz="2000" b="1" dirty="0" err="1" smtClean="0">
                <a:solidFill>
                  <a:schemeClr val="tx1"/>
                </a:solidFill>
              </a:rPr>
              <a:t>Achájové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a na čas ovládli </a:t>
            </a:r>
            <a:r>
              <a:rPr lang="cs-CZ" sz="2000" dirty="0" err="1" smtClean="0">
                <a:solidFill>
                  <a:schemeClr val="tx1"/>
                </a:solidFill>
              </a:rPr>
              <a:t>Knossos</a:t>
            </a:r>
            <a:endParaRPr lang="cs-CZ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Kolem 14. stol. př. n. l. Minojská civilizace zanikla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3"/>
          </p:nvPr>
        </p:nvSpPr>
        <p:spPr>
          <a:xfrm>
            <a:off x="4648200" y="3501008"/>
            <a:ext cx="4038600" cy="432048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Mínojský</a:t>
            </a:r>
            <a:r>
              <a:rPr lang="cs-CZ" sz="2000" dirty="0" smtClean="0">
                <a:solidFill>
                  <a:schemeClr val="tx1"/>
                </a:solidFill>
              </a:rPr>
              <a:t> palác </a:t>
            </a:r>
            <a:r>
              <a:rPr lang="cs-CZ" sz="2000" dirty="0" err="1" smtClean="0">
                <a:solidFill>
                  <a:schemeClr val="tx1"/>
                </a:solidFill>
                <a:hlinkClick r:id="rId2" tooltip="Knóssos"/>
              </a:rPr>
              <a:t>Knóssos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08720"/>
            <a:ext cx="4788024" cy="31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860032" y="42930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Mínojský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palác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Knóssos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725487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latin typeface="Arial Black" pitchFamily="34" charset="0"/>
              </a:rPr>
              <a:t>MINOJSKÉ PALÁCE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45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982590" y="3244334"/>
            <a:ext cx="3178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pod licencí </a:t>
            </a:r>
            <a:r>
              <a:rPr lang="cs-CZ" dirty="0" err="1" smtClean="0">
                <a:hlinkClick r:id="rId3"/>
              </a:rPr>
              <a:t>Creative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Commons</a:t>
            </a:r>
            <a:r>
              <a:rPr lang="cs-CZ" dirty="0" smtClean="0">
                <a:hlinkClick r:id="rId3"/>
              </a:rPr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48876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83568" y="59492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Festos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Faistos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) – druhý největší minojský palác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47664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Knossos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9214" cy="45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MYKÉNSKÉ OBDOBÍ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3322638" cy="568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První řecké kmeny kolem roku 2000 př. n. l. – zničili původní kulturu – heladská. Proto pevninské Řecko předstihla ve vývoji Kréta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Mykénská kultura: vrchol 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	14. –13. stol př. n. l. – Mykény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13. -12. stol př. n. l. do Řecka vpadli mořské národy(ty měli na svědomí první vlnu katastrof)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Potom se usadili nové kmeny: Dórové a severozápadní Řekové(dovršili to, co mořské národy započaly)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2 nejvýznamnější hrady: Mykény a </a:t>
            </a:r>
            <a:r>
              <a:rPr lang="cs-CZ" sz="2000" b="1" dirty="0" err="1" smtClean="0">
                <a:solidFill>
                  <a:schemeClr val="tx1"/>
                </a:solidFill>
              </a:rPr>
              <a:t>Tyrins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endParaRPr lang="cs-CZ" sz="18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508376" y="6317704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83968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Lví brána v Mykénách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8641080" y="1600200"/>
            <a:ext cx="45719" cy="21859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5058139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5576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Tyrins</a:t>
            </a:r>
            <a:endParaRPr lang="cs-CZ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09675"/>
            <a:ext cx="7620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 Black" pitchFamily="34" charset="0"/>
              </a:rPr>
              <a:t>ŘECKÉ MÝTY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Kosmologické – vysvětlují vznik a uspořádání světa, původ bohů</a:t>
            </a:r>
          </a:p>
          <a:p>
            <a:pPr eaLnBrk="1" hangingPunct="1"/>
            <a:endParaRPr lang="cs-CZ" sz="2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Genealogické – vyprávějí o </a:t>
            </a:r>
            <a:r>
              <a:rPr lang="cs-CZ" sz="2400" b="1" dirty="0" err="1" smtClean="0">
                <a:solidFill>
                  <a:schemeClr val="tx1"/>
                </a:solidFill>
              </a:rPr>
              <a:t>héroích</a:t>
            </a:r>
            <a:r>
              <a:rPr lang="cs-CZ" sz="2400" b="1" dirty="0" smtClean="0">
                <a:solidFill>
                  <a:schemeClr val="tx1"/>
                </a:solidFill>
              </a:rPr>
              <a:t>, kteří se stali zakladateli některých mocných národů</a:t>
            </a: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Civilizační – pověsti o hrdinech, o založení měst a o vynálezech</a:t>
            </a:r>
          </a:p>
          <a:p>
            <a:pPr eaLnBrk="1" hangingPunct="1"/>
            <a:endParaRPr lang="cs-CZ" sz="2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2400" b="1" dirty="0" err="1" smtClean="0">
                <a:solidFill>
                  <a:schemeClr val="tx1"/>
                </a:solidFill>
              </a:rPr>
              <a:t>Aitilogické</a:t>
            </a:r>
            <a:r>
              <a:rPr lang="cs-CZ" sz="2400" b="1" dirty="0" smtClean="0">
                <a:solidFill>
                  <a:schemeClr val="tx1"/>
                </a:solidFill>
              </a:rPr>
              <a:t> – o původu různých zvyků, ale také o některých přírodních jevech. Patří sem i Metamorfózy – pověsti o proměnách lidí ve zvířata, rostliny či neživé předměty. O vzniku různých souhvězdí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794</Words>
  <Application>Microsoft Office PowerPoint</Application>
  <PresentationFormat>Předvádění na obrazovce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     </vt:lpstr>
      <vt:lpstr>1. Minojská kultura 2. Mykénské období</vt:lpstr>
      <vt:lpstr>KRÉTA</vt:lpstr>
      <vt:lpstr>MINOJSKÉ PALÁCE</vt:lpstr>
      <vt:lpstr> </vt:lpstr>
      <vt:lpstr>Snímek 6</vt:lpstr>
      <vt:lpstr>MYKÉNSKÉ OBDOBÍ</vt:lpstr>
      <vt:lpstr>Snímek 8</vt:lpstr>
      <vt:lpstr>ŘECKÉ MÝTY</vt:lpstr>
      <vt:lpstr>TRÓJSKÁ VÁLKA</vt:lpstr>
      <vt:lpstr>TEMNÉ OBDOBÍ</vt:lpstr>
      <vt:lpstr>Zdroje a literatura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26</cp:revision>
  <dcterms:created xsi:type="dcterms:W3CDTF">2011-07-06T07:56:51Z</dcterms:created>
  <dcterms:modified xsi:type="dcterms:W3CDTF">2012-07-07T15:36:37Z</dcterms:modified>
</cp:coreProperties>
</file>