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sldIdLst>
    <p:sldId id="275" r:id="rId3"/>
    <p:sldId id="278" r:id="rId4"/>
    <p:sldId id="277" r:id="rId5"/>
    <p:sldId id="281" r:id="rId6"/>
    <p:sldId id="267" r:id="rId7"/>
    <p:sldId id="268" r:id="rId8"/>
    <p:sldId id="276" r:id="rId9"/>
    <p:sldId id="266" r:id="rId10"/>
    <p:sldId id="269" r:id="rId11"/>
    <p:sldId id="270" r:id="rId12"/>
    <p:sldId id="282" r:id="rId13"/>
    <p:sldId id="271" r:id="rId14"/>
    <p:sldId id="273" r:id="rId15"/>
    <p:sldId id="25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8045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421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134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EACA8-5B0D-48B9-B3D5-35D9F4780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2655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D008D-1E6D-4342-BA41-A7317C05F8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8661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ED8ED-0E8F-46FA-A149-ACEB410793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32589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DCBA1-DA68-41EA-AE8F-1AA4C31EA7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46109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5FFF3-EAA5-4A13-8304-3BCA2EB60C8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678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D65C-517B-4DD6-A774-EFEA14D507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995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D78A7-E186-4578-A3E8-1A6FC6A8325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256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E52D8-1CAB-432C-B2E5-2280006D122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94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60942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4A17D-B634-4D10-B07B-7CC5D6C2268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335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737B-BC19-4A4D-A875-7D76C4B1839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205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A07D4-9543-48A5-AEE0-D6308434940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895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FB596-681F-4E1B-A1EF-37D33641533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58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E74A-4326-4DB0-8BD1-8D708D14525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466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83385-B0BF-43D1-9E77-A8BF17FCBF9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887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161A-01B4-4E4C-9478-922D533B0F5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244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8CCC6-7ED4-4945-B636-804D11EF6C7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57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83114-20C6-4B7B-AF17-82364542FB6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866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06A2D-6B3F-4A24-9AB3-AA01E5C28F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49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01553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FD05B-25F5-433F-B63C-B70A35304DE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263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B99A5-1F15-4D66-B9E7-87BA36AC608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79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12.12.2013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2728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12.12.2013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4567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12.12.2013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2057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12.12.2013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540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12.12.2013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5723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F006-191D-4DE5-AF6E-E4EFC9D58E20}" type="datetimeFigureOut">
              <a:rPr lang="cs-CZ" smtClean="0"/>
              <a:pPr/>
              <a:t>12.12.2013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0684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2F006-191D-4DE5-AF6E-E4EFC9D58E20}" type="datetimeFigureOut">
              <a:rPr lang="cs-CZ" smtClean="0"/>
              <a:pPr/>
              <a:t>12.12.2013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AC65-DF6B-4701-94F7-D0AE79D5B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0698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B3AD9-2466-4882-85BA-02D0DAE90FD8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54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Kreml_Kality.jpg?uselang=ru" TargetMode="External"/><Relationship Id="rId13" Type="http://schemas.openxmlformats.org/officeDocument/2006/relationships/hyperlink" Target="http://commons.wikimedia.org/wiki/File:Kulikovo05.jpg?uselang=ru" TargetMode="External"/><Relationship Id="rId3" Type="http://schemas.openxmlformats.org/officeDocument/2006/relationships/hyperlink" Target="http://commons.wikimedia.org/wiki/File:KIEV1240.jpg?uselang=ru" TargetMode="External"/><Relationship Id="rId7" Type="http://schemas.openxmlformats.org/officeDocument/2006/relationships/hyperlink" Target="http://cs.wikipedia.org/wiki/Soubor:Ivan_Kalita.jpg" TargetMode="External"/><Relationship Id="rId12" Type="http://schemas.openxmlformats.org/officeDocument/2006/relationships/hyperlink" Target="http://cs.wikipedia.org/wiki/Soubor:Alexander_Nevsky_2.jpg" TargetMode="External"/><Relationship Id="rId2" Type="http://schemas.openxmlformats.org/officeDocument/2006/relationships/hyperlink" Target="http://cs.wikipedia.org/wiki/Soubor:Vastnetsov_191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MemorialToJuriDolgoruky2.JPG" TargetMode="External"/><Relationship Id="rId11" Type="http://schemas.openxmlformats.org/officeDocument/2006/relationships/hyperlink" Target="http://cs.wikipedia.org/wiki/Soubor:Kremlin_Spasskaya_Tower.jpg" TargetMode="External"/><Relationship Id="rId5" Type="http://schemas.openxmlformats.org/officeDocument/2006/relationships/hyperlink" Target="http://cs.wikipedia.org/wiki/Soubor:GoldenHorde1300.png" TargetMode="External"/><Relationship Id="rId15" Type="http://schemas.openxmlformats.org/officeDocument/2006/relationships/hyperlink" Target="http://commons.wikimedia.org/wiki/File:Ivan_vs_khan.jpg" TargetMode="External"/><Relationship Id="rId10" Type="http://schemas.openxmlformats.org/officeDocument/2006/relationships/hyperlink" Target="http://cs.wikipedia.org/wiki/Soubor:Dormition_(Kremlin).JPG" TargetMode="External"/><Relationship Id="rId4" Type="http://schemas.openxmlformats.org/officeDocument/2006/relationships/hyperlink" Target="http://cs.wikipedia.org/wiki/Soubor:Basqaq.jpg" TargetMode="External"/><Relationship Id="rId9" Type="http://schemas.openxmlformats.org/officeDocument/2006/relationships/hyperlink" Target="http://cs.wikipedia.org/wiki/Soubor:Panorama_of_Moscow_Kremlin.jpg" TargetMode="External"/><Relationship Id="rId14" Type="http://schemas.openxmlformats.org/officeDocument/2006/relationships/hyperlink" Target="http://commons.wikimedia.org/wiki/File:Ivan_III_of_Russia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ongolia_1500_AD.jpg" TargetMode="External"/><Relationship Id="rId2" Type="http://schemas.openxmlformats.org/officeDocument/2006/relationships/hyperlink" Target="http://cs.wikipedia.org/wiki/Soubor:Great_standing_on_the_Ugra_river_2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Vznik moskevského knížectví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Digitální učební materiál byl vytvořen v rámci projektu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Inovace a zkvalitnění výuky na Slovanském gymnáziu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CZ.1.07/1.5.00/34.1088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5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Kníže Ivan III.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211638" y="1600200"/>
            <a:ext cx="4752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1480 – přestal platit daně ZH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sjednotil ruská knížectví pod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svou vládou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připojil Novgorodské knížectví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oženil se s neteří posledního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byzantského císaře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Moskva – „třetí Řím“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podporuje církev, omezuje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bojary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reorganizace armády, soudů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položil základy silného státu</a:t>
            </a:r>
          </a:p>
        </p:txBody>
      </p:sp>
      <p:sp>
        <p:nvSpPr>
          <p:cNvPr id="19460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-396875" y="6381750"/>
            <a:ext cx="1235075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/>
              <a:t>1</a:t>
            </a:r>
            <a:r>
              <a:rPr lang="cs-CZ" altLang="cs-CZ" sz="1400" dirty="0" smtClean="0"/>
              <a:t>4)</a:t>
            </a:r>
          </a:p>
        </p:txBody>
      </p:sp>
      <p:pic>
        <p:nvPicPr>
          <p:cNvPr id="19461" name="Zástupný symbol pro obsah 7" descr="798px-Ivan_vs_kha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3938588"/>
            <a:ext cx="3249612" cy="2439987"/>
          </a:xfrm>
        </p:spPr>
      </p:pic>
      <p:pic>
        <p:nvPicPr>
          <p:cNvPr id="19462" name="Zástupný symbol pro obsah 9" descr="427px-Ivan_III_of_Russi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8888" y="1174750"/>
            <a:ext cx="1800225" cy="2525713"/>
          </a:xfrm>
        </p:spPr>
      </p:pic>
      <p:sp>
        <p:nvSpPr>
          <p:cNvPr id="19463" name="TextovéPole 10"/>
          <p:cNvSpPr txBox="1">
            <a:spLocks noChangeArrowheads="1"/>
          </p:cNvSpPr>
          <p:nvPr/>
        </p:nvSpPr>
        <p:spPr bwMode="auto">
          <a:xfrm>
            <a:off x="468313" y="3357563"/>
            <a:ext cx="442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/>
              <a:t>1</a:t>
            </a:r>
            <a:r>
              <a:rPr lang="cs-CZ" altLang="cs-CZ" sz="1400" dirty="0" smtClean="0"/>
              <a:t>3</a:t>
            </a:r>
            <a:r>
              <a:rPr lang="cs-CZ" altLang="cs-CZ" sz="1400" dirty="0"/>
              <a:t>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11063" y="6371455"/>
            <a:ext cx="2151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Ivan III. odmítá platit daně</a:t>
            </a:r>
            <a:endParaRPr lang="cs-CZ" sz="1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3665340"/>
            <a:ext cx="73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Ivan III.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xmlns="" val="17038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3525"/>
            <a:ext cx="36385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2653" y="6459660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15)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4563" y="6432624"/>
            <a:ext cx="321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1480 - Dlouhé čekání na boj na řece </a:t>
            </a:r>
            <a:r>
              <a:rPr lang="cs-CZ" sz="1400" b="1" dirty="0" err="1" smtClean="0"/>
              <a:t>Ugře</a:t>
            </a:r>
            <a:endParaRPr lang="cs-CZ" sz="1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16016" y="1196752"/>
            <a:ext cx="430848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R. 1480 se setkala  na řece </a:t>
            </a:r>
            <a:r>
              <a:rPr lang="cs-CZ" sz="2400" dirty="0" err="1" smtClean="0"/>
              <a:t>Ugře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tatarská a ruská vojska.</a:t>
            </a:r>
          </a:p>
          <a:p>
            <a:r>
              <a:rPr lang="cs-CZ" sz="2400" dirty="0" smtClean="0"/>
              <a:t>Po dlouhém váhání tatarský chán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bez boje ustoupil.</a:t>
            </a:r>
          </a:p>
          <a:p>
            <a:r>
              <a:rPr lang="cs-CZ" sz="2400" dirty="0" smtClean="0"/>
              <a:t>Zlatá horda přestala existovat.</a:t>
            </a:r>
          </a:p>
          <a:p>
            <a:r>
              <a:rPr lang="cs-CZ" sz="2400" dirty="0" smtClean="0"/>
              <a:t>Rozpadla se na několik chanátů –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Krymský, </a:t>
            </a:r>
            <a:r>
              <a:rPr lang="cs-CZ" sz="2400" dirty="0" err="1" smtClean="0"/>
              <a:t>Astracháňský</a:t>
            </a:r>
            <a:r>
              <a:rPr lang="cs-CZ" sz="2400" dirty="0" smtClean="0"/>
              <a:t>…</a:t>
            </a:r>
          </a:p>
          <a:p>
            <a:r>
              <a:rPr lang="cs-CZ" sz="2400" dirty="0" smtClean="0"/>
              <a:t>Ivan III. sjednotil Rusko.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727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Důsledky tatarského vpádu do Ruska</a:t>
            </a:r>
          </a:p>
        </p:txBody>
      </p:sp>
      <p:sp>
        <p:nvSpPr>
          <p:cNvPr id="20485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B82C37-B34E-428D-B5CB-D9606EB2A23A}" type="slidenum">
              <a:rPr lang="cs-CZ" altLang="cs-CZ" sz="1400" smtClean="0"/>
              <a:pPr eaLnBrk="1" hangingPunct="1"/>
              <a:t>12</a:t>
            </a:fld>
            <a:endParaRPr lang="cs-CZ" altLang="cs-CZ" sz="1400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52736"/>
            <a:ext cx="8229600" cy="218598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 smtClean="0"/>
              <a:t>odtržení východní Evropy od západní civilizace</a:t>
            </a:r>
          </a:p>
          <a:p>
            <a:pPr eaLnBrk="1" hangingPunct="1"/>
            <a:r>
              <a:rPr lang="cs-CZ" altLang="cs-CZ" sz="2000" b="1" dirty="0" smtClean="0"/>
              <a:t>zpomalení hospodářského, politického i kulturního vývoje Ruska o 200 let / stálá zaostalost /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974" y="2184027"/>
            <a:ext cx="8568952" cy="467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599379" y="1844824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16)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25294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Obdélník 1"/>
          <p:cNvSpPr>
            <a:spLocks noChangeArrowheads="1"/>
          </p:cNvSpPr>
          <p:nvPr/>
        </p:nvSpPr>
        <p:spPr bwMode="auto">
          <a:xfrm>
            <a:off x="250825" y="404813"/>
            <a:ext cx="8569325" cy="63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 dirty="0" smtClean="0"/>
              <a:t>1) VASNETSOV</a:t>
            </a:r>
            <a:r>
              <a:rPr lang="cs-CZ" sz="1100" dirty="0"/>
              <a:t>, Viktor M.. </a:t>
            </a:r>
            <a:r>
              <a:rPr lang="cs-CZ" sz="1100" i="1" dirty="0"/>
              <a:t>wikipedia.org</a:t>
            </a:r>
            <a:r>
              <a:rPr lang="cs-CZ" sz="1100" dirty="0"/>
              <a:t> [online]. [cit. 2.12.2013]. Dostupný na WWW: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cs.wikipedia.org/wiki/Soubor:Vastnetsov_1914.jpg</a:t>
            </a:r>
            <a:endParaRPr lang="cs-CZ" sz="1100" dirty="0" smtClean="0"/>
          </a:p>
          <a:p>
            <a:pPr eaLnBrk="1" hangingPunct="1"/>
            <a:endParaRPr lang="cs-CZ" sz="1100" dirty="0" smtClean="0"/>
          </a:p>
          <a:p>
            <a:pPr eaLnBrk="1" hangingPunct="1"/>
            <a:r>
              <a:rPr lang="cs-CZ" sz="1100" dirty="0"/>
              <a:t>2</a:t>
            </a:r>
            <a:r>
              <a:rPr lang="cs-CZ" sz="1100" dirty="0" smtClean="0"/>
              <a:t>) </a:t>
            </a:r>
            <a:r>
              <a:rPr lang="tg-Cyrl-TJ" sz="1100" dirty="0" smtClean="0"/>
              <a:t>РУССКИЙ </a:t>
            </a:r>
            <a:r>
              <a:rPr lang="tg-Cyrl-TJ" sz="1100" dirty="0"/>
              <a:t>ЛЕТОПИСЕЦ. </a:t>
            </a:r>
            <a:r>
              <a:rPr lang="cs-CZ" sz="1100" i="1" dirty="0"/>
              <a:t>wikimedia.org</a:t>
            </a:r>
            <a:r>
              <a:rPr lang="cs-CZ" sz="1100" dirty="0"/>
              <a:t> [online]. [cit. 2.12.2013]. Dostupný na WWW: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commons.wikimedia.org/wiki/File:KIEV1240.jpg?uselang=ru</a:t>
            </a:r>
            <a:endParaRPr lang="cs-CZ" sz="1100" dirty="0" smtClean="0"/>
          </a:p>
          <a:p>
            <a:pPr eaLnBrk="1" hangingPunct="1"/>
            <a:endParaRPr lang="cs-CZ" sz="1100" dirty="0" smtClean="0"/>
          </a:p>
          <a:p>
            <a:pPr eaLnBrk="1" hangingPunct="1"/>
            <a:r>
              <a:rPr lang="cs-CZ" sz="1100" dirty="0" smtClean="0"/>
              <a:t>3) </a:t>
            </a:r>
            <a:r>
              <a:rPr lang="tg-Cyrl-TJ" sz="1100" dirty="0" smtClean="0"/>
              <a:t>ИВАНОВ </a:t>
            </a:r>
            <a:r>
              <a:rPr lang="tg-Cyrl-TJ" sz="1100" dirty="0"/>
              <a:t>С.. </a:t>
            </a:r>
            <a:r>
              <a:rPr lang="cs-CZ" sz="1100" i="1" dirty="0"/>
              <a:t>wikipedia.org</a:t>
            </a:r>
            <a:r>
              <a:rPr lang="cs-CZ" sz="1100" dirty="0"/>
              <a:t> [online]. [cit. 2.12.2013]. Dostupný na WWW: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cs.wikipedia.org/wiki/Soubor:Basqaq.jpg</a:t>
            </a:r>
            <a:endParaRPr lang="cs-CZ" sz="1100" dirty="0"/>
          </a:p>
          <a:p>
            <a:pPr eaLnBrk="1" hangingPunct="1"/>
            <a:endParaRPr lang="cs-CZ" altLang="cs-CZ" sz="1100" dirty="0"/>
          </a:p>
          <a:p>
            <a:pPr eaLnBrk="1" hangingPunct="1"/>
            <a:r>
              <a:rPr lang="cs-CZ" altLang="cs-CZ" sz="1100" dirty="0"/>
              <a:t>4</a:t>
            </a:r>
            <a:r>
              <a:rPr lang="cs-CZ" altLang="cs-CZ" sz="1100" dirty="0" smtClean="0"/>
              <a:t>) </a:t>
            </a:r>
            <a:r>
              <a:rPr lang="cs-CZ" altLang="cs-CZ" sz="1100" dirty="0"/>
              <a:t>GABAGOOL. </a:t>
            </a:r>
            <a:r>
              <a:rPr lang="cs-CZ" altLang="cs-CZ" sz="1100" i="1" dirty="0"/>
              <a:t>wikipedia.org</a:t>
            </a:r>
            <a:r>
              <a:rPr lang="cs-CZ" altLang="cs-CZ" sz="1100" dirty="0"/>
              <a:t> [online]. [cit. 25.11.2013]. Dostupný na WWW: </a:t>
            </a:r>
            <a:r>
              <a:rPr lang="cs-CZ" altLang="cs-CZ" sz="1100" dirty="0">
                <a:hlinkClick r:id="rId5"/>
              </a:rPr>
              <a:t>http://cs.wikipedia.org/wiki/Soubor:GoldenHorde1300.png</a:t>
            </a:r>
            <a:endParaRPr lang="cs-CZ" altLang="cs-CZ" sz="1100" dirty="0"/>
          </a:p>
          <a:p>
            <a:pPr eaLnBrk="1" hangingPunct="1"/>
            <a:endParaRPr lang="cs-CZ" altLang="cs-CZ" sz="1100" dirty="0"/>
          </a:p>
          <a:p>
            <a:pPr eaLnBrk="1" hangingPunct="1"/>
            <a:r>
              <a:rPr lang="cs-CZ" altLang="cs-CZ" sz="1100" dirty="0"/>
              <a:t>5</a:t>
            </a:r>
            <a:r>
              <a:rPr lang="cs-CZ" altLang="cs-CZ" sz="1100" dirty="0" smtClean="0"/>
              <a:t>) </a:t>
            </a:r>
            <a:r>
              <a:rPr lang="cs-CZ" altLang="cs-CZ" sz="1100" dirty="0"/>
              <a:t>JULMIN. </a:t>
            </a:r>
            <a:r>
              <a:rPr lang="cs-CZ" altLang="cs-CZ" sz="1100" i="1" dirty="0"/>
              <a:t>wikipedia.org</a:t>
            </a:r>
            <a:r>
              <a:rPr lang="cs-CZ" altLang="cs-CZ" sz="1100" dirty="0"/>
              <a:t> [online]. [cit. 25.11.2013]. Dostupný na WWW: </a:t>
            </a:r>
            <a:r>
              <a:rPr lang="cs-CZ" altLang="cs-CZ" sz="1100" dirty="0">
                <a:hlinkClick r:id="rId6"/>
              </a:rPr>
              <a:t>http://cs.wikipedia.org/wiki/Soubor:MemorialToJuriDolgoruky2.JPG</a:t>
            </a:r>
            <a:endParaRPr lang="cs-CZ" altLang="cs-CZ" sz="1100" dirty="0"/>
          </a:p>
          <a:p>
            <a:pPr eaLnBrk="1" hangingPunct="1"/>
            <a:endParaRPr lang="cs-CZ" altLang="cs-CZ" sz="1100" dirty="0"/>
          </a:p>
          <a:p>
            <a:pPr eaLnBrk="1" hangingPunct="1"/>
            <a:r>
              <a:rPr lang="cs-CZ" altLang="cs-CZ" sz="1100" dirty="0"/>
              <a:t>6</a:t>
            </a:r>
            <a:r>
              <a:rPr lang="cs-CZ" altLang="cs-CZ" sz="1100" dirty="0" smtClean="0"/>
              <a:t>) </a:t>
            </a:r>
            <a:r>
              <a:rPr lang="cs-CZ" altLang="cs-CZ" sz="1100" dirty="0"/>
              <a:t>AUTOR NEUVEDEN. </a:t>
            </a:r>
            <a:r>
              <a:rPr lang="cs-CZ" altLang="cs-CZ" sz="1100" i="1" dirty="0"/>
              <a:t>wikipedia.org</a:t>
            </a:r>
            <a:r>
              <a:rPr lang="cs-CZ" altLang="cs-CZ" sz="1100" dirty="0"/>
              <a:t> [online]. [cit. 25.11.2013]. Dostupný na WWW: </a:t>
            </a:r>
            <a:r>
              <a:rPr lang="cs-CZ" altLang="cs-CZ" sz="1100" dirty="0">
                <a:hlinkClick r:id="rId7"/>
              </a:rPr>
              <a:t>http://cs.wikipedia.org/wiki/Soubor:Ivan_Kalita.jpg</a:t>
            </a:r>
            <a:endParaRPr lang="cs-CZ" altLang="cs-CZ" sz="1100" dirty="0"/>
          </a:p>
          <a:p>
            <a:pPr eaLnBrk="1" hangingPunct="1"/>
            <a:endParaRPr lang="cs-CZ" altLang="cs-CZ" sz="1100" dirty="0"/>
          </a:p>
          <a:p>
            <a:pPr eaLnBrk="1" hangingPunct="1"/>
            <a:r>
              <a:rPr lang="cs-CZ" altLang="cs-CZ" sz="1100" dirty="0"/>
              <a:t>7</a:t>
            </a:r>
            <a:r>
              <a:rPr lang="cs-CZ" altLang="cs-CZ" sz="1100" dirty="0" smtClean="0"/>
              <a:t>) </a:t>
            </a:r>
            <a:r>
              <a:rPr lang="cs-CZ" altLang="cs-CZ" sz="1100" dirty="0"/>
              <a:t>VASNĚCOV A.. </a:t>
            </a:r>
            <a:r>
              <a:rPr lang="cs-CZ" altLang="cs-CZ" sz="1100" i="1" dirty="0"/>
              <a:t>wikimedia.org</a:t>
            </a:r>
            <a:r>
              <a:rPr lang="cs-CZ" altLang="cs-CZ" sz="1100" dirty="0"/>
              <a:t> [online]. [cit. 25.11.2013]. Dostupný na WWW: </a:t>
            </a:r>
            <a:r>
              <a:rPr lang="cs-CZ" altLang="cs-CZ" sz="1100" dirty="0">
                <a:hlinkClick r:id="rId8"/>
              </a:rPr>
              <a:t>http://commons.wikimedia.org/wiki/File:Kreml_Kality.jpg?uselang=ru</a:t>
            </a:r>
            <a:endParaRPr lang="cs-CZ" altLang="cs-CZ" sz="1100" dirty="0"/>
          </a:p>
          <a:p>
            <a:pPr eaLnBrk="1" hangingPunct="1"/>
            <a:endParaRPr lang="cs-CZ" altLang="cs-CZ" sz="1100" dirty="0"/>
          </a:p>
          <a:p>
            <a:pPr eaLnBrk="1" hangingPunct="1"/>
            <a:r>
              <a:rPr lang="cs-CZ" altLang="cs-CZ" sz="1100" dirty="0"/>
              <a:t>8</a:t>
            </a:r>
            <a:r>
              <a:rPr lang="cs-CZ" altLang="cs-CZ" sz="1100" dirty="0" smtClean="0"/>
              <a:t>) </a:t>
            </a:r>
            <a:r>
              <a:rPr lang="tg-Cyrl-TJ" altLang="cs-CZ" sz="1100" dirty="0"/>
              <a:t>МИНЕЕВА Ю. (</a:t>
            </a:r>
            <a:r>
              <a:rPr lang="cs-CZ" altLang="cs-CZ" sz="1100" dirty="0"/>
              <a:t>JULMIN). </a:t>
            </a:r>
            <a:r>
              <a:rPr lang="cs-CZ" altLang="cs-CZ" sz="1100" i="1" dirty="0"/>
              <a:t>wikipedia.org</a:t>
            </a:r>
            <a:r>
              <a:rPr lang="cs-CZ" altLang="cs-CZ" sz="1100" dirty="0"/>
              <a:t> [online]. [cit. 25.11.2013]. Dostupný na WWW: </a:t>
            </a:r>
            <a:r>
              <a:rPr lang="cs-CZ" altLang="cs-CZ" sz="1100" dirty="0">
                <a:hlinkClick r:id="rId9"/>
              </a:rPr>
              <a:t>http://cs.wikipedia.org/wiki/Soubor:Panorama_of_Moscow_Kremlin.jpg</a:t>
            </a:r>
            <a:endParaRPr lang="cs-CZ" altLang="cs-CZ" sz="1100" dirty="0"/>
          </a:p>
          <a:p>
            <a:pPr eaLnBrk="1" hangingPunct="1"/>
            <a:endParaRPr lang="cs-CZ" altLang="cs-CZ" sz="1100" dirty="0"/>
          </a:p>
          <a:p>
            <a:pPr eaLnBrk="1" hangingPunct="1"/>
            <a:r>
              <a:rPr lang="cs-CZ" altLang="cs-CZ" sz="1100" dirty="0"/>
              <a:t>9</a:t>
            </a:r>
            <a:r>
              <a:rPr lang="cs-CZ" altLang="cs-CZ" sz="1100" dirty="0" smtClean="0"/>
              <a:t>) </a:t>
            </a:r>
            <a:r>
              <a:rPr lang="cs-CZ" altLang="cs-CZ" sz="1100" dirty="0"/>
              <a:t>SMACK. </a:t>
            </a:r>
            <a:r>
              <a:rPr lang="cs-CZ" altLang="cs-CZ" sz="1100" i="1" dirty="0"/>
              <a:t>wikipedia.org</a:t>
            </a:r>
            <a:r>
              <a:rPr lang="cs-CZ" altLang="cs-CZ" sz="1100" dirty="0"/>
              <a:t> [online]. [cit. 25.11.2013]. Dostupný na WWW: </a:t>
            </a:r>
            <a:r>
              <a:rPr lang="cs-CZ" altLang="cs-CZ" sz="1100" dirty="0">
                <a:hlinkClick r:id="rId10"/>
              </a:rPr>
              <a:t>http://cs.wikipedia.org/wiki/Soubor:Dormition_(Kremlin).JPG</a:t>
            </a:r>
            <a:endParaRPr lang="cs-CZ" altLang="cs-CZ" sz="1100" dirty="0"/>
          </a:p>
          <a:p>
            <a:pPr eaLnBrk="1" hangingPunct="1"/>
            <a:endParaRPr lang="cs-CZ" altLang="cs-CZ" sz="1100" dirty="0"/>
          </a:p>
          <a:p>
            <a:pPr eaLnBrk="1" hangingPunct="1"/>
            <a:r>
              <a:rPr lang="cs-CZ" altLang="cs-CZ" sz="1100" dirty="0" smtClean="0"/>
              <a:t>10) </a:t>
            </a:r>
            <a:r>
              <a:rPr lang="cs-CZ" altLang="cs-CZ" sz="1100" dirty="0"/>
              <a:t>SHEBS, Stan. </a:t>
            </a:r>
            <a:r>
              <a:rPr lang="cs-CZ" altLang="cs-CZ" sz="1100" i="1" dirty="0"/>
              <a:t>wikipedia.org</a:t>
            </a:r>
            <a:r>
              <a:rPr lang="cs-CZ" altLang="cs-CZ" sz="1100" dirty="0"/>
              <a:t> [online]. [cit. 25.11.2013]. Dostupný na WWW: </a:t>
            </a:r>
            <a:r>
              <a:rPr lang="cs-CZ" altLang="cs-CZ" sz="1100" dirty="0">
                <a:hlinkClick r:id="rId11"/>
              </a:rPr>
              <a:t>http://</a:t>
            </a:r>
            <a:r>
              <a:rPr lang="cs-CZ" altLang="cs-CZ" sz="1100" dirty="0" smtClean="0">
                <a:hlinkClick r:id="rId11"/>
              </a:rPr>
              <a:t>cs.wikipedia.org/wiki/Soubor:Kremlin_Spasskaya_Tower.jpg</a:t>
            </a:r>
            <a:endParaRPr lang="cs-CZ" altLang="cs-CZ" sz="1100" dirty="0" smtClean="0"/>
          </a:p>
          <a:p>
            <a:pPr eaLnBrk="1" hangingPunct="1"/>
            <a:endParaRPr lang="cs-CZ" altLang="cs-CZ" sz="1100" dirty="0"/>
          </a:p>
          <a:p>
            <a:pPr eaLnBrk="1" hangingPunct="1"/>
            <a:r>
              <a:rPr lang="cs-CZ" altLang="cs-CZ" sz="1100" dirty="0" smtClean="0"/>
              <a:t>11) </a:t>
            </a:r>
            <a:r>
              <a:rPr lang="nl-NL" altLang="cs-CZ" sz="1100" dirty="0"/>
              <a:t>AJVOL. </a:t>
            </a:r>
            <a:r>
              <a:rPr lang="nl-NL" altLang="cs-CZ" sz="1100" i="1" dirty="0"/>
              <a:t>wikipedia.org</a:t>
            </a:r>
            <a:r>
              <a:rPr lang="nl-NL" altLang="cs-CZ" sz="1100" dirty="0"/>
              <a:t> [online]. [cit. 23.11.2013]. Dostupný na WWW: </a:t>
            </a:r>
            <a:r>
              <a:rPr lang="nl-NL" altLang="cs-CZ" sz="1100" dirty="0">
                <a:hlinkClick r:id="rId12"/>
              </a:rPr>
              <a:t>http://</a:t>
            </a:r>
            <a:r>
              <a:rPr lang="nl-NL" altLang="cs-CZ" sz="1100" dirty="0" smtClean="0">
                <a:hlinkClick r:id="rId12"/>
              </a:rPr>
              <a:t>cs.wikipedia.org/wiki/Soubor:Alexander_Nevsky_2.jpg</a:t>
            </a:r>
            <a:endParaRPr lang="cs-CZ" altLang="cs-CZ" sz="1100" dirty="0" smtClean="0"/>
          </a:p>
          <a:p>
            <a:pPr eaLnBrk="1" hangingPunct="1"/>
            <a:endParaRPr lang="cs-CZ" altLang="cs-CZ" sz="1100" dirty="0"/>
          </a:p>
          <a:p>
            <a:pPr lvl="0"/>
            <a:r>
              <a:rPr lang="cs-CZ" altLang="cs-CZ" sz="1100" dirty="0" smtClean="0">
                <a:solidFill>
                  <a:prstClr val="black"/>
                </a:solidFill>
              </a:rPr>
              <a:t>12</a:t>
            </a:r>
            <a:r>
              <a:rPr lang="cs-CZ" altLang="cs-CZ" sz="1100" dirty="0">
                <a:solidFill>
                  <a:prstClr val="black"/>
                </a:solidFill>
              </a:rPr>
              <a:t>) BOOK ILLUSTRATION. </a:t>
            </a:r>
            <a:r>
              <a:rPr lang="cs-CZ" altLang="cs-CZ" sz="1100" i="1" dirty="0">
                <a:solidFill>
                  <a:prstClr val="black"/>
                </a:solidFill>
              </a:rPr>
              <a:t>wikimedia.org</a:t>
            </a:r>
            <a:r>
              <a:rPr lang="cs-CZ" altLang="cs-CZ" sz="1100" dirty="0">
                <a:solidFill>
                  <a:prstClr val="black"/>
                </a:solidFill>
              </a:rPr>
              <a:t> [online]. [cit. 30.11.2013]. Dostupný na WWW: </a:t>
            </a:r>
            <a:r>
              <a:rPr lang="cs-CZ" altLang="cs-CZ" sz="1100" dirty="0">
                <a:solidFill>
                  <a:prstClr val="black"/>
                </a:solidFill>
                <a:hlinkClick r:id="rId13"/>
              </a:rPr>
              <a:t>http://commons.wikimedia.org/wiki/File:Kulikovo05.jpg?uselang=ru</a:t>
            </a:r>
            <a:endParaRPr lang="cs-CZ" altLang="cs-CZ" sz="1100" dirty="0">
              <a:solidFill>
                <a:prstClr val="black"/>
              </a:solidFill>
            </a:endParaRPr>
          </a:p>
          <a:p>
            <a:pPr lvl="0"/>
            <a:endParaRPr lang="cs-CZ" altLang="cs-CZ" sz="1100" dirty="0">
              <a:solidFill>
                <a:prstClr val="black"/>
              </a:solidFill>
            </a:endParaRPr>
          </a:p>
          <a:p>
            <a:pPr lvl="0"/>
            <a:r>
              <a:rPr lang="cs-CZ" altLang="cs-CZ" sz="1100" dirty="0" smtClean="0">
                <a:solidFill>
                  <a:prstClr val="black"/>
                </a:solidFill>
              </a:rPr>
              <a:t>13</a:t>
            </a:r>
            <a:r>
              <a:rPr lang="cs-CZ" altLang="cs-CZ" sz="1100" dirty="0">
                <a:solidFill>
                  <a:prstClr val="black"/>
                </a:solidFill>
              </a:rPr>
              <a:t>) HELMOLT, </a:t>
            </a:r>
            <a:r>
              <a:rPr lang="cs-CZ" altLang="cs-CZ" sz="1100" dirty="0" err="1">
                <a:solidFill>
                  <a:prstClr val="black"/>
                </a:solidFill>
              </a:rPr>
              <a:t>H.f</a:t>
            </a:r>
            <a:r>
              <a:rPr lang="cs-CZ" altLang="cs-CZ" sz="1100" dirty="0">
                <a:solidFill>
                  <a:prstClr val="black"/>
                </a:solidFill>
              </a:rPr>
              <a:t>.. </a:t>
            </a:r>
            <a:r>
              <a:rPr lang="cs-CZ" altLang="cs-CZ" sz="1100" i="1" dirty="0">
                <a:solidFill>
                  <a:prstClr val="black"/>
                </a:solidFill>
              </a:rPr>
              <a:t>wikimedia.org</a:t>
            </a:r>
            <a:r>
              <a:rPr lang="cs-CZ" altLang="cs-CZ" sz="1100" dirty="0">
                <a:solidFill>
                  <a:prstClr val="black"/>
                </a:solidFill>
              </a:rPr>
              <a:t> [online]. [cit. 30.11.2013]. Dostupný na WWW: </a:t>
            </a:r>
            <a:r>
              <a:rPr lang="cs-CZ" altLang="cs-CZ" sz="1100" dirty="0">
                <a:solidFill>
                  <a:prstClr val="black"/>
                </a:solidFill>
                <a:hlinkClick r:id="rId14"/>
              </a:rPr>
              <a:t>http://commons.wikimedia.org/wiki/File:Ivan_III_of_Russia.jpg</a:t>
            </a:r>
            <a:endParaRPr lang="cs-CZ" altLang="cs-CZ" sz="1100" dirty="0">
              <a:solidFill>
                <a:prstClr val="black"/>
              </a:solidFill>
            </a:endParaRPr>
          </a:p>
          <a:p>
            <a:pPr lvl="0"/>
            <a:endParaRPr lang="cs-CZ" altLang="cs-CZ" sz="1100" dirty="0">
              <a:solidFill>
                <a:prstClr val="black"/>
              </a:solidFill>
            </a:endParaRPr>
          </a:p>
          <a:p>
            <a:pPr lvl="0"/>
            <a:r>
              <a:rPr lang="cs-CZ" altLang="cs-CZ" sz="1100" dirty="0"/>
              <a:t>1</a:t>
            </a:r>
            <a:r>
              <a:rPr lang="cs-CZ" altLang="cs-CZ" sz="1100" dirty="0" smtClean="0"/>
              <a:t>4</a:t>
            </a:r>
            <a:r>
              <a:rPr lang="cs-CZ" altLang="cs-CZ" sz="1100" dirty="0"/>
              <a:t>) KIVSHENKO, </a:t>
            </a:r>
            <a:r>
              <a:rPr lang="cs-CZ" altLang="cs-CZ" sz="1100" dirty="0" err="1"/>
              <a:t>Aleksey</a:t>
            </a:r>
            <a:r>
              <a:rPr lang="cs-CZ" altLang="cs-CZ" sz="1100" dirty="0"/>
              <a:t> D.. </a:t>
            </a:r>
            <a:r>
              <a:rPr lang="cs-CZ" altLang="cs-CZ" sz="1100" i="1" dirty="0"/>
              <a:t>wikimedia.org</a:t>
            </a:r>
            <a:r>
              <a:rPr lang="cs-CZ" altLang="cs-CZ" sz="1100" dirty="0"/>
              <a:t> [online]. [cit. 30.11.2013]. Dostupný na WWW: </a:t>
            </a:r>
            <a:r>
              <a:rPr lang="cs-CZ" altLang="cs-CZ" sz="1100" dirty="0">
                <a:hlinkClick r:id="rId15"/>
              </a:rPr>
              <a:t>http://</a:t>
            </a:r>
            <a:r>
              <a:rPr lang="cs-CZ" altLang="cs-CZ" sz="1100" dirty="0" smtClean="0">
                <a:hlinkClick r:id="rId15"/>
              </a:rPr>
              <a:t>commons.wikimedia.org/wiki/File:Ivan_vs_khan.jpg</a:t>
            </a:r>
            <a:endParaRPr lang="cs-CZ" altLang="cs-CZ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5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404664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100" dirty="0" smtClean="0">
                <a:latin typeface="Arial" pitchFamily="34" charset="0"/>
                <a:cs typeface="Arial" pitchFamily="34" charset="0"/>
              </a:rPr>
              <a:t>15) AUTOR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NEUVEDEN. 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[cit. 3.12.2013]. Dostupný na WWW: </a:t>
            </a:r>
            <a:r>
              <a:rPr lang="cs-CZ" sz="1100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cs-CZ" sz="1100" dirty="0" smtClean="0">
                <a:latin typeface="Arial" pitchFamily="34" charset="0"/>
                <a:cs typeface="Arial" pitchFamily="34" charset="0"/>
                <a:hlinkClick r:id="rId2"/>
              </a:rPr>
              <a:t>cs.wikipedia.org/wiki/Soubor:Great_standing_on_the_Ugra_river_2.jpg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cs-CZ" altLang="cs-CZ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1100" dirty="0" smtClean="0"/>
              <a:t>16) LADY </a:t>
            </a:r>
            <a:r>
              <a:rPr lang="cs-CZ" sz="1100" dirty="0"/>
              <a:t>ANU. </a:t>
            </a:r>
            <a:r>
              <a:rPr lang="cs-CZ" sz="1100" i="1" dirty="0"/>
              <a:t>wikipedia.org</a:t>
            </a:r>
            <a:r>
              <a:rPr lang="cs-CZ" sz="1100" dirty="0"/>
              <a:t> [online]. [cit. 3.12.2013]. Dostupný na WWW: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en.wikipedia.org/wiki/File:Mongolia_1500_AD.jpg</a:t>
            </a:r>
            <a:endParaRPr lang="cs-CZ" sz="1100" dirty="0" smtClean="0"/>
          </a:p>
          <a:p>
            <a:pPr lvl="0"/>
            <a:endParaRPr lang="cs-CZ" altLang="cs-CZ" sz="1100" dirty="0">
              <a:solidFill>
                <a:prstClr val="black"/>
              </a:solidFill>
            </a:endParaRPr>
          </a:p>
          <a:p>
            <a:pPr lvl="0"/>
            <a:endParaRPr lang="cs-CZ" altLang="cs-CZ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9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Útok Tatarů na Rusko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0768"/>
            <a:ext cx="47450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Počátek 13. století – postupný </a:t>
            </a:r>
          </a:p>
          <a:p>
            <a:r>
              <a:rPr lang="cs-CZ" sz="2400" dirty="0" smtClean="0"/>
              <a:t>       rozpad Kyjevské Rusi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1223</a:t>
            </a:r>
            <a:r>
              <a:rPr lang="cs-CZ" sz="2400" dirty="0" smtClean="0"/>
              <a:t> – porážka ruských knížat</a:t>
            </a:r>
          </a:p>
          <a:p>
            <a:r>
              <a:rPr lang="cs-CZ" sz="2400" dirty="0" smtClean="0"/>
              <a:t>       na řece </a:t>
            </a:r>
            <a:r>
              <a:rPr lang="cs-CZ" sz="2400" dirty="0" err="1" smtClean="0"/>
              <a:t>Kalce</a:t>
            </a:r>
            <a:r>
              <a:rPr lang="cs-CZ" sz="2400" dirty="0" smtClean="0"/>
              <a:t> Čingischánem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1240</a:t>
            </a:r>
            <a:r>
              <a:rPr lang="cs-CZ" sz="2400" dirty="0" smtClean="0"/>
              <a:t> – dobytí Kyjeva vnukem</a:t>
            </a:r>
          </a:p>
          <a:p>
            <a:r>
              <a:rPr lang="cs-CZ" sz="2400" dirty="0" smtClean="0"/>
              <a:t>      Čingischána </a:t>
            </a:r>
            <a:r>
              <a:rPr lang="cs-CZ" sz="2400" dirty="0" err="1" smtClean="0"/>
              <a:t>Batúem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Popis obrany Kyjeva v ruských</a:t>
            </a:r>
          </a:p>
          <a:p>
            <a:r>
              <a:rPr lang="cs-CZ" sz="2400" dirty="0" smtClean="0"/>
              <a:t>       bylinách – bohatýr </a:t>
            </a:r>
            <a:r>
              <a:rPr lang="cs-CZ" sz="2400" b="1" dirty="0" smtClean="0"/>
              <a:t>Ilja </a:t>
            </a:r>
            <a:r>
              <a:rPr lang="cs-CZ" sz="2400" b="1" dirty="0" err="1" smtClean="0"/>
              <a:t>Muromec</a:t>
            </a:r>
            <a:endParaRPr lang="cs-CZ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087680" cy="53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676456" y="6470179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2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436096" y="6470178"/>
            <a:ext cx="280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Dobytí Kyjeva </a:t>
            </a:r>
            <a:r>
              <a:rPr lang="cs-CZ" b="1" dirty="0" err="1" smtClean="0"/>
              <a:t>Batú</a:t>
            </a:r>
            <a:r>
              <a:rPr lang="cs-CZ" b="1" dirty="0" smtClean="0"/>
              <a:t> chánem</a:t>
            </a:r>
            <a:endParaRPr lang="cs-CZ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509" y="4387756"/>
            <a:ext cx="2467325" cy="208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30707" y="6470177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1)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6454790"/>
            <a:ext cx="145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Ilja </a:t>
            </a:r>
            <a:r>
              <a:rPr lang="cs-CZ" b="1" dirty="0" err="1" smtClean="0"/>
              <a:t>Muromec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4500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Zlatá horda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0" y="1701468"/>
            <a:ext cx="3059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Zlatá horda – Povolží</a:t>
            </a:r>
          </a:p>
          <a:p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b="1" dirty="0"/>
              <a:t>- vládce - </a:t>
            </a:r>
            <a:r>
              <a:rPr lang="cs-CZ" b="1" dirty="0" err="1"/>
              <a:t>Batú</a:t>
            </a:r>
            <a:r>
              <a:rPr lang="cs-CZ" b="1" dirty="0"/>
              <a:t> chán </a:t>
            </a:r>
          </a:p>
          <a:p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b="1" dirty="0"/>
              <a:t>- </a:t>
            </a:r>
            <a:r>
              <a:rPr lang="cs-CZ" b="1" dirty="0" smtClean="0"/>
              <a:t>vláda </a:t>
            </a:r>
            <a:r>
              <a:rPr lang="cs-CZ" b="1" dirty="0"/>
              <a:t>nad ruskými knížaty</a:t>
            </a:r>
          </a:p>
          <a:p>
            <a:endParaRPr lang="cs-CZ" b="1" dirty="0" smtClean="0"/>
          </a:p>
          <a:p>
            <a:r>
              <a:rPr lang="cs-CZ" b="1" dirty="0" smtClean="0"/>
              <a:t>  </a:t>
            </a:r>
            <a:r>
              <a:rPr lang="cs-CZ" b="1" dirty="0"/>
              <a:t>- každoroční platba daní</a:t>
            </a:r>
          </a:p>
          <a:p>
            <a:endParaRPr lang="cs-CZ" b="1" dirty="0" smtClean="0"/>
          </a:p>
          <a:p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b="1" dirty="0"/>
              <a:t>- „jarlyk“ listina, která </a:t>
            </a:r>
            <a:r>
              <a:rPr lang="cs-CZ" b="1" dirty="0" err="1" smtClean="0"/>
              <a:t>dovo</a:t>
            </a:r>
            <a:r>
              <a:rPr lang="cs-CZ" b="1" dirty="0" smtClean="0"/>
              <a:t>-</a:t>
            </a:r>
          </a:p>
          <a:p>
            <a:r>
              <a:rPr lang="cs-CZ" b="1" dirty="0" smtClean="0"/>
              <a:t>     </a:t>
            </a:r>
            <a:r>
              <a:rPr lang="cs-CZ" b="1" dirty="0" err="1" smtClean="0"/>
              <a:t>lovala</a:t>
            </a:r>
            <a:r>
              <a:rPr lang="cs-CZ" b="1" dirty="0" smtClean="0"/>
              <a:t> </a:t>
            </a:r>
            <a:r>
              <a:rPr lang="cs-CZ" b="1" dirty="0"/>
              <a:t>knížatům vládnout</a:t>
            </a:r>
          </a:p>
          <a:p>
            <a:r>
              <a:rPr lang="cs-CZ" b="1" dirty="0"/>
              <a:t>       / pokořující obřad 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1468"/>
            <a:ext cx="6228184" cy="409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907175" y="5980638"/>
            <a:ext cx="4351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Každoroční výběr daní v ruských knížectvích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532440" y="6006399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3)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19410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rgbClr val="000000"/>
                </a:solidFill>
              </a:rPr>
              <a:t>4</a:t>
            </a:r>
            <a:r>
              <a:rPr lang="cs-CZ" altLang="cs-CZ" sz="1400" dirty="0" smtClean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8" y="620713"/>
            <a:ext cx="9123362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ovéPole 6"/>
          <p:cNvSpPr txBox="1">
            <a:spLocks noChangeArrowheads="1"/>
          </p:cNvSpPr>
          <p:nvPr/>
        </p:nvSpPr>
        <p:spPr bwMode="auto">
          <a:xfrm>
            <a:off x="827088" y="6237288"/>
            <a:ext cx="311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b="1" smtClean="0">
                <a:solidFill>
                  <a:srgbClr val="000000"/>
                </a:solidFill>
              </a:rPr>
              <a:t>Rozloha Zlaté hordy kolem r. 1300</a:t>
            </a:r>
          </a:p>
        </p:txBody>
      </p:sp>
    </p:spTree>
    <p:extLst>
      <p:ext uri="{BB962C8B-B14F-4D97-AF65-F5344CB8AC3E}">
        <p14:creationId xmlns:p14="http://schemas.microsoft.com/office/powerpoint/2010/main" xmlns="" val="14667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Vznik </a:t>
            </a:r>
            <a:r>
              <a:rPr lang="cs-CZ" altLang="cs-CZ" dirty="0" smtClean="0"/>
              <a:t>moskevského </a:t>
            </a:r>
            <a:r>
              <a:rPr lang="cs-CZ" altLang="cs-CZ" dirty="0" smtClean="0"/>
              <a:t>knížectví</a:t>
            </a:r>
          </a:p>
        </p:txBody>
      </p:sp>
      <p:sp>
        <p:nvSpPr>
          <p:cNvPr id="15363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569075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/>
              <a:t>6</a:t>
            </a:r>
            <a:r>
              <a:rPr lang="cs-CZ" altLang="cs-CZ" sz="1400" dirty="0" smtClean="0"/>
              <a:t>)</a:t>
            </a:r>
          </a:p>
        </p:txBody>
      </p:sp>
      <p:sp>
        <p:nvSpPr>
          <p:cNvPr id="15364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41475"/>
            <a:ext cx="5184775" cy="4525963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1147 – založení Moskvy knížetem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                </a:t>
            </a:r>
            <a:r>
              <a:rPr lang="cs-CZ" altLang="cs-CZ" sz="2400" b="1" dirty="0" err="1" smtClean="0"/>
              <a:t>Jurijem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Dolgorukim</a:t>
            </a:r>
            <a:r>
              <a:rPr lang="cs-CZ" altLang="cs-CZ" sz="2400" b="1" dirty="0" smtClean="0"/>
              <a:t> </a:t>
            </a:r>
          </a:p>
          <a:p>
            <a:pPr eaLnBrk="1" hangingPunct="1"/>
            <a:r>
              <a:rPr lang="cs-CZ" altLang="cs-CZ" sz="2400" dirty="0" smtClean="0"/>
              <a:t>1156 – začíná stavět Kreml</a:t>
            </a:r>
          </a:p>
          <a:p>
            <a:pPr eaLnBrk="1" hangingPunct="1"/>
            <a:r>
              <a:rPr lang="cs-CZ" altLang="cs-CZ" sz="2400" dirty="0" smtClean="0"/>
              <a:t>zpočátku malá kupecká osada</a:t>
            </a:r>
          </a:p>
          <a:p>
            <a:pPr eaLnBrk="1" hangingPunct="1"/>
            <a:r>
              <a:rPr lang="cs-CZ" altLang="cs-CZ" sz="2400" b="1" dirty="0" smtClean="0"/>
              <a:t>Ivan I. </a:t>
            </a:r>
            <a:r>
              <a:rPr lang="cs-CZ" altLang="cs-CZ" sz="2400" b="1" dirty="0" err="1" smtClean="0"/>
              <a:t>Kalita</a:t>
            </a:r>
            <a:r>
              <a:rPr lang="cs-CZ" altLang="cs-CZ" sz="2400" b="1" dirty="0" smtClean="0"/>
              <a:t> </a:t>
            </a:r>
            <a:r>
              <a:rPr lang="cs-CZ" altLang="cs-CZ" sz="2400" dirty="0" smtClean="0"/>
              <a:t>/ 1. </a:t>
            </a:r>
            <a:r>
              <a:rPr lang="cs-CZ" altLang="cs-CZ" sz="2400" dirty="0" err="1" smtClean="0"/>
              <a:t>pol</a:t>
            </a:r>
            <a:r>
              <a:rPr lang="cs-CZ" altLang="cs-CZ" sz="2400" dirty="0" smtClean="0"/>
              <a:t>. 14. stol /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    - právo vybírat daně </a:t>
            </a:r>
            <a:r>
              <a:rPr lang="cs-CZ" altLang="cs-CZ" sz="2400" smtClean="0"/>
              <a:t>pro </a:t>
            </a:r>
            <a:r>
              <a:rPr lang="cs-CZ" altLang="cs-CZ" sz="2400" smtClean="0"/>
              <a:t>Zlatou hordu</a:t>
            </a:r>
            <a:endParaRPr lang="cs-CZ" altLang="cs-CZ" sz="2400" dirty="0" smtClean="0"/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    - titul velkoknížete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    - přemístění metropolity z Kyjeva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           do Moskvy</a:t>
            </a:r>
          </a:p>
        </p:txBody>
      </p: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5487988" y="3794125"/>
            <a:ext cx="1497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/>
              <a:t>Jurij Dolgorukij</a:t>
            </a: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4605338" y="6292850"/>
            <a:ext cx="1228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/>
              <a:t>Ivan I. Kalita</a:t>
            </a:r>
          </a:p>
        </p:txBody>
      </p:sp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52538"/>
            <a:ext cx="332105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ovéPole 2"/>
          <p:cNvSpPr txBox="1">
            <a:spLocks noChangeArrowheads="1"/>
          </p:cNvSpPr>
          <p:nvPr/>
        </p:nvSpPr>
        <p:spPr bwMode="auto">
          <a:xfrm>
            <a:off x="8259763" y="3794125"/>
            <a:ext cx="3433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/>
              <a:t>5</a:t>
            </a:r>
            <a:r>
              <a:rPr lang="cs-CZ" altLang="cs-CZ" sz="1400" dirty="0" smtClean="0"/>
              <a:t>)</a:t>
            </a:r>
            <a:endParaRPr lang="cs-CZ" altLang="cs-CZ" sz="1400" dirty="0"/>
          </a:p>
        </p:txBody>
      </p:sp>
      <p:pic>
        <p:nvPicPr>
          <p:cNvPr id="1536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475" y="4229100"/>
            <a:ext cx="184308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36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75463" y="63166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/>
              <a:t>7</a:t>
            </a:r>
            <a:r>
              <a:rPr lang="cs-CZ" altLang="cs-CZ" sz="1400" dirty="0" smtClean="0"/>
              <a:t>)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696"/>
            <a:ext cx="8226425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ovéPole 4"/>
          <p:cNvSpPr txBox="1">
            <a:spLocks noChangeArrowheads="1"/>
          </p:cNvSpPr>
          <p:nvPr/>
        </p:nvSpPr>
        <p:spPr bwMode="auto">
          <a:xfrm>
            <a:off x="611188" y="260350"/>
            <a:ext cx="5754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/>
              <a:t>Kreml – sídlo ruských panovníků - za vlády Ivana I. Kality</a:t>
            </a:r>
          </a:p>
        </p:txBody>
      </p:sp>
    </p:spTree>
    <p:extLst>
      <p:ext uri="{BB962C8B-B14F-4D97-AF65-F5344CB8AC3E}">
        <p14:creationId xmlns:p14="http://schemas.microsoft.com/office/powerpoint/2010/main" xmlns="" val="35065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71488" y="127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2400" b="1" smtClean="0"/>
              <a:t>Moskevský Kreml v současnosti</a:t>
            </a:r>
          </a:p>
        </p:txBody>
      </p:sp>
      <p:sp>
        <p:nvSpPr>
          <p:cNvPr id="17411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32240" y="4589463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400" dirty="0"/>
              <a:t>8</a:t>
            </a:r>
            <a:r>
              <a:rPr lang="cs-CZ" altLang="cs-CZ" sz="1400" dirty="0" smtClean="0"/>
              <a:t>)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8" y="1341438"/>
            <a:ext cx="76200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03313"/>
            <a:ext cx="4043363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ovéPole 2"/>
          <p:cNvSpPr txBox="1">
            <a:spLocks noChangeArrowheads="1"/>
          </p:cNvSpPr>
          <p:nvPr/>
        </p:nvSpPr>
        <p:spPr bwMode="auto">
          <a:xfrm>
            <a:off x="423863" y="6515100"/>
            <a:ext cx="3297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400" dirty="0"/>
              <a:t>9</a:t>
            </a:r>
            <a:r>
              <a:rPr lang="cs-CZ" altLang="cs-CZ" sz="1400" dirty="0" smtClean="0"/>
              <a:t>)    </a:t>
            </a:r>
            <a:r>
              <a:rPr lang="cs-CZ" altLang="cs-CZ" sz="1400" b="1" dirty="0"/>
              <a:t>Chrám Nanebevzetí panny Marie</a:t>
            </a:r>
            <a:endParaRPr lang="cs-CZ" altLang="cs-CZ" sz="1400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103313"/>
            <a:ext cx="3594100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ovéPole 3"/>
          <p:cNvSpPr txBox="1">
            <a:spLocks noChangeArrowheads="1"/>
          </p:cNvSpPr>
          <p:nvPr/>
        </p:nvSpPr>
        <p:spPr bwMode="auto">
          <a:xfrm>
            <a:off x="5219700" y="6530975"/>
            <a:ext cx="37433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400" b="1" dirty="0" err="1"/>
              <a:t>Spasská</a:t>
            </a:r>
            <a:r>
              <a:rPr lang="cs-CZ" altLang="cs-CZ" sz="1400" b="1" dirty="0"/>
              <a:t> věž      </a:t>
            </a:r>
            <a:r>
              <a:rPr lang="cs-CZ" altLang="cs-CZ" sz="1400" dirty="0"/>
              <a:t>                                      </a:t>
            </a:r>
            <a:r>
              <a:rPr lang="cs-CZ" altLang="cs-CZ" sz="1400" dirty="0" smtClean="0"/>
              <a:t>10)</a:t>
            </a:r>
            <a:r>
              <a:rPr lang="cs-CZ" altLang="cs-CZ" sz="1400" b="1" dirty="0" smtClean="0"/>
              <a:t> </a:t>
            </a:r>
            <a:endParaRPr lang="cs-CZ" altLang="cs-CZ" sz="1400" b="1" dirty="0"/>
          </a:p>
        </p:txBody>
      </p:sp>
    </p:spTree>
    <p:extLst>
      <p:ext uri="{BB962C8B-B14F-4D97-AF65-F5344CB8AC3E}">
        <p14:creationId xmlns:p14="http://schemas.microsoft.com/office/powerpoint/2010/main" xmlns="" val="1760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Novgorodské knížectví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600200"/>
            <a:ext cx="4681537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/>
              <a:t>Poslední svobodné ruské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 smtClean="0"/>
              <a:t>       knížectví</a:t>
            </a:r>
          </a:p>
          <a:p>
            <a:pPr eaLnBrk="1" hangingPunct="1">
              <a:defRPr/>
            </a:pPr>
            <a:r>
              <a:rPr lang="cs-CZ" sz="2400" dirty="0" smtClean="0"/>
              <a:t>Vládce – </a:t>
            </a:r>
            <a:r>
              <a:rPr lang="cs-CZ" sz="2400" b="1" dirty="0" smtClean="0"/>
              <a:t>Alexandr Něvský</a:t>
            </a:r>
          </a:p>
          <a:p>
            <a:pPr eaLnBrk="1" hangingPunct="1">
              <a:defRPr/>
            </a:pPr>
            <a:r>
              <a:rPr lang="cs-CZ" sz="2400" dirty="0" smtClean="0"/>
              <a:t>1240 – bitva na řece Něvě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 smtClean="0"/>
              <a:t>       proti Švédům</a:t>
            </a:r>
          </a:p>
          <a:p>
            <a:pPr eaLnBrk="1" hangingPunct="1">
              <a:defRPr/>
            </a:pPr>
            <a:r>
              <a:rPr lang="cs-CZ" sz="2400" dirty="0" smtClean="0"/>
              <a:t>1242 – bitva na Čudském 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 smtClean="0"/>
              <a:t>       jezeře proti Řádu mečových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 smtClean="0"/>
              <a:t>       bratří</a:t>
            </a:r>
          </a:p>
          <a:p>
            <a:pPr eaLnBrk="1" hangingPunct="1">
              <a:defRPr/>
            </a:pPr>
            <a:r>
              <a:rPr lang="cs-CZ" sz="2400" dirty="0" smtClean="0"/>
              <a:t>Novgorod se ubránil všem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  nepřátelům</a:t>
            </a:r>
          </a:p>
        </p:txBody>
      </p:sp>
      <p:pic>
        <p:nvPicPr>
          <p:cNvPr id="10244" name="Picture 6" descr="Alexandr Něvsk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9632" y="1556792"/>
            <a:ext cx="2376487" cy="4525963"/>
          </a:xfrm>
          <a:noFill/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166813" y="6096190"/>
            <a:ext cx="18357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 dirty="0"/>
              <a:t>Alexandr Něvský</a:t>
            </a:r>
          </a:p>
        </p:txBody>
      </p:sp>
      <p:sp>
        <p:nvSpPr>
          <p:cNvPr id="10246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-1066800" y="60928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 smtClean="0"/>
              <a:t>11)</a:t>
            </a:r>
          </a:p>
        </p:txBody>
      </p:sp>
    </p:spTree>
    <p:extLst>
      <p:ext uri="{BB962C8B-B14F-4D97-AF65-F5344CB8AC3E}">
        <p14:creationId xmlns:p14="http://schemas.microsoft.com/office/powerpoint/2010/main" xmlns="" val="2671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Dmitrij Donskij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316412" cy="4525963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kníže Dmitrij Donskij</a:t>
            </a:r>
          </a:p>
          <a:p>
            <a:pPr eaLnBrk="1" hangingPunct="1"/>
            <a:r>
              <a:rPr lang="cs-CZ" altLang="cs-CZ" sz="2800" smtClean="0"/>
              <a:t>první vítězství nad</a:t>
            </a:r>
          </a:p>
          <a:p>
            <a:pPr eaLnBrk="1" hangingPunct="1">
              <a:buFontTx/>
              <a:buNone/>
            </a:pPr>
            <a:r>
              <a:rPr lang="cs-CZ" altLang="cs-CZ" sz="2800" smtClean="0"/>
              <a:t>      Zlatou hordou</a:t>
            </a:r>
          </a:p>
          <a:p>
            <a:pPr eaLnBrk="1" hangingPunct="1"/>
            <a:r>
              <a:rPr lang="cs-CZ" altLang="cs-CZ" sz="2800" smtClean="0"/>
              <a:t>1380 – bitva na Kuli-</a:t>
            </a:r>
          </a:p>
          <a:p>
            <a:pPr eaLnBrk="1" hangingPunct="1">
              <a:buFontTx/>
              <a:buNone/>
            </a:pPr>
            <a:r>
              <a:rPr lang="cs-CZ" altLang="cs-CZ" sz="2800" smtClean="0"/>
              <a:t>      kovském poli u Donu</a:t>
            </a:r>
          </a:p>
          <a:p>
            <a:pPr eaLnBrk="1" hangingPunct="1"/>
            <a:r>
              <a:rPr lang="cs-CZ" altLang="cs-CZ" sz="2800" smtClean="0"/>
              <a:t>nadvláda Zlaté hordy</a:t>
            </a:r>
          </a:p>
          <a:p>
            <a:pPr eaLnBrk="1" hangingPunct="1">
              <a:buFontTx/>
              <a:buNone/>
            </a:pPr>
            <a:r>
              <a:rPr lang="cs-CZ" altLang="cs-CZ" sz="2800" smtClean="0"/>
              <a:t>      a placení daní dále </a:t>
            </a:r>
          </a:p>
          <a:p>
            <a:pPr eaLnBrk="1" hangingPunct="1">
              <a:buFontTx/>
              <a:buNone/>
            </a:pPr>
            <a:r>
              <a:rPr lang="cs-CZ" altLang="cs-CZ" sz="2800" smtClean="0"/>
              <a:t>      pokračuje</a:t>
            </a:r>
          </a:p>
        </p:txBody>
      </p:sp>
      <p:sp>
        <p:nvSpPr>
          <p:cNvPr id="18436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 smtClean="0"/>
              <a:t>12)</a:t>
            </a:r>
          </a:p>
        </p:txBody>
      </p:sp>
      <p:pic>
        <p:nvPicPr>
          <p:cNvPr id="18437" name="Zástupný symbol pro obsah 6" descr="Kulikovo05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57725" y="1600200"/>
            <a:ext cx="4019550" cy="4525963"/>
          </a:xfrm>
        </p:spPr>
      </p:pic>
      <p:sp>
        <p:nvSpPr>
          <p:cNvPr id="18438" name="TextovéPole 7"/>
          <p:cNvSpPr txBox="1">
            <a:spLocks noChangeArrowheads="1"/>
          </p:cNvSpPr>
          <p:nvPr/>
        </p:nvSpPr>
        <p:spPr bwMode="auto">
          <a:xfrm>
            <a:off x="4787900" y="6308725"/>
            <a:ext cx="2401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/>
              <a:t>Bitva na Kulikovském poli</a:t>
            </a:r>
          </a:p>
        </p:txBody>
      </p:sp>
    </p:spTree>
    <p:extLst>
      <p:ext uri="{BB962C8B-B14F-4D97-AF65-F5344CB8AC3E}">
        <p14:creationId xmlns:p14="http://schemas.microsoft.com/office/powerpoint/2010/main" xmlns="" val="39280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786</Words>
  <Application>Microsoft Office PowerPoint</Application>
  <PresentationFormat>Předvádění na obrazovce (4:3)</PresentationFormat>
  <Paragraphs>136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Motiv systému Office</vt:lpstr>
      <vt:lpstr>Výchozí návrh</vt:lpstr>
      <vt:lpstr>Vznik moskevského knížectví</vt:lpstr>
      <vt:lpstr>Útok Tatarů na Rusko</vt:lpstr>
      <vt:lpstr>Zlatá horda</vt:lpstr>
      <vt:lpstr>Snímek 4</vt:lpstr>
      <vt:lpstr>Vznik moskevského knížectví</vt:lpstr>
      <vt:lpstr>Snímek 6</vt:lpstr>
      <vt:lpstr>Moskevský Kreml v současnosti</vt:lpstr>
      <vt:lpstr>Novgorodské knížectví</vt:lpstr>
      <vt:lpstr>Dmitrij Donskij</vt:lpstr>
      <vt:lpstr>Kníže Ivan III.</vt:lpstr>
      <vt:lpstr>Snímek 11</vt:lpstr>
      <vt:lpstr>Důsledky tatarského vpádu do Ruska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moskevského knížectví</dc:title>
  <dc:creator>Rudolf Žáček</dc:creator>
  <cp:lastModifiedBy>zackova</cp:lastModifiedBy>
  <cp:revision>24</cp:revision>
  <dcterms:created xsi:type="dcterms:W3CDTF">2013-12-01T12:07:07Z</dcterms:created>
  <dcterms:modified xsi:type="dcterms:W3CDTF">2013-12-12T08:02:40Z</dcterms:modified>
</cp:coreProperties>
</file>