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66" r:id="rId3"/>
    <p:sldId id="267" r:id="rId4"/>
    <p:sldId id="272" r:id="rId5"/>
    <p:sldId id="269" r:id="rId6"/>
    <p:sldId id="268" r:id="rId7"/>
    <p:sldId id="273" r:id="rId8"/>
    <p:sldId id="275" r:id="rId9"/>
    <p:sldId id="277" r:id="rId10"/>
    <p:sldId id="276" r:id="rId11"/>
    <p:sldId id="27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20DF4F-E735-468E-8437-0E3310D96FF2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1526-Suleiman_the_Magnificent_and_the_Battle_of_Mohacs-Hunername-large.jpg" TargetMode="External"/><Relationship Id="rId3" Type="http://schemas.openxmlformats.org/officeDocument/2006/relationships/hyperlink" Target="http://commons.wikimedia.org/wiki/File:Battle_on_Kosovo1389.jpg" TargetMode="External"/><Relationship Id="rId7" Type="http://schemas.openxmlformats.org/officeDocument/2006/relationships/hyperlink" Target="http://commons.wikimedia.org/wiki/File:Janicaru.jpg" TargetMode="External"/><Relationship Id="rId12" Type="http://schemas.openxmlformats.org/officeDocument/2006/relationships/hyperlink" Target="http://commons.wikimedia.org/wiki/File:OttomanEmpireIn1683.png" TargetMode="External"/><Relationship Id="rId2" Type="http://schemas.openxmlformats.org/officeDocument/2006/relationships/hyperlink" Target="http://commons.wikimedia.org/wiki/File:Osman_I_by_John_You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Gentile_Bellini_003.jpg" TargetMode="External"/><Relationship Id="rId11" Type="http://schemas.openxmlformats.org/officeDocument/2006/relationships/hyperlink" Target="http://commons.wikimedia.org/wiki/File:Vienna_Battle_1683.jpg" TargetMode="External"/><Relationship Id="rId5" Type="http://schemas.openxmlformats.org/officeDocument/2006/relationships/hyperlink" Target="http://commons.wikimedia.org/wiki/File:Constantinople_1453.jpg" TargetMode="External"/><Relationship Id="rId10" Type="http://schemas.openxmlformats.org/officeDocument/2006/relationships/hyperlink" Target="http://hu.wikipedia.org/wiki/F%C3%A1jl:Dorffmaister_The_death_of_Louis_II_of_Hungary_1795-1796.jpg" TargetMode="External"/><Relationship Id="rId4" Type="http://schemas.openxmlformats.org/officeDocument/2006/relationships/hyperlink" Target="http://commons.wikimedia.org/wiki/File:Battle_of_Nicopolis.jpg" TargetMode="External"/><Relationship Id="rId9" Type="http://schemas.openxmlformats.org/officeDocument/2006/relationships/hyperlink" Target="http://en.wikipedia.org/wiki/File:EmperorSuleima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3/3f/Battle_on_Kosovo1389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f/fa/Constantinople_145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cs.wikipedia.org/wiki/Soubor:Gentile_Bellini_003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429000"/>
            <a:ext cx="8928992" cy="1222375"/>
          </a:xfrm>
        </p:spPr>
        <p:txBody>
          <a:bodyPr/>
          <a:lstStyle/>
          <a:p>
            <a:pPr algn="ctr"/>
            <a:r>
              <a:rPr lang="cs-CZ" dirty="0" smtClean="0"/>
              <a:t>expanze osmanských </a:t>
            </a:r>
            <a:r>
              <a:rPr lang="cs-CZ" dirty="0" err="1" smtClean="0"/>
              <a:t>turků</a:t>
            </a:r>
            <a:r>
              <a:rPr lang="cs-CZ" dirty="0" smtClean="0"/>
              <a:t> do Evropy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72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898"/>
            <a:ext cx="6984776" cy="65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80312" y="6237312"/>
            <a:ext cx="445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11)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36296" y="5301208"/>
            <a:ext cx="178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Rozsah Osmanské</a:t>
            </a:r>
          </a:p>
          <a:p>
            <a:r>
              <a:rPr lang="cs-CZ" sz="1600" b="1" dirty="0" smtClean="0"/>
              <a:t> </a:t>
            </a:r>
            <a:r>
              <a:rPr lang="cs-CZ" sz="1600" b="1" dirty="0" smtClean="0"/>
              <a:t>říše 1300 - 1683</a:t>
            </a:r>
            <a:endParaRPr lang="cs-CZ" sz="1600" b="1" dirty="0"/>
          </a:p>
        </p:txBody>
      </p:sp>
    </p:spTree>
    <p:extLst>
      <p:ext uri="{BB962C8B-B14F-4D97-AF65-F5344CB8AC3E}">
        <p14:creationId xmlns="" xmlns:p14="http://schemas.microsoft.com/office/powerpoint/2010/main" val="41801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9045" y="404664"/>
            <a:ext cx="85689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/>
          </a:p>
          <a:p>
            <a:r>
              <a:rPr lang="cs-CZ" sz="1100" dirty="0"/>
              <a:t>1</a:t>
            </a:r>
            <a:r>
              <a:rPr lang="cs-CZ" sz="1100" dirty="0" smtClean="0"/>
              <a:t>) YOUNG</a:t>
            </a:r>
            <a:r>
              <a:rPr lang="cs-CZ" sz="1100" dirty="0"/>
              <a:t>, John.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commons.wikimedia.org/wiki/File:Osman_I_by_John_Young.jpg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/>
              <a:t>2</a:t>
            </a:r>
            <a:r>
              <a:rPr lang="cs-CZ" sz="1100" dirty="0" smtClean="0"/>
              <a:t>) STEFANOVIĆ</a:t>
            </a:r>
            <a:r>
              <a:rPr lang="cs-CZ" sz="1100" dirty="0"/>
              <a:t>, Adam.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commons.wikimedia.org/wiki/File:Battle_on_Kosovo1389.jpg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/>
              <a:t>3</a:t>
            </a:r>
            <a:r>
              <a:rPr lang="cs-CZ" sz="1100" dirty="0" smtClean="0"/>
              <a:t>) SZILAS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commons.wikimedia.org/wiki/File:Battle_of_Nicopolis.jpg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4</a:t>
            </a:r>
            <a:r>
              <a:rPr lang="cs-CZ" sz="1100" dirty="0" smtClean="0"/>
              <a:t>) </a:t>
            </a:r>
            <a:r>
              <a:rPr lang="cs-CZ" sz="1100" dirty="0" smtClean="0"/>
              <a:t>BROQUIÈRE</a:t>
            </a:r>
            <a:r>
              <a:rPr lang="cs-CZ" sz="1100" dirty="0"/>
              <a:t>, </a:t>
            </a:r>
            <a:r>
              <a:rPr lang="cs-CZ" sz="1100" dirty="0" err="1"/>
              <a:t>Bertrandon</a:t>
            </a:r>
            <a:r>
              <a:rPr lang="cs-CZ" sz="1100" dirty="0"/>
              <a:t> De La.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commons.wikimedia.org/wiki/File:Constantinople_1453.jpg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5</a:t>
            </a:r>
            <a:r>
              <a:rPr lang="cs-CZ" sz="1100" dirty="0" smtClean="0"/>
              <a:t>) </a:t>
            </a:r>
            <a:r>
              <a:rPr lang="cs-CZ" sz="1100" dirty="0" smtClean="0"/>
              <a:t>BELLINI</a:t>
            </a:r>
            <a:r>
              <a:rPr lang="cs-CZ" sz="1100" dirty="0"/>
              <a:t>, </a:t>
            </a:r>
            <a:r>
              <a:rPr lang="cs-CZ" sz="1100" dirty="0" err="1"/>
              <a:t>Gentile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commons.wikimedia.org/wiki/File:Gentile_Bellini_003.jpg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6</a:t>
            </a:r>
            <a:r>
              <a:rPr lang="cs-CZ" sz="1100" dirty="0" smtClean="0"/>
              <a:t>) </a:t>
            </a:r>
            <a:r>
              <a:rPr lang="nl-NL" sz="1100" dirty="0" smtClean="0"/>
              <a:t>M</a:t>
            </a:r>
            <a:r>
              <a:rPr lang="nl-NL" sz="1100" dirty="0"/>
              <a:t>, Petar. </a:t>
            </a:r>
            <a:r>
              <a:rPr lang="nl-NL" sz="1100" i="1" dirty="0"/>
              <a:t>wikimedia.org</a:t>
            </a:r>
            <a:r>
              <a:rPr lang="nl-NL" sz="1100" dirty="0"/>
              <a:t> [online]. [cit. 20.1.2014]. Dostupný na WWW: </a:t>
            </a:r>
            <a:r>
              <a:rPr lang="nl-NL" sz="1100" dirty="0">
                <a:hlinkClick r:id="rId7"/>
              </a:rPr>
              <a:t>http://</a:t>
            </a:r>
            <a:r>
              <a:rPr lang="nl-NL" sz="1100" dirty="0" smtClean="0">
                <a:hlinkClick r:id="rId7"/>
              </a:rPr>
              <a:t>commons.wikimedia.org/wiki/File:Janicaru.jpg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7</a:t>
            </a:r>
            <a:r>
              <a:rPr lang="cs-CZ" sz="1100" dirty="0" smtClean="0"/>
              <a:t>) </a:t>
            </a:r>
            <a:r>
              <a:rPr lang="cs-CZ" sz="1100" dirty="0" smtClean="0"/>
              <a:t>LOKMAN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commons.wikimedia.org/wiki/File:1526-Suleiman_the_Magnificent_and_the_Battle_of_Mohacs-Hunername-large.jpg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8</a:t>
            </a:r>
            <a:r>
              <a:rPr lang="cs-CZ" sz="1100" dirty="0" smtClean="0"/>
              <a:t>) </a:t>
            </a:r>
            <a:r>
              <a:rPr lang="cs-CZ" sz="1100" dirty="0" smtClean="0"/>
              <a:t>TITIAN. </a:t>
            </a:r>
            <a:r>
              <a:rPr lang="cs-CZ" sz="1100" i="1" dirty="0" err="1" smtClean="0"/>
              <a:t>wikipedia.org</a:t>
            </a:r>
            <a:r>
              <a:rPr lang="cs-CZ" sz="1100" dirty="0" smtClean="0"/>
              <a:t> [online]. [cit. 20.1.2014]. Dostupný na WWW: </a:t>
            </a:r>
            <a:r>
              <a:rPr lang="cs-CZ" sz="1100" dirty="0" smtClean="0">
                <a:hlinkClick r:id="rId9"/>
              </a:rPr>
              <a:t>http://en.wikipedia.org/wiki/File:EmperorSuleiman.jpg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9</a:t>
            </a:r>
            <a:r>
              <a:rPr lang="cs-CZ" sz="1100" dirty="0" smtClean="0"/>
              <a:t>) </a:t>
            </a:r>
            <a:r>
              <a:rPr lang="cs-CZ" sz="1100" dirty="0" smtClean="0"/>
              <a:t>DORFFMAISTER, </a:t>
            </a:r>
            <a:r>
              <a:rPr lang="cs-CZ" sz="1100" dirty="0" err="1" smtClean="0"/>
              <a:t>István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wikipedia.org</a:t>
            </a:r>
            <a:r>
              <a:rPr lang="cs-CZ" sz="1100" dirty="0" smtClean="0"/>
              <a:t> [online]. [cit. 20.1.2014]. Dostupný na WWW: </a:t>
            </a:r>
            <a:r>
              <a:rPr lang="cs-CZ" sz="1100" dirty="0" smtClean="0">
                <a:hlinkClick r:id="rId10"/>
              </a:rPr>
              <a:t>http://hu.wikipedia.org/wiki/F%C3%A1jl:Dorffmaister_The_death_of_Louis_II_of_Hungary_1795-1796.jpg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10) </a:t>
            </a:r>
            <a:r>
              <a:rPr lang="cs-CZ" sz="1100" dirty="0" smtClean="0"/>
              <a:t>GEFFELS, Frans. </a:t>
            </a:r>
            <a:r>
              <a:rPr lang="cs-CZ" sz="1100" i="1" dirty="0" err="1" smtClean="0"/>
              <a:t>wikimedia.org</a:t>
            </a:r>
            <a:r>
              <a:rPr lang="cs-CZ" sz="1100" dirty="0" smtClean="0"/>
              <a:t> [online]. [cit. 20.1.2014]. Dostupný na WWW: </a:t>
            </a:r>
            <a:r>
              <a:rPr lang="cs-CZ" sz="1100" dirty="0" smtClean="0">
                <a:hlinkClick r:id="rId11"/>
              </a:rPr>
              <a:t>http://commons.wikimedia.org/wiki/File:Vienna_Battle_1683.jpg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11) </a:t>
            </a:r>
            <a:r>
              <a:rPr lang="cs-CZ" sz="1100" dirty="0" smtClean="0"/>
              <a:t>BAYDIN, </a:t>
            </a:r>
            <a:r>
              <a:rPr lang="cs-CZ" sz="1100" dirty="0" err="1" smtClean="0"/>
              <a:t>Atilim</a:t>
            </a:r>
            <a:r>
              <a:rPr lang="cs-CZ" sz="1100" dirty="0" smtClean="0"/>
              <a:t> </a:t>
            </a:r>
            <a:r>
              <a:rPr lang="cs-CZ" sz="1100" dirty="0" err="1" smtClean="0"/>
              <a:t>Gunes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wikimedia.org</a:t>
            </a:r>
            <a:r>
              <a:rPr lang="cs-CZ" sz="1100" dirty="0" smtClean="0"/>
              <a:t> [online]. [cit. 20.1.2014]. Dostupný na WWW: </a:t>
            </a:r>
            <a:r>
              <a:rPr lang="cs-CZ" sz="1100" dirty="0" smtClean="0">
                <a:hlinkClick r:id="rId12"/>
              </a:rPr>
              <a:t>http://commons.wikimedia.org/wiki/File:OttomanEmpireIn1683.png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16208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a expanze Osmanské Říše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9294" y="6309320"/>
            <a:ext cx="293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Sultán Osman – zakladatel říše </a:t>
            </a: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1628800"/>
            <a:ext cx="57725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Ve 13. století  - sultán Osman rozšiřuje území  z Malé Asie</a:t>
            </a:r>
          </a:p>
          <a:p>
            <a:r>
              <a:rPr lang="cs-CZ" b="1" dirty="0" smtClean="0"/>
              <a:t>Od </a:t>
            </a:r>
            <a:r>
              <a:rPr lang="cs-CZ" b="1" dirty="0" err="1" smtClean="0"/>
              <a:t>pol</a:t>
            </a:r>
            <a:r>
              <a:rPr lang="cs-CZ" b="1" dirty="0" smtClean="0"/>
              <a:t>. 14. století – vpád osmanských Turků na Balkán</a:t>
            </a:r>
          </a:p>
          <a:p>
            <a:endParaRPr lang="cs-CZ" b="1" dirty="0" smtClean="0"/>
          </a:p>
          <a:p>
            <a:r>
              <a:rPr lang="cs-CZ" b="1" dirty="0" smtClean="0"/>
              <a:t>       1389 – bitva na Kosově poli – porážka Srbska</a:t>
            </a:r>
          </a:p>
          <a:p>
            <a:r>
              <a:rPr lang="cs-CZ" b="1" dirty="0" smtClean="0"/>
              <a:t>      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1396 – bitva u </a:t>
            </a:r>
            <a:r>
              <a:rPr lang="cs-CZ" b="1" dirty="0" err="1" smtClean="0"/>
              <a:t>Nikopole</a:t>
            </a:r>
            <a:r>
              <a:rPr lang="cs-CZ" b="1" dirty="0" smtClean="0"/>
              <a:t> – porážka císaře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                   Zikmunda Lucemburského</a:t>
            </a:r>
          </a:p>
          <a:p>
            <a:r>
              <a:rPr lang="cs-CZ" b="1" dirty="0" smtClean="0"/>
              <a:t>       </a:t>
            </a:r>
          </a:p>
          <a:p>
            <a:r>
              <a:rPr lang="cs-CZ" b="1" dirty="0" smtClean="0"/>
              <a:t>       1453 – dobytí Konstantinopole / Cařihradu /</a:t>
            </a:r>
          </a:p>
          <a:p>
            <a:r>
              <a:rPr lang="cs-CZ" b="1" dirty="0" smtClean="0"/>
              <a:t>                     pád Byzantské říše </a:t>
            </a:r>
          </a:p>
          <a:p>
            <a:r>
              <a:rPr lang="cs-CZ" b="1" dirty="0" smtClean="0"/>
              <a:t>                     sultán </a:t>
            </a:r>
            <a:r>
              <a:rPr lang="cs-CZ" b="1" dirty="0" err="1" smtClean="0"/>
              <a:t>Mehmed</a:t>
            </a:r>
            <a:r>
              <a:rPr lang="cs-CZ" b="1" dirty="0" smtClean="0"/>
              <a:t> II.</a:t>
            </a:r>
          </a:p>
          <a:p>
            <a:endParaRPr lang="cs-CZ" b="1" dirty="0" smtClean="0"/>
          </a:p>
          <a:p>
            <a:r>
              <a:rPr lang="cs-CZ" b="1" dirty="0" smtClean="0"/>
              <a:t>       1526 – vítězství u Moháče </a:t>
            </a:r>
          </a:p>
          <a:p>
            <a:r>
              <a:rPr lang="cs-CZ" b="1" dirty="0" smtClean="0"/>
              <a:t>                     sultán </a:t>
            </a:r>
            <a:r>
              <a:rPr lang="cs-CZ" b="1" dirty="0" err="1" smtClean="0"/>
              <a:t>Sulejman</a:t>
            </a:r>
            <a:r>
              <a:rPr lang="cs-CZ" b="1" dirty="0" smtClean="0"/>
              <a:t> I. X Ludvík Jagellonský </a:t>
            </a:r>
            <a:endParaRPr lang="cs-CZ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5" y="1628800"/>
            <a:ext cx="301893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03848" y="609329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bor:Battle on Kosovo13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59174" cy="547260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09247" y="5877272"/>
            <a:ext cx="472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1389 - bitva na Kosově poli / porážka Srbska /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16416" y="590804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105"/>
            <a:ext cx="4536504" cy="664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48390" y="638132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3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7921" y="4077072"/>
            <a:ext cx="33287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1396 – bitva u </a:t>
            </a:r>
            <a:r>
              <a:rPr lang="cs-CZ" sz="2400" b="1" dirty="0" err="1" smtClean="0"/>
              <a:t>Nikopole</a:t>
            </a:r>
            <a:endParaRPr lang="cs-CZ" sz="2400" b="1" dirty="0" smtClean="0"/>
          </a:p>
          <a:p>
            <a:endParaRPr lang="cs-CZ" dirty="0"/>
          </a:p>
          <a:p>
            <a:r>
              <a:rPr lang="cs-CZ" b="1" dirty="0" smtClean="0"/>
              <a:t>Velké křížové tažení, vedené </a:t>
            </a:r>
          </a:p>
          <a:p>
            <a:r>
              <a:rPr lang="cs-CZ" b="1" dirty="0" smtClean="0"/>
              <a:t>Zikmundem Lucemburským </a:t>
            </a:r>
          </a:p>
          <a:p>
            <a:r>
              <a:rPr lang="cs-CZ" b="1" dirty="0"/>
              <a:t>p</a:t>
            </a:r>
            <a:r>
              <a:rPr lang="cs-CZ" b="1" dirty="0" smtClean="0"/>
              <a:t>roti </a:t>
            </a:r>
            <a:r>
              <a:rPr lang="cs-CZ" b="1" dirty="0" smtClean="0"/>
              <a:t>O</a:t>
            </a:r>
            <a:r>
              <a:rPr lang="cs-CZ" b="1" dirty="0" smtClean="0"/>
              <a:t>smanské </a:t>
            </a:r>
            <a:r>
              <a:rPr lang="cs-CZ" b="1" dirty="0" smtClean="0"/>
              <a:t>říši.</a:t>
            </a:r>
          </a:p>
          <a:p>
            <a:r>
              <a:rPr lang="cs-CZ" b="1" dirty="0" smtClean="0"/>
              <a:t>Katastrofální porážka křesťanů </a:t>
            </a:r>
          </a:p>
          <a:p>
            <a:r>
              <a:rPr lang="cs-CZ" b="1" dirty="0" smtClean="0"/>
              <a:t>o</a:t>
            </a:r>
            <a:r>
              <a:rPr lang="cs-CZ" b="1" dirty="0" smtClean="0"/>
              <a:t>smanskými </a:t>
            </a:r>
            <a:r>
              <a:rPr lang="cs-CZ" b="1" dirty="0" smtClean="0"/>
              <a:t>Turky 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782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oubor:Constantinople 14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214381" cy="6154152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c/c6/Gentile_Bellini_003.jpg/220px-Gentile_Bellini_0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1391" y="188640"/>
            <a:ext cx="3240360" cy="437448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4048" y="4797152"/>
            <a:ext cx="3212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Mehmed</a:t>
            </a:r>
            <a:r>
              <a:rPr lang="cs-CZ" b="1" dirty="0" smtClean="0"/>
              <a:t> II.</a:t>
            </a:r>
          </a:p>
          <a:p>
            <a:endParaRPr lang="cs-CZ" b="1" dirty="0" smtClean="0"/>
          </a:p>
          <a:p>
            <a:r>
              <a:rPr lang="cs-CZ" b="1" dirty="0" smtClean="0"/>
              <a:t>1453 – dobytí Konstantinopole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       osmanskými Turky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6237" y="6342792"/>
            <a:ext cx="309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Obléhání Konstantinopole r. 1453</a:t>
            </a:r>
            <a:endParaRPr lang="cs-CZ" sz="1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3968" y="637800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4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11751" y="428566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5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046" y="188640"/>
            <a:ext cx="8686800" cy="841248"/>
          </a:xfrm>
        </p:spPr>
        <p:txBody>
          <a:bodyPr/>
          <a:lstStyle/>
          <a:p>
            <a:r>
              <a:rPr lang="cs-CZ" dirty="0" smtClean="0"/>
              <a:t>Turecké vojsko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2525"/>
            <a:ext cx="35433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47315" y="60212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87973" y="1052736"/>
            <a:ext cx="51560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Pěší jednotky </a:t>
            </a:r>
            <a:r>
              <a:rPr lang="cs-CZ" sz="2400" b="1" dirty="0" smtClean="0"/>
              <a:t>- kopí</a:t>
            </a:r>
            <a:r>
              <a:rPr lang="cs-CZ" sz="2400" b="1" dirty="0"/>
              <a:t>, šavle, </a:t>
            </a:r>
            <a:r>
              <a:rPr lang="cs-CZ" sz="2400" b="1" dirty="0" err="1"/>
              <a:t>handžar</a:t>
            </a:r>
            <a:endParaRPr lang="cs-CZ" sz="2400" b="1" dirty="0"/>
          </a:p>
          <a:p>
            <a:r>
              <a:rPr lang="cs-CZ" sz="2400" b="1" dirty="0"/>
              <a:t>             ( se zakřivenou čepelí )</a:t>
            </a:r>
          </a:p>
          <a:p>
            <a:endParaRPr lang="cs-CZ" sz="2400" b="1" dirty="0"/>
          </a:p>
          <a:p>
            <a:r>
              <a:rPr lang="cs-CZ" sz="2400" b="1" u="sng" dirty="0" smtClean="0"/>
              <a:t>Jízda</a:t>
            </a:r>
            <a:r>
              <a:rPr lang="cs-CZ" sz="2400" b="1" dirty="0" smtClean="0"/>
              <a:t> –ochranná zbroj – drát. košile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kopí, šavle, sekyra, luk , někteří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ručnice</a:t>
            </a:r>
          </a:p>
          <a:p>
            <a:endParaRPr lang="cs-CZ" sz="2400" b="1" dirty="0"/>
          </a:p>
          <a:p>
            <a:r>
              <a:rPr lang="cs-CZ" sz="2400" b="1" u="sng" dirty="0" smtClean="0"/>
              <a:t>Dělostřelectvo</a:t>
            </a:r>
            <a:r>
              <a:rPr lang="cs-CZ" sz="2400" b="1" dirty="0" smtClean="0"/>
              <a:t> – stálí vojáci s pevným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platem, i výroba nábojů </a:t>
            </a:r>
          </a:p>
          <a:p>
            <a:endParaRPr lang="cs-CZ" sz="2400" b="1" dirty="0"/>
          </a:p>
          <a:p>
            <a:r>
              <a:rPr lang="cs-CZ" sz="2400" b="1" u="sng" dirty="0" smtClean="0"/>
              <a:t>Janičáři </a:t>
            </a:r>
            <a:r>
              <a:rPr lang="cs-CZ" sz="2400" b="1" dirty="0" smtClean="0"/>
              <a:t>– elitní vojenské jednotky z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mladíků, unesených Turky z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porobených národů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( 10 – 12 tisíc  )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výchova trvala až 14 let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35418" y="6378181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Janičáři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1526 – bitva u Moháče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52" y="1313792"/>
            <a:ext cx="4032448" cy="47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8174"/>
            <a:ext cx="3384376" cy="537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79912" y="6381328"/>
            <a:ext cx="3286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Bitva u Moháče – turecká miniatura</a:t>
            </a: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65" y="639148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7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4048" y="6020930"/>
            <a:ext cx="354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/>
              <a:t>Sulejman</a:t>
            </a:r>
            <a:r>
              <a:rPr lang="cs-CZ" sz="1600" b="1" dirty="0" smtClean="0"/>
              <a:t> I. Nádherný, </a:t>
            </a:r>
            <a:r>
              <a:rPr lang="cs-CZ" sz="1600" b="1" dirty="0" err="1" smtClean="0"/>
              <a:t>zv</a:t>
            </a:r>
            <a:r>
              <a:rPr lang="cs-CZ" sz="1600" b="1" dirty="0" smtClean="0"/>
              <a:t>. Zákonodárce</a:t>
            </a:r>
            <a:endParaRPr lang="cs-CZ" sz="1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19304" y="607355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8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3453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8303"/>
            <a:ext cx="5184576" cy="68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68144" y="4077072"/>
            <a:ext cx="27521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1526 – Bitva u Moháče</a:t>
            </a:r>
          </a:p>
          <a:p>
            <a:endParaRPr lang="cs-CZ" dirty="0"/>
          </a:p>
          <a:p>
            <a:r>
              <a:rPr lang="cs-CZ" b="1" dirty="0" smtClean="0"/>
              <a:t>Ludvík Jagellonský</a:t>
            </a:r>
          </a:p>
          <a:p>
            <a:r>
              <a:rPr lang="cs-CZ" dirty="0"/>
              <a:t> k</a:t>
            </a:r>
            <a:r>
              <a:rPr lang="cs-CZ" dirty="0" smtClean="0"/>
              <a:t>rál český a uherský</a:t>
            </a:r>
          </a:p>
          <a:p>
            <a:r>
              <a:rPr lang="cs-CZ" dirty="0"/>
              <a:t> </a:t>
            </a:r>
            <a:r>
              <a:rPr lang="cs-CZ" dirty="0" smtClean="0"/>
              <a:t>zahynul po prohrané bitvě</a:t>
            </a:r>
          </a:p>
          <a:p>
            <a:r>
              <a:rPr lang="cs-CZ" dirty="0"/>
              <a:t> </a:t>
            </a:r>
            <a:r>
              <a:rPr lang="cs-CZ" dirty="0" smtClean="0"/>
              <a:t>při útěku v bažině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08104" y="645333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9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3336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415"/>
            <a:ext cx="9001000" cy="60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99766" y="6196662"/>
            <a:ext cx="687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1683 – porážka Turků u Vídně. Počátek konce turecké moci v Evropě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22659" y="6258217"/>
            <a:ext cx="443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10)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2915938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1013</TotalTime>
  <Words>545</Words>
  <Application>Microsoft Office PowerPoint</Application>
  <PresentationFormat>Předvádění na obrazovce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expanze osmanských turků do Evropy</vt:lpstr>
      <vt:lpstr>Vznik a expanze Osmanské Říše</vt:lpstr>
      <vt:lpstr>Snímek 3</vt:lpstr>
      <vt:lpstr>Snímek 4</vt:lpstr>
      <vt:lpstr>Snímek 5</vt:lpstr>
      <vt:lpstr>Turecké vojsko</vt:lpstr>
      <vt:lpstr>1526 – bitva u Moháče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Pozdní středověk</dc:title>
  <dc:creator>zackova zdenka</dc:creator>
  <cp:lastModifiedBy>zackova</cp:lastModifiedBy>
  <cp:revision>57</cp:revision>
  <dcterms:created xsi:type="dcterms:W3CDTF">2013-03-22T08:05:45Z</dcterms:created>
  <dcterms:modified xsi:type="dcterms:W3CDTF">2014-01-22T11:57:57Z</dcterms:modified>
</cp:coreProperties>
</file>