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32" autoAdjust="0"/>
    <p:restoredTop sz="94660"/>
  </p:normalViewPr>
  <p:slideViewPr>
    <p:cSldViewPr>
      <p:cViewPr varScale="1">
        <p:scale>
          <a:sx n="64" d="100"/>
          <a:sy n="64" d="100"/>
        </p:scale>
        <p:origin x="-151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3AED-0193-47FE-93A0-560084DE9AF2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5793BB-4790-4F60-AB80-8F9B41782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3AED-0193-47FE-93A0-560084DE9AF2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93BB-4790-4F60-AB80-8F9B41782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3AED-0193-47FE-93A0-560084DE9AF2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93BB-4790-4F60-AB80-8F9B41782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6D48A5-06AC-4DE1-866F-93D9983D49D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61C426-ADAC-4792-BA20-6F1A603F1A2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1E421-DFC8-47C8-8567-7321B2A7A14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Nadpis, 2 obsahy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B4BEB3-6F01-4E36-B3DA-28704328E04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Nadpis a text nad obsah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79CA84-C403-4187-B0B9-C67CE52D08A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3AED-0193-47FE-93A0-560084DE9AF2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0E5793BB-4790-4F60-AB80-8F9B41782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3AED-0193-47FE-93A0-560084DE9AF2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93BB-4790-4F60-AB80-8F9B41782C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3AED-0193-47FE-93A0-560084DE9AF2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93BB-4790-4F60-AB80-8F9B41782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3AED-0193-47FE-93A0-560084DE9AF2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0E5793BB-4790-4F60-AB80-8F9B41782C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1" name="Přímá spojovací čára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3AED-0193-47FE-93A0-560084DE9AF2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93BB-4790-4F60-AB80-8F9B41782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3AED-0193-47FE-93A0-560084DE9AF2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93BB-4790-4F60-AB80-8F9B41782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ovací čára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3AED-0193-47FE-93A0-560084DE9AF2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93BB-4790-4F60-AB80-8F9B41782C4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Klepnutím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63AED-0193-47FE-93A0-560084DE9AF2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5793BB-4790-4F60-AB80-8F9B41782C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ovací čára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D63AED-0193-47FE-93A0-560084DE9AF2}" type="datetimeFigureOut">
              <a:rPr lang="cs-CZ" smtClean="0"/>
              <a:pPr/>
              <a:t>7.7.2012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E5793BB-4790-4F60-AB80-8F9B41782C4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římá spojovací čára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ovací čára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cs.wikipedia.org/wiki/Carcassonne" TargetMode="Externa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en.wikipedia.org/wiki/cs:Creative_Commons" TargetMode="Externa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mtClean="0"/>
              <a:t/>
            </a:r>
            <a:br>
              <a:rPr lang="cs-CZ" smtClean="0"/>
            </a:br>
            <a:r>
              <a:rPr lang="cs-CZ" smtClean="0"/>
              <a:t> </a:t>
            </a:r>
            <a:br>
              <a:rPr lang="cs-CZ" smtClean="0"/>
            </a:br>
            <a:r>
              <a:rPr lang="cs-CZ" smtClean="0"/>
              <a:t> </a:t>
            </a:r>
            <a:br>
              <a:rPr lang="cs-CZ" smtClean="0"/>
            </a:br>
            <a:endParaRPr lang="cs-CZ" smtClean="0"/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>
          <a:xfrm>
            <a:off x="179388" y="2205038"/>
            <a:ext cx="8640762" cy="4464050"/>
          </a:xfrm>
        </p:spPr>
        <p:txBody>
          <a:bodyPr/>
          <a:lstStyle/>
          <a:p>
            <a:pPr algn="ctr" eaLnBrk="1" hangingPunct="1"/>
            <a:r>
              <a:rPr lang="cs-CZ" sz="6000" b="1" dirty="0" smtClean="0"/>
              <a:t>Křížové výpravy  </a:t>
            </a:r>
          </a:p>
          <a:p>
            <a:pPr algn="ctr" eaLnBrk="1" hangingPunct="1"/>
            <a:r>
              <a:rPr lang="cs-CZ" sz="6000" dirty="0" smtClean="0"/>
              <a:t>(kruciáty)</a:t>
            </a:r>
          </a:p>
          <a:p>
            <a:pPr eaLnBrk="1" hangingPunct="1"/>
            <a:endParaRPr lang="cs-CZ" sz="6000" dirty="0" smtClean="0"/>
          </a:p>
          <a:p>
            <a:pPr algn="ctr" eaLnBrk="1" hangingPunct="1"/>
            <a:r>
              <a:rPr lang="cs-CZ" sz="2400" dirty="0" smtClean="0"/>
              <a:t>Tato prezentace byla vypracována v rámci projektu Inovace výuky společenských věd. Registrační číslo: CZ.1.07/1.1.04/03.0045</a:t>
            </a:r>
          </a:p>
        </p:txBody>
      </p:sp>
      <p:sp>
        <p:nvSpPr>
          <p:cNvPr id="205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pic>
        <p:nvPicPr>
          <p:cNvPr id="20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6375" y="692150"/>
            <a:ext cx="62388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Rectangle 3"/>
          <p:cNvSpPr>
            <a:spLocks noChangeArrowheads="1"/>
          </p:cNvSpPr>
          <p:nvPr/>
        </p:nvSpPr>
        <p:spPr bwMode="auto">
          <a:xfrm>
            <a:off x="0" y="7651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/>
              <a:t>III. Křížová výprava / 1189 - 1193</a:t>
            </a:r>
          </a:p>
        </p:txBody>
      </p:sp>
      <p:sp>
        <p:nvSpPr>
          <p:cNvPr id="11267" name="Rectangle 25"/>
          <p:cNvSpPr>
            <a:spLocks noGrp="1" noChangeArrowheads="1"/>
          </p:cNvSpPr>
          <p:nvPr>
            <p:ph type="body" sz="half" idx="3"/>
          </p:nvPr>
        </p:nvSpPr>
        <p:spPr>
          <a:xfrm>
            <a:off x="3059831" y="1557338"/>
            <a:ext cx="6084169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Bitva u </a:t>
            </a:r>
            <a:r>
              <a:rPr lang="cs-CZ" sz="2800" dirty="0" err="1" smtClean="0"/>
              <a:t>Hattinu</a:t>
            </a:r>
            <a:r>
              <a:rPr lang="cs-CZ" sz="2800" dirty="0" smtClean="0"/>
              <a:t> – porážka křižáků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         sultánem </a:t>
            </a:r>
            <a:r>
              <a:rPr lang="cs-CZ" sz="2800" dirty="0" err="1" smtClean="0"/>
              <a:t>Saladinem</a:t>
            </a:r>
            <a:endParaRPr lang="cs-CZ" sz="2800" dirty="0" smtClean="0"/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Dobytí Jerusalema Turky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Účast evropských panovníků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          Richard Lví Srdce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          Filip II. August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          Fridrich I. Barbarossa</a:t>
            </a:r>
          </a:p>
          <a:p>
            <a:pPr eaLnBrk="1" hangingPunct="1">
              <a:lnSpc>
                <a:spcPct val="90000"/>
              </a:lnSpc>
            </a:pPr>
            <a:r>
              <a:rPr lang="cs-CZ" sz="2800" dirty="0" smtClean="0"/>
              <a:t>Neúspěšná výprava / ale obnova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sz="2800" dirty="0" smtClean="0"/>
              <a:t>          poutí křesťanů k Božímu hrobu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72816"/>
            <a:ext cx="2808312" cy="3803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404664"/>
            <a:ext cx="8686800" cy="216024"/>
          </a:xfrm>
        </p:spPr>
        <p:txBody>
          <a:bodyPr>
            <a:normAutofit fontScale="90000"/>
          </a:bodyPr>
          <a:lstStyle/>
          <a:p>
            <a:r>
              <a:rPr lang="cs-CZ" sz="3200" dirty="0" smtClean="0"/>
              <a:t>i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8892480" y="1600200"/>
            <a:ext cx="99120" cy="472440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60648"/>
            <a:ext cx="3765371" cy="5451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délník 7"/>
          <p:cNvSpPr/>
          <p:nvPr/>
        </p:nvSpPr>
        <p:spPr>
          <a:xfrm>
            <a:off x="1187624" y="6198990"/>
            <a:ext cx="453650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000" b="1" dirty="0" smtClean="0"/>
              <a:t>Richard Lví srdce opouští Svatou zem</a:t>
            </a:r>
            <a:endParaRPr lang="cs-CZ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435280" cy="1143000"/>
          </a:xfrm>
        </p:spPr>
        <p:txBody>
          <a:bodyPr>
            <a:normAutofit fontScale="90000"/>
          </a:bodyPr>
          <a:lstStyle/>
          <a:p>
            <a:r>
              <a:rPr lang="cs-CZ" sz="4000" dirty="0" smtClean="0"/>
              <a:t>IV. křížová výprava / 1202 – 1204</a:t>
            </a:r>
            <a:br>
              <a:rPr lang="cs-CZ" sz="4000" dirty="0" smtClean="0"/>
            </a:br>
            <a:r>
              <a:rPr lang="cs-CZ" sz="4000" dirty="0" smtClean="0"/>
              <a:t>                                 </a:t>
            </a:r>
            <a:r>
              <a:rPr lang="pl-PL" sz="1600" dirty="0" smtClean="0"/>
              <a:t>Dobytí Konstantinopole, miniatura ze 13. století </a:t>
            </a:r>
            <a:endParaRPr lang="cs-CZ" sz="1600" dirty="0" smtClean="0"/>
          </a:p>
        </p:txBody>
      </p:sp>
      <p:sp>
        <p:nvSpPr>
          <p:cNvPr id="13315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686800" cy="4525963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Zadlužení křižáci na pokyn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       Benátek dobyli a vyplenili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       Konstantinopol</a:t>
            </a:r>
          </a:p>
          <a:p>
            <a:pPr eaLnBrk="1" hangingPunct="1"/>
            <a:r>
              <a:rPr lang="cs-CZ" sz="2400" b="1" dirty="0" smtClean="0"/>
              <a:t>Zánik Byzantské říše</a:t>
            </a:r>
          </a:p>
          <a:p>
            <a:pPr eaLnBrk="1" hangingPunct="1"/>
            <a:r>
              <a:rPr lang="cs-CZ" sz="2400" b="1" dirty="0" smtClean="0"/>
              <a:t>Vznik Latinského císařství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        / 1204 – 1261 /</a:t>
            </a:r>
          </a:p>
          <a:p>
            <a:pPr eaLnBrk="1" hangingPunct="1"/>
            <a:r>
              <a:rPr lang="cs-CZ" sz="2400" b="1" dirty="0" smtClean="0"/>
              <a:t>Obnova Byzantské říše 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        / 1261 – 1453 /</a:t>
            </a:r>
          </a:p>
          <a:p>
            <a:pPr eaLnBrk="1" hangingPunct="1"/>
            <a:r>
              <a:rPr lang="cs-CZ" sz="2400" b="1" dirty="0" smtClean="0"/>
              <a:t>1453 – dobytí Konstantinopole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           Osmanskými Turky</a:t>
            </a:r>
          </a:p>
        </p:txBody>
      </p:sp>
      <p:pic>
        <p:nvPicPr>
          <p:cNvPr id="13317" name="Picture 8" descr="Dobytí Konst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tretch>
            <a:fillRect/>
          </a:stretch>
        </p:blipFill>
        <p:spPr>
          <a:xfrm>
            <a:off x="-2659666" y="4365104"/>
            <a:ext cx="2659666" cy="2187575"/>
          </a:xfrm>
          <a:noFill/>
        </p:spPr>
      </p:pic>
      <p:pic>
        <p:nvPicPr>
          <p:cNvPr id="7170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28103" y="1484784"/>
            <a:ext cx="4615897" cy="2767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Dětská křížová výprava - 1212</a:t>
            </a:r>
          </a:p>
        </p:txBody>
      </p:sp>
      <p:sp>
        <p:nvSpPr>
          <p:cNvPr id="14339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pPr eaLnBrk="1" hangingPunct="1"/>
            <a:r>
              <a:rPr lang="cs-CZ" sz="2400" b="1" dirty="0" smtClean="0"/>
              <a:t>Názor, že Boží hrob mohou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    osvobodit jen děti, které žijí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    bez hříchu</a:t>
            </a:r>
          </a:p>
          <a:p>
            <a:pPr eaLnBrk="1" hangingPunct="1"/>
            <a:r>
              <a:rPr lang="cs-CZ" sz="2400" b="1" dirty="0" smtClean="0"/>
              <a:t>Fanatičtí kněží přesvědčili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    děti z Francie a Německa</a:t>
            </a:r>
          </a:p>
          <a:p>
            <a:pPr eaLnBrk="1" hangingPunct="1"/>
            <a:r>
              <a:rPr lang="cs-CZ" sz="2400" b="1" dirty="0" smtClean="0"/>
              <a:t>Naloděni v Marseille</a:t>
            </a:r>
          </a:p>
          <a:p>
            <a:pPr eaLnBrk="1" hangingPunct="1"/>
            <a:r>
              <a:rPr lang="cs-CZ" sz="2400" b="1" dirty="0" smtClean="0"/>
              <a:t>Na Blízkém východě prodáni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    do otroctví</a:t>
            </a:r>
          </a:p>
          <a:p>
            <a:pPr eaLnBrk="1" hangingPunct="1"/>
            <a:endParaRPr lang="cs-CZ" sz="2400" dirty="0" smtClean="0"/>
          </a:p>
        </p:txBody>
      </p:sp>
      <p:pic>
        <p:nvPicPr>
          <p:cNvPr id="14340" name="Picture 8" descr="Kř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866466" y="1600200"/>
            <a:ext cx="3602068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 V. –VIII. křížová výprava</a:t>
            </a:r>
          </a:p>
        </p:txBody>
      </p:sp>
      <p:sp>
        <p:nvSpPr>
          <p:cNvPr id="1536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46848" cy="5257800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cs-CZ" sz="2800" b="1" dirty="0" smtClean="0"/>
              <a:t>Účast  francouzského krále Ludvíka IX. </a:t>
            </a:r>
          </a:p>
          <a:p>
            <a:pPr eaLnBrk="1" hangingPunct="1">
              <a:buFontTx/>
              <a:buNone/>
            </a:pPr>
            <a:r>
              <a:rPr lang="cs-CZ" sz="2800" b="1" dirty="0" smtClean="0"/>
              <a:t>    na VII. A VIII. křížové výpravě / prohlášen</a:t>
            </a:r>
          </a:p>
          <a:p>
            <a:pPr eaLnBrk="1" hangingPunct="1">
              <a:buFontTx/>
              <a:buNone/>
            </a:pPr>
            <a:r>
              <a:rPr lang="cs-CZ" sz="2800" b="1" dirty="0" smtClean="0"/>
              <a:t>    za svatého /.</a:t>
            </a:r>
          </a:p>
          <a:p>
            <a:pPr eaLnBrk="1" hangingPunct="1"/>
            <a:r>
              <a:rPr lang="cs-CZ" sz="2800" b="1" dirty="0" smtClean="0"/>
              <a:t>1291 – pád poslední křižácké pevnosti </a:t>
            </a:r>
            <a:r>
              <a:rPr lang="cs-CZ" sz="2800" b="1" dirty="0" err="1" smtClean="0"/>
              <a:t>Akkon</a:t>
            </a:r>
            <a:endParaRPr lang="cs-CZ" sz="2800" b="1" dirty="0" smtClean="0"/>
          </a:p>
          <a:p>
            <a:pPr eaLnBrk="1" hangingPunct="1"/>
            <a:endParaRPr lang="cs-CZ" sz="2800" b="1" dirty="0" smtClean="0"/>
          </a:p>
          <a:p>
            <a:pPr eaLnBrk="1" hangingPunct="1"/>
            <a:endParaRPr lang="cs-CZ" sz="2800" b="1" dirty="0" smtClean="0"/>
          </a:p>
          <a:p>
            <a:pPr eaLnBrk="1" hangingPunct="1"/>
            <a:endParaRPr lang="cs-CZ" sz="2800" b="1" dirty="0" smtClean="0"/>
          </a:p>
          <a:p>
            <a:pPr eaLnBrk="1" hangingPunct="1"/>
            <a:endParaRPr lang="cs-CZ" sz="2800" b="1" dirty="0" smtClean="0"/>
          </a:p>
          <a:p>
            <a:pPr eaLnBrk="1" hangingPunct="1"/>
            <a:endParaRPr lang="cs-CZ" sz="2800" b="1" dirty="0" smtClean="0"/>
          </a:p>
          <a:p>
            <a:pPr eaLnBrk="1" hangingPunct="1">
              <a:buNone/>
            </a:pPr>
            <a:r>
              <a:rPr lang="cs-CZ" sz="1800" b="1" i="1" dirty="0" smtClean="0"/>
              <a:t>                                                                           Výjevy ze sedmé křížové výpravy, 15. století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340768"/>
            <a:ext cx="3746418" cy="5160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Další křížové výpravy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5257800"/>
          </a:xfrm>
        </p:spPr>
        <p:txBody>
          <a:bodyPr/>
          <a:lstStyle/>
          <a:p>
            <a:pPr eaLnBrk="1" hangingPunct="1"/>
            <a:r>
              <a:rPr lang="cs-CZ" sz="2800" b="1" dirty="0" smtClean="0"/>
              <a:t>proti - Albigenským ve Francii</a:t>
            </a:r>
          </a:p>
          <a:p>
            <a:pPr eaLnBrk="1" hangingPunct="1">
              <a:buFontTx/>
              <a:buNone/>
            </a:pPr>
            <a:r>
              <a:rPr lang="cs-CZ" sz="2800" b="1" dirty="0" smtClean="0"/>
              <a:t>            - Maurům na Pyrenejském poloostrově</a:t>
            </a:r>
          </a:p>
          <a:p>
            <a:pPr eaLnBrk="1" hangingPunct="1">
              <a:buFontTx/>
              <a:buNone/>
            </a:pPr>
            <a:r>
              <a:rPr lang="cs-CZ" sz="2800" b="1" dirty="0" smtClean="0"/>
              <a:t>            - Pobaltským a Polabským Slovanům</a:t>
            </a:r>
          </a:p>
          <a:p>
            <a:pPr eaLnBrk="1" hangingPunct="1">
              <a:buFontTx/>
              <a:buNone/>
            </a:pPr>
            <a:r>
              <a:rPr lang="cs-CZ" sz="2800" b="1" dirty="0" smtClean="0"/>
              <a:t>            - husitům</a:t>
            </a:r>
          </a:p>
          <a:p>
            <a:pPr eaLnBrk="1" hangingPunct="1">
              <a:buFontTx/>
              <a:buNone/>
            </a:pPr>
            <a:endParaRPr lang="cs-CZ" sz="2800" b="1" dirty="0" smtClean="0"/>
          </a:p>
          <a:p>
            <a:pPr eaLnBrk="1" hangingPunct="1">
              <a:buFontTx/>
              <a:buNone/>
            </a:pPr>
            <a:endParaRPr lang="cs-CZ" sz="2800" b="1" dirty="0" smtClean="0"/>
          </a:p>
          <a:p>
            <a:pPr eaLnBrk="1" hangingPunct="1">
              <a:buFontTx/>
              <a:buNone/>
            </a:pPr>
            <a:endParaRPr lang="cs-CZ" sz="2800" b="1" dirty="0" smtClean="0"/>
          </a:p>
          <a:p>
            <a:pPr eaLnBrk="1" hangingPunct="1">
              <a:buFontTx/>
              <a:buNone/>
            </a:pPr>
            <a:endParaRPr lang="cs-CZ" sz="2800" b="1" dirty="0" smtClean="0"/>
          </a:p>
          <a:p>
            <a:pPr eaLnBrk="1" hangingPunct="1">
              <a:buFontTx/>
              <a:buNone/>
            </a:pPr>
            <a:endParaRPr lang="cs-CZ" sz="2800" b="1" dirty="0" smtClean="0"/>
          </a:p>
          <a:p>
            <a:pPr>
              <a:buNone/>
            </a:pPr>
            <a:r>
              <a:rPr lang="cs-CZ" sz="1800" b="1" i="1" dirty="0" smtClean="0"/>
              <a:t>                                                               Odchod albigenských zajatců z </a:t>
            </a:r>
            <a:r>
              <a:rPr lang="cs-CZ" sz="1800" b="1" i="1" dirty="0" err="1" smtClean="0">
                <a:hlinkClick r:id="rId2" tooltip="Carcassonne"/>
              </a:rPr>
              <a:t>Carcassonnu</a:t>
            </a:r>
            <a:endParaRPr lang="cs-CZ" sz="1800" b="1" i="1" dirty="0" smtClean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356992"/>
            <a:ext cx="3672408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Důsledky křížových výprav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1835696" y="1268760"/>
            <a:ext cx="6851104" cy="5400600"/>
          </a:xfrm>
        </p:spPr>
        <p:txBody>
          <a:bodyPr>
            <a:noAutofit/>
          </a:bodyPr>
          <a:lstStyle/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Posílení moci církve a papežství</a:t>
            </a: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7030A0"/>
                </a:solidFill>
              </a:rPr>
              <a:t>    víra v zázraky, odpustky</a:t>
            </a:r>
          </a:p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Růst vlivu Benátek a Janova</a:t>
            </a: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7030A0"/>
                </a:solidFill>
              </a:rPr>
              <a:t>    obchod s Levantou</a:t>
            </a:r>
          </a:p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Kulturní obohacení – setkání</a:t>
            </a: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7030A0"/>
                </a:solidFill>
              </a:rPr>
              <a:t>    tří civilizací</a:t>
            </a:r>
          </a:p>
          <a:p>
            <a:pPr eaLnBrk="1" hangingPunct="1"/>
            <a:r>
              <a:rPr lang="cs-CZ" b="1" dirty="0" smtClean="0">
                <a:solidFill>
                  <a:srgbClr val="7030A0"/>
                </a:solidFill>
              </a:rPr>
              <a:t>Zisk pro Evropu – koření, papír,</a:t>
            </a: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7030A0"/>
                </a:solidFill>
              </a:rPr>
              <a:t>    cukrová třtina, životní orientální</a:t>
            </a:r>
          </a:p>
          <a:p>
            <a:pPr eaLnBrk="1" hangingPunct="1">
              <a:buFontTx/>
              <a:buNone/>
            </a:pPr>
            <a:r>
              <a:rPr lang="cs-CZ" b="1" dirty="0" smtClean="0">
                <a:solidFill>
                  <a:srgbClr val="7030A0"/>
                </a:solidFill>
              </a:rPr>
              <a:t>    návyky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1162472" cy="4525963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cs-CZ" dirty="0" smtClean="0"/>
              <a:t>Zdroje a </a:t>
            </a:r>
            <a:r>
              <a:rPr lang="cs-CZ" dirty="0" err="1" smtClean="0"/>
              <a:t>literatuta</a:t>
            </a:r>
            <a:r>
              <a:rPr lang="cs-CZ" dirty="0" smtClean="0"/>
              <a:t>: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0" y="980728"/>
            <a:ext cx="8686800" cy="5877272"/>
          </a:xfrm>
        </p:spPr>
        <p:txBody>
          <a:bodyPr>
            <a:normAutofit/>
          </a:bodyPr>
          <a:lstStyle/>
          <a:p>
            <a:r>
              <a:rPr lang="cs-CZ" sz="1400" dirty="0" smtClean="0"/>
              <a:t>Obrázek str. 3</a:t>
            </a:r>
          </a:p>
          <a:p>
            <a:pPr>
              <a:buNone/>
            </a:pPr>
            <a:r>
              <a:rPr lang="en-US" sz="1400" dirty="0" smtClean="0"/>
              <a:t>BERTHOLD, Werner. Jerusalem, Dome of the rock, in the background the Church of the Holy </a:t>
            </a:r>
            <a:r>
              <a:rPr lang="en-US" sz="1400" dirty="0" err="1" smtClean="0"/>
              <a:t>Sepulchre</a:t>
            </a:r>
            <a:r>
              <a:rPr lang="en-US" sz="1400" dirty="0" smtClean="0"/>
              <a:t>. In: </a:t>
            </a:r>
            <a:r>
              <a:rPr lang="en-US" sz="1400" i="1" dirty="0" smtClean="0"/>
              <a:t>Wikipedia</a:t>
            </a:r>
            <a:r>
              <a:rPr lang="en-US" sz="1400" dirty="0" smtClean="0"/>
              <a:t>: </a:t>
            </a:r>
            <a:r>
              <a:rPr lang="en-US" sz="1400" i="1" dirty="0" smtClean="0"/>
              <a:t>the free encyclopedia</a:t>
            </a:r>
            <a:r>
              <a:rPr lang="en-US" sz="1400" dirty="0" smtClean="0"/>
              <a:t> [online]. San Francisco (CA): Wikimedia Foundation, 2001- [cit. 2012-0</a:t>
            </a:r>
            <a:r>
              <a:rPr lang="cs-CZ" sz="1400" dirty="0" smtClean="0"/>
              <a:t>5</a:t>
            </a:r>
            <a:r>
              <a:rPr lang="en-US" sz="1400" dirty="0" smtClean="0"/>
              <a:t>-</a:t>
            </a:r>
            <a:r>
              <a:rPr lang="cs-CZ" sz="1400" dirty="0" smtClean="0"/>
              <a:t>05</a:t>
            </a:r>
            <a:r>
              <a:rPr lang="en-US" sz="1400" dirty="0" smtClean="0"/>
              <a:t>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http://upload.wikimedia.org/wikipedia/commons/thumb/c/c2/Jerusalem_Dome_of_the_rock_BW_14.JPG/800px-Jerusalem_Dome_of_the_rock_BW_14.JPG </a:t>
            </a:r>
            <a:endParaRPr lang="cs-CZ" sz="1400" dirty="0" smtClean="0"/>
          </a:p>
          <a:p>
            <a:r>
              <a:rPr lang="cs-CZ" sz="1400" dirty="0" smtClean="0"/>
              <a:t>Obrázek str. 4</a:t>
            </a:r>
          </a:p>
          <a:p>
            <a:pPr>
              <a:buNone/>
            </a:pPr>
            <a:r>
              <a:rPr lang="en-US" sz="1400" dirty="0" smtClean="0"/>
              <a:t>Pope Urban II at the Council of Clermont of 1095, given a late Gothic setting in this illumination from the </a:t>
            </a:r>
            <a:r>
              <a:rPr lang="en-US" sz="1400" dirty="0" err="1" smtClean="0"/>
              <a:t>Livre</a:t>
            </a:r>
            <a:r>
              <a:rPr lang="en-US" sz="1400" dirty="0" smtClean="0"/>
              <a:t> des Passages </a:t>
            </a:r>
            <a:r>
              <a:rPr lang="en-US" sz="1400" dirty="0" err="1" smtClean="0"/>
              <a:t>d'Outre-mer</a:t>
            </a:r>
            <a:r>
              <a:rPr lang="en-US" sz="1400" dirty="0" smtClean="0"/>
              <a:t>, of c 1490. In: </a:t>
            </a:r>
            <a:r>
              <a:rPr lang="en-US" sz="1400" i="1" dirty="0" smtClean="0"/>
              <a:t>Wikipedia</a:t>
            </a:r>
            <a:r>
              <a:rPr lang="en-US" sz="1400" dirty="0" smtClean="0"/>
              <a:t>: </a:t>
            </a:r>
            <a:r>
              <a:rPr lang="en-US" sz="1400" i="1" dirty="0" smtClean="0"/>
              <a:t>the free encyclopedia</a:t>
            </a:r>
            <a:r>
              <a:rPr lang="en-US" sz="1400" dirty="0" smtClean="0"/>
              <a:t> [online]. San Francisco (CA): Wikimedia Foundation, 2001- [cit. 2012-0</a:t>
            </a:r>
            <a:r>
              <a:rPr lang="cs-CZ" sz="1400" dirty="0" smtClean="0"/>
              <a:t>5</a:t>
            </a:r>
            <a:r>
              <a:rPr lang="en-US" sz="1400" dirty="0" smtClean="0"/>
              <a:t>-</a:t>
            </a:r>
            <a:r>
              <a:rPr lang="cs-CZ" sz="1400" dirty="0" smtClean="0"/>
              <a:t>05</a:t>
            </a:r>
            <a:r>
              <a:rPr lang="en-US" sz="1400" dirty="0" smtClean="0"/>
              <a:t>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http://upload.wikimedia.org/wikipedia/commons/d/d5/CouncilofClermont.jpg </a:t>
            </a:r>
            <a:endParaRPr lang="cs-CZ" sz="1400" dirty="0" smtClean="0"/>
          </a:p>
          <a:p>
            <a:r>
              <a:rPr lang="cs-CZ" sz="1400" dirty="0" smtClean="0"/>
              <a:t>Obrázek str. 5</a:t>
            </a:r>
          </a:p>
          <a:p>
            <a:pPr>
              <a:buNone/>
            </a:pPr>
            <a:r>
              <a:rPr lang="en-US" sz="1400" dirty="0" err="1" smtClean="0"/>
              <a:t>FirstCrusade</a:t>
            </a:r>
            <a:r>
              <a:rPr lang="en-US" sz="1400" dirty="0" smtClean="0"/>
              <a:t>. In: </a:t>
            </a:r>
            <a:r>
              <a:rPr lang="en-US" sz="1400" i="1" dirty="0" smtClean="0"/>
              <a:t>Wikipedia</a:t>
            </a:r>
            <a:r>
              <a:rPr lang="en-US" sz="1400" dirty="0" smtClean="0"/>
              <a:t>: </a:t>
            </a:r>
            <a:r>
              <a:rPr lang="en-US" sz="1400" i="1" dirty="0" smtClean="0"/>
              <a:t>the free encyclopedia</a:t>
            </a:r>
            <a:r>
              <a:rPr lang="en-US" sz="1400" dirty="0" smtClean="0"/>
              <a:t> [online]. San Francisco (CA): Wikimedia Foundation, 2001- [cit. 2012-0</a:t>
            </a:r>
            <a:r>
              <a:rPr lang="cs-CZ" sz="1400" dirty="0" smtClean="0"/>
              <a:t>5</a:t>
            </a:r>
            <a:r>
              <a:rPr lang="en-US" sz="1400" dirty="0" smtClean="0"/>
              <a:t>-</a:t>
            </a:r>
            <a:r>
              <a:rPr lang="cs-CZ" sz="1400" dirty="0" smtClean="0"/>
              <a:t>05</a:t>
            </a:r>
            <a:r>
              <a:rPr lang="en-US" sz="1400" dirty="0" smtClean="0"/>
              <a:t>]. </a:t>
            </a:r>
            <a:r>
              <a:rPr lang="en-US" sz="1400" dirty="0" err="1" smtClean="0"/>
              <a:t>Dostupné</a:t>
            </a:r>
            <a:r>
              <a:rPr lang="en-US" sz="1400" dirty="0" smtClean="0"/>
              <a:t> z: http://upload.wikimedia.org/wikipedia/commons/d/d0/FirstCrusade.jpg </a:t>
            </a:r>
            <a:endParaRPr lang="cs-CZ" sz="1400" dirty="0" smtClean="0"/>
          </a:p>
          <a:p>
            <a:r>
              <a:rPr lang="cs-CZ" sz="1400" dirty="0" smtClean="0"/>
              <a:t>Obrázek str. 6</a:t>
            </a:r>
          </a:p>
          <a:p>
            <a:pPr>
              <a:buNone/>
            </a:pPr>
            <a:r>
              <a:rPr lang="cs-CZ" sz="1400" dirty="0" err="1" smtClean="0"/>
              <a:t>Capture</a:t>
            </a:r>
            <a:r>
              <a:rPr lang="cs-CZ" sz="1400" dirty="0" smtClean="0"/>
              <a:t> </a:t>
            </a:r>
            <a:r>
              <a:rPr lang="cs-CZ" sz="1400" dirty="0" err="1" smtClean="0"/>
              <a:t>of</a:t>
            </a:r>
            <a:r>
              <a:rPr lang="cs-CZ" sz="1400" dirty="0" smtClean="0"/>
              <a:t> Jerusalem </a:t>
            </a:r>
            <a:r>
              <a:rPr lang="cs-CZ" sz="1400" dirty="0" err="1" smtClean="0"/>
              <a:t>during</a:t>
            </a:r>
            <a:r>
              <a:rPr lang="cs-CZ" sz="1400" dirty="0" smtClean="0"/>
              <a:t> </a:t>
            </a:r>
            <a:r>
              <a:rPr lang="cs-CZ" sz="1400" dirty="0" err="1" smtClean="0"/>
              <a:t>the</a:t>
            </a:r>
            <a:r>
              <a:rPr lang="cs-CZ" sz="1400" dirty="0" smtClean="0"/>
              <a:t> </a:t>
            </a:r>
            <a:r>
              <a:rPr lang="cs-CZ" sz="1400" dirty="0" err="1" smtClean="0"/>
              <a:t>First</a:t>
            </a:r>
            <a:r>
              <a:rPr lang="cs-CZ" sz="1400" dirty="0" smtClean="0"/>
              <a:t> </a:t>
            </a:r>
            <a:r>
              <a:rPr lang="cs-CZ" sz="1400" dirty="0" err="1" smtClean="0"/>
              <a:t>Crusade</a:t>
            </a:r>
            <a:r>
              <a:rPr lang="cs-CZ" sz="1400" dirty="0" smtClean="0"/>
              <a:t>, 1099, </a:t>
            </a:r>
            <a:r>
              <a:rPr lang="cs-CZ" sz="1400" dirty="0" err="1" smtClean="0"/>
              <a:t>from</a:t>
            </a:r>
            <a:r>
              <a:rPr lang="cs-CZ" sz="1400" dirty="0" smtClean="0"/>
              <a:t> a medieval </a:t>
            </a:r>
            <a:r>
              <a:rPr lang="cs-CZ" sz="1400" dirty="0" err="1" smtClean="0"/>
              <a:t>manuscript</a:t>
            </a:r>
            <a:r>
              <a:rPr lang="cs-CZ" sz="1400" dirty="0" smtClean="0"/>
              <a:t>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</a:t>
            </a:r>
            <a:r>
              <a:rPr lang="en-US" sz="1400" dirty="0" smtClean="0"/>
              <a:t> 2012-0</a:t>
            </a:r>
            <a:r>
              <a:rPr lang="cs-CZ" sz="1400" dirty="0" smtClean="0"/>
              <a:t>5</a:t>
            </a:r>
            <a:r>
              <a:rPr lang="en-US" sz="1400" dirty="0" smtClean="0"/>
              <a:t>-</a:t>
            </a:r>
            <a:r>
              <a:rPr lang="cs-CZ" sz="1400" dirty="0" smtClean="0"/>
              <a:t>05]. Dostupné z: http://upload.wikimedia.org/wikipedia/commons/5/5c/1099jerusalem.jpg </a:t>
            </a:r>
          </a:p>
          <a:p>
            <a:r>
              <a:rPr lang="cs-CZ" sz="1400" dirty="0" smtClean="0"/>
              <a:t>Obrázek str. 7</a:t>
            </a:r>
          </a:p>
          <a:p>
            <a:pPr>
              <a:buNone/>
            </a:pPr>
            <a:r>
              <a:rPr lang="cs-CZ" sz="1400" dirty="0" smtClean="0"/>
              <a:t>PODZEMNIK (TALK). Politická mapa Blízkého východu v roce 1135 v češtině. In: </a:t>
            </a:r>
            <a:r>
              <a:rPr lang="cs-CZ" sz="1400" i="1" dirty="0" err="1" smtClean="0"/>
              <a:t>Wikipedia</a:t>
            </a:r>
            <a:r>
              <a:rPr lang="cs-CZ" sz="1400" dirty="0" smtClean="0"/>
              <a:t>: </a:t>
            </a:r>
            <a:r>
              <a:rPr lang="cs-CZ" sz="1400" i="1" dirty="0" err="1" smtClean="0"/>
              <a:t>the</a:t>
            </a:r>
            <a:r>
              <a:rPr lang="cs-CZ" sz="1400" i="1" dirty="0" smtClean="0"/>
              <a:t> free </a:t>
            </a:r>
            <a:r>
              <a:rPr lang="cs-CZ" sz="1400" i="1" dirty="0" err="1" smtClean="0"/>
              <a:t>encyclopedia</a:t>
            </a:r>
            <a:r>
              <a:rPr lang="cs-CZ" sz="1400" dirty="0" smtClean="0"/>
              <a:t> [online]. San </a:t>
            </a:r>
            <a:r>
              <a:rPr lang="cs-CZ" sz="1400" dirty="0" err="1" smtClean="0"/>
              <a:t>Francisco</a:t>
            </a:r>
            <a:r>
              <a:rPr lang="cs-CZ" sz="1400" dirty="0" smtClean="0"/>
              <a:t> (CA): </a:t>
            </a:r>
            <a:r>
              <a:rPr lang="cs-CZ" sz="1400" dirty="0" err="1" smtClean="0"/>
              <a:t>Wikimedia</a:t>
            </a:r>
            <a:r>
              <a:rPr lang="cs-CZ" sz="1400" dirty="0" smtClean="0"/>
              <a:t> </a:t>
            </a:r>
            <a:r>
              <a:rPr lang="cs-CZ" sz="1400" dirty="0" err="1" smtClean="0"/>
              <a:t>Foundation</a:t>
            </a:r>
            <a:r>
              <a:rPr lang="cs-CZ" sz="1400" dirty="0" smtClean="0"/>
              <a:t>, 2001- [cit.</a:t>
            </a:r>
            <a:r>
              <a:rPr lang="en-US" sz="1400" dirty="0" smtClean="0"/>
              <a:t> 2012-0</a:t>
            </a:r>
            <a:r>
              <a:rPr lang="cs-CZ" sz="1400" dirty="0" smtClean="0"/>
              <a:t>5</a:t>
            </a:r>
            <a:r>
              <a:rPr lang="en-US" sz="1400" dirty="0" smtClean="0"/>
              <a:t>-</a:t>
            </a:r>
            <a:r>
              <a:rPr lang="cs-CZ" sz="1400" dirty="0" smtClean="0"/>
              <a:t>05]. Dostupné z: http://upload.wikimedia.org/wikipedia/commons/thumb/4/4c/Near_East_1135-cs.svg/441px-Near_East_1135-cs.svg.png </a:t>
            </a:r>
          </a:p>
          <a:p>
            <a:pPr>
              <a:buNone/>
            </a:pPr>
            <a:endParaRPr lang="cs-CZ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512" y="188640"/>
            <a:ext cx="8784976" cy="6408712"/>
          </a:xfrm>
        </p:spPr>
        <p:txBody>
          <a:bodyPr>
            <a:normAutofit/>
          </a:bodyPr>
          <a:lstStyle/>
          <a:p>
            <a:r>
              <a:rPr lang="cs-CZ" sz="1600" dirty="0" smtClean="0"/>
              <a:t>Obrázek str. </a:t>
            </a:r>
            <a:r>
              <a:rPr lang="cs-CZ" sz="1600" dirty="0" smtClean="0"/>
              <a:t>8/1</a:t>
            </a:r>
          </a:p>
          <a:p>
            <a:pPr>
              <a:buNone/>
            </a:pPr>
            <a:r>
              <a:rPr lang="en-US" sz="1600" dirty="0" smtClean="0"/>
              <a:t>~~HELIX84. Emblem of the Military Order of </a:t>
            </a:r>
            <a:r>
              <a:rPr lang="en-US" sz="1600" dirty="0" err="1" smtClean="0"/>
              <a:t>Templars</a:t>
            </a:r>
            <a:r>
              <a:rPr lang="en-US" sz="1600" dirty="0" smtClean="0"/>
              <a:t>. In: </a:t>
            </a:r>
            <a:r>
              <a:rPr lang="en-US" sz="1600" i="1" dirty="0" smtClean="0"/>
              <a:t>Wikipedia</a:t>
            </a:r>
            <a:r>
              <a:rPr lang="en-US" sz="1600" dirty="0" smtClean="0"/>
              <a:t>: </a:t>
            </a:r>
            <a:r>
              <a:rPr lang="en-US" sz="1600" i="1" dirty="0" smtClean="0"/>
              <a:t>the free encyclopedia</a:t>
            </a:r>
            <a:r>
              <a:rPr lang="en-US" sz="1600" dirty="0" smtClean="0"/>
              <a:t> [online]. San Francisco (CA): Wikimedia Foundation, 2001- [cit. 2012-0</a:t>
            </a:r>
            <a:r>
              <a:rPr lang="cs-CZ" sz="1600" dirty="0" smtClean="0"/>
              <a:t>5</a:t>
            </a:r>
            <a:r>
              <a:rPr lang="en-US" sz="1600" dirty="0" smtClean="0"/>
              <a:t>-</a:t>
            </a:r>
            <a:r>
              <a:rPr lang="cs-CZ" sz="1600" dirty="0" smtClean="0"/>
              <a:t>05</a:t>
            </a:r>
            <a:r>
              <a:rPr lang="en-US" sz="1600" dirty="0" smtClean="0"/>
              <a:t>]. </a:t>
            </a:r>
            <a:r>
              <a:rPr lang="en-US" sz="1600" dirty="0" err="1" smtClean="0"/>
              <a:t>Dostupné</a:t>
            </a:r>
            <a:r>
              <a:rPr lang="en-US" sz="1600" dirty="0" smtClean="0"/>
              <a:t> z: http://upload.wikimedia.org/wikipedia/commons/thumb/0/0d/Knights_Templar_Cross.svg/600px-Knights_Templar_Cross.svg.png</a:t>
            </a:r>
            <a:endParaRPr lang="cs-CZ" sz="1600" dirty="0" smtClean="0"/>
          </a:p>
          <a:p>
            <a:r>
              <a:rPr lang="cs-CZ" sz="1600" dirty="0" smtClean="0"/>
              <a:t>Obrázek str. 8/2</a:t>
            </a:r>
            <a:endParaRPr lang="cs-CZ" sz="1600" dirty="0" smtClean="0"/>
          </a:p>
          <a:p>
            <a:pPr>
              <a:buNone/>
            </a:pPr>
            <a:r>
              <a:rPr lang="cs-CZ" sz="1600" dirty="0" smtClean="0"/>
              <a:t>ELIAN FROM DE.WIKIPEDIA.ORG. </a:t>
            </a:r>
            <a:r>
              <a:rPr lang="cs-CZ" sz="1600" dirty="0" err="1" smtClean="0"/>
              <a:t>Syrien</a:t>
            </a:r>
            <a:r>
              <a:rPr lang="cs-CZ" sz="1600" dirty="0" smtClean="0"/>
              <a:t>-</a:t>
            </a:r>
            <a:r>
              <a:rPr lang="cs-CZ" sz="1600" dirty="0" err="1" smtClean="0"/>
              <a:t>krak</a:t>
            </a:r>
            <a:r>
              <a:rPr lang="cs-CZ" sz="1600" dirty="0" smtClean="0"/>
              <a:t>_de_</a:t>
            </a:r>
            <a:r>
              <a:rPr lang="cs-CZ" sz="1600" dirty="0" err="1" smtClean="0"/>
              <a:t>chevalier</a:t>
            </a:r>
            <a:r>
              <a:rPr lang="cs-CZ" sz="1600" dirty="0" smtClean="0"/>
              <a:t>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[cit. ]</a:t>
            </a:r>
            <a:r>
              <a:rPr lang="en-US" sz="1600" dirty="0" smtClean="0"/>
              <a:t> 2012-0</a:t>
            </a:r>
            <a:r>
              <a:rPr lang="cs-CZ" sz="1600" dirty="0" smtClean="0"/>
              <a:t>5</a:t>
            </a:r>
            <a:r>
              <a:rPr lang="en-US" sz="1600" dirty="0" smtClean="0"/>
              <a:t>-</a:t>
            </a:r>
            <a:r>
              <a:rPr lang="cs-CZ" sz="1600" dirty="0" smtClean="0"/>
              <a:t>05. Dostupné pod licencí </a:t>
            </a:r>
            <a:r>
              <a:rPr lang="cs-CZ" sz="1600" dirty="0" err="1" smtClean="0">
                <a:hlinkClick r:id="rId2"/>
              </a:rPr>
              <a:t>Creative</a:t>
            </a:r>
            <a:r>
              <a:rPr lang="cs-CZ" sz="1600" dirty="0" smtClean="0">
                <a:hlinkClick r:id="rId2"/>
              </a:rPr>
              <a:t> </a:t>
            </a:r>
            <a:r>
              <a:rPr lang="cs-CZ" sz="1600" dirty="0" err="1" smtClean="0">
                <a:hlinkClick r:id="rId2"/>
              </a:rPr>
              <a:t>Commons</a:t>
            </a:r>
            <a:r>
              <a:rPr lang="cs-CZ" sz="1600" dirty="0" smtClean="0">
                <a:hlinkClick r:id="rId2"/>
              </a:rPr>
              <a:t> </a:t>
            </a:r>
            <a:r>
              <a:rPr lang="cs-CZ" sz="1600" dirty="0" smtClean="0"/>
              <a:t>z: http://upload.wikimedia.org/wikipedia/commons/5/5e/Syrien-krak_de_chevalier.jpg </a:t>
            </a:r>
          </a:p>
          <a:p>
            <a:r>
              <a:rPr lang="cs-CZ" sz="1600" dirty="0" smtClean="0"/>
              <a:t>Obrázek </a:t>
            </a:r>
            <a:r>
              <a:rPr lang="cs-CZ" sz="1600" dirty="0" smtClean="0"/>
              <a:t>str. 9</a:t>
            </a:r>
          </a:p>
          <a:p>
            <a:pPr>
              <a:buNone/>
            </a:pPr>
            <a:r>
              <a:rPr lang="cs-CZ" sz="1600" dirty="0" smtClean="0"/>
              <a:t>ÉMILE SIGNOL. </a:t>
            </a:r>
            <a:r>
              <a:rPr lang="cs-CZ" sz="1600" dirty="0" err="1" smtClean="0"/>
              <a:t>Saint</a:t>
            </a:r>
            <a:r>
              <a:rPr lang="cs-CZ" sz="1600" dirty="0" smtClean="0"/>
              <a:t>-Bernard </a:t>
            </a:r>
            <a:r>
              <a:rPr lang="cs-CZ" sz="1600" dirty="0" err="1" smtClean="0"/>
              <a:t>prêchant</a:t>
            </a:r>
            <a:r>
              <a:rPr lang="cs-CZ" sz="1600" dirty="0" smtClean="0"/>
              <a:t> la 2e </a:t>
            </a:r>
            <a:r>
              <a:rPr lang="cs-CZ" sz="1600" dirty="0" err="1" smtClean="0"/>
              <a:t>croisade</a:t>
            </a:r>
            <a:r>
              <a:rPr lang="cs-CZ" sz="1600" dirty="0" smtClean="0"/>
              <a:t>, à </a:t>
            </a:r>
            <a:r>
              <a:rPr lang="cs-CZ" sz="1600" dirty="0" err="1" smtClean="0"/>
              <a:t>Vézelay</a:t>
            </a:r>
            <a:r>
              <a:rPr lang="cs-CZ" sz="1600" dirty="0" smtClean="0"/>
              <a:t>, </a:t>
            </a:r>
            <a:r>
              <a:rPr lang="cs-CZ" sz="1600" dirty="0" err="1" smtClean="0"/>
              <a:t>en</a:t>
            </a:r>
            <a:r>
              <a:rPr lang="cs-CZ" sz="1600" dirty="0" smtClean="0"/>
              <a:t> 1146.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[cit.]</a:t>
            </a:r>
            <a:r>
              <a:rPr lang="en-US" sz="1600" dirty="0" smtClean="0"/>
              <a:t> 2012-0</a:t>
            </a:r>
            <a:r>
              <a:rPr lang="cs-CZ" sz="1600" dirty="0" smtClean="0"/>
              <a:t>5</a:t>
            </a:r>
            <a:r>
              <a:rPr lang="en-US" sz="1600" dirty="0" smtClean="0"/>
              <a:t>-</a:t>
            </a:r>
            <a:r>
              <a:rPr lang="cs-CZ" sz="1600" dirty="0" smtClean="0"/>
              <a:t>05. Dostupné z: http://upload.wikimedia.org/wikipedia/commons/f/fd/Saint-Bernard_pr%C3%AAchant_la_2e_croisade%2C_%C3%A0_V%C3%A9zelay%2C_en_1146.jpg</a:t>
            </a:r>
          </a:p>
          <a:p>
            <a:r>
              <a:rPr lang="cs-CZ" sz="1600" dirty="0" smtClean="0"/>
              <a:t>Obrázek str. 10</a:t>
            </a:r>
          </a:p>
          <a:p>
            <a:pPr>
              <a:buNone/>
            </a:pPr>
            <a:r>
              <a:rPr lang="cs-CZ" sz="1600" dirty="0" smtClean="0"/>
              <a:t>Friedrich I. Barbarossa.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[cit.</a:t>
            </a:r>
            <a:r>
              <a:rPr lang="en-US" sz="1600" dirty="0" smtClean="0"/>
              <a:t> 2012-0</a:t>
            </a:r>
            <a:r>
              <a:rPr lang="cs-CZ" sz="1600" dirty="0" smtClean="0"/>
              <a:t>5</a:t>
            </a:r>
            <a:r>
              <a:rPr lang="en-US" sz="1600" dirty="0" smtClean="0"/>
              <a:t>-</a:t>
            </a:r>
            <a:r>
              <a:rPr lang="cs-CZ" sz="1600" dirty="0" smtClean="0"/>
              <a:t>05]. Dostupné z: http://upload.wikimedia.org/wikipedia/commons/thumb/5/53/Barbarossa.jpg/443px-Barbarossa.jpg</a:t>
            </a:r>
          </a:p>
          <a:p>
            <a:r>
              <a:rPr lang="cs-CZ" sz="1600" dirty="0" smtClean="0"/>
              <a:t>Obrázek str. 11</a:t>
            </a:r>
          </a:p>
          <a:p>
            <a:pPr>
              <a:buNone/>
            </a:pPr>
            <a:r>
              <a:rPr lang="en-US" sz="1600" dirty="0" smtClean="0"/>
              <a:t>ALPHONSE DE NEUVILLE. Richard the </a:t>
            </a:r>
            <a:r>
              <a:rPr lang="en-US" sz="1600" dirty="0" err="1" smtClean="0"/>
              <a:t>Lionheart's</a:t>
            </a:r>
            <a:r>
              <a:rPr lang="en-US" sz="1600" dirty="0" smtClean="0"/>
              <a:t> Farewell to the Holy Land. In: </a:t>
            </a:r>
            <a:r>
              <a:rPr lang="en-US" sz="1600" i="1" dirty="0" smtClean="0"/>
              <a:t>Wikipedia</a:t>
            </a:r>
            <a:r>
              <a:rPr lang="en-US" sz="1600" dirty="0" smtClean="0"/>
              <a:t>: </a:t>
            </a:r>
            <a:r>
              <a:rPr lang="en-US" sz="1600" i="1" dirty="0" smtClean="0"/>
              <a:t>the free encyclopedia</a:t>
            </a:r>
            <a:r>
              <a:rPr lang="en-US" sz="1600" dirty="0" smtClean="0"/>
              <a:t> [online]. San Francisco (CA): Wikimedia Foundation, 2001- [cit. 2012-0</a:t>
            </a:r>
            <a:r>
              <a:rPr lang="cs-CZ" sz="1600" dirty="0" smtClean="0"/>
              <a:t>5</a:t>
            </a:r>
            <a:r>
              <a:rPr lang="en-US" sz="1600" dirty="0" smtClean="0"/>
              <a:t>-</a:t>
            </a:r>
            <a:r>
              <a:rPr lang="cs-CZ" sz="1600" dirty="0" smtClean="0"/>
              <a:t>05</a:t>
            </a:r>
            <a:r>
              <a:rPr lang="en-US" sz="1600" dirty="0" smtClean="0"/>
              <a:t>]. </a:t>
            </a:r>
            <a:r>
              <a:rPr lang="en-US" sz="1600" dirty="0" err="1" smtClean="0"/>
              <a:t>Dostupné</a:t>
            </a:r>
            <a:r>
              <a:rPr lang="en-US" sz="1600" dirty="0" smtClean="0"/>
              <a:t> z: http://upload.wikimedia.org/wikipedia/commons/5/53/LionHeartFarewell.jpg</a:t>
            </a:r>
            <a:endParaRPr lang="cs-CZ" sz="1600" dirty="0" smtClean="0"/>
          </a:p>
          <a:p>
            <a:pPr>
              <a:buNone/>
            </a:pPr>
            <a:endParaRPr lang="cs-CZ" sz="1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018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51520" y="404664"/>
            <a:ext cx="8712968" cy="6192688"/>
          </a:xfrm>
        </p:spPr>
        <p:txBody>
          <a:bodyPr>
            <a:normAutofit/>
          </a:bodyPr>
          <a:lstStyle/>
          <a:p>
            <a:r>
              <a:rPr lang="cs-CZ" sz="1600" dirty="0" smtClean="0"/>
              <a:t>Obrázek str. 12</a:t>
            </a:r>
          </a:p>
          <a:p>
            <a:pPr>
              <a:buNone/>
            </a:pPr>
            <a:r>
              <a:rPr lang="en-US" sz="1600" dirty="0" err="1" smtClean="0"/>
              <a:t>ConquestOf</a:t>
            </a:r>
            <a:r>
              <a:rPr lang="en-US" sz="1600" dirty="0" smtClean="0"/>
              <a:t> Constantinople By The Crusaders In 1204. In: </a:t>
            </a:r>
            <a:r>
              <a:rPr lang="en-US" sz="1600" i="1" dirty="0" smtClean="0"/>
              <a:t>Wikipedia</a:t>
            </a:r>
            <a:r>
              <a:rPr lang="en-US" sz="1600" dirty="0" smtClean="0"/>
              <a:t>: </a:t>
            </a:r>
            <a:r>
              <a:rPr lang="en-US" sz="1600" i="1" dirty="0" smtClean="0"/>
              <a:t>the free encyclopedia</a:t>
            </a:r>
            <a:r>
              <a:rPr lang="en-US" sz="1600" dirty="0" smtClean="0"/>
              <a:t> [online]. San Francisco (CA): Wikimedia Foundation, 2001- [cit. 2012-0</a:t>
            </a:r>
            <a:r>
              <a:rPr lang="cs-CZ" sz="1600" dirty="0" smtClean="0"/>
              <a:t>5</a:t>
            </a:r>
            <a:r>
              <a:rPr lang="en-US" sz="1600" dirty="0" smtClean="0"/>
              <a:t>-</a:t>
            </a:r>
            <a:r>
              <a:rPr lang="cs-CZ" sz="1600" dirty="0" smtClean="0"/>
              <a:t>05</a:t>
            </a:r>
            <a:r>
              <a:rPr lang="en-US" sz="1600" dirty="0" smtClean="0"/>
              <a:t>]. </a:t>
            </a:r>
            <a:r>
              <a:rPr lang="en-US" sz="1600" dirty="0" err="1" smtClean="0"/>
              <a:t>Dostupné</a:t>
            </a:r>
            <a:r>
              <a:rPr lang="en-US" sz="1600" dirty="0" smtClean="0"/>
              <a:t> z: http://upload.wikimedia.org/wikipedia/commons/thumb/0/0a/ConquestOfConstantinopleByTheCrusadersIn1204.jpg/800px-ConquestOfConstantinopleByTheCrusadersIn1204.jpg </a:t>
            </a:r>
            <a:endParaRPr lang="cs-CZ" sz="1600" dirty="0" smtClean="0"/>
          </a:p>
          <a:p>
            <a:r>
              <a:rPr lang="cs-CZ" sz="1600" dirty="0" smtClean="0"/>
              <a:t>Obrázek str. 13</a:t>
            </a:r>
          </a:p>
          <a:p>
            <a:pPr>
              <a:buNone/>
            </a:pPr>
            <a:r>
              <a:rPr lang="cs-CZ" sz="1600" dirty="0" smtClean="0"/>
              <a:t>PADUA, Gustave. Der </a:t>
            </a:r>
            <a:r>
              <a:rPr lang="cs-CZ" sz="1600" dirty="0" err="1" smtClean="0"/>
              <a:t>Kinderkreuzzug</a:t>
            </a:r>
            <a:r>
              <a:rPr lang="cs-CZ" sz="1600" dirty="0" smtClean="0"/>
              <a:t>. In: </a:t>
            </a:r>
            <a:r>
              <a:rPr lang="cs-CZ" sz="1600" i="1" dirty="0" err="1" smtClean="0"/>
              <a:t>Wikipedia</a:t>
            </a:r>
            <a:r>
              <a:rPr lang="cs-CZ" sz="1600" dirty="0" smtClean="0"/>
              <a:t>: </a:t>
            </a:r>
            <a:r>
              <a:rPr lang="cs-CZ" sz="1600" i="1" dirty="0" err="1" smtClean="0"/>
              <a:t>the</a:t>
            </a:r>
            <a:r>
              <a:rPr lang="cs-CZ" sz="1600" i="1" dirty="0" smtClean="0"/>
              <a:t> free </a:t>
            </a:r>
            <a:r>
              <a:rPr lang="cs-CZ" sz="1600" i="1" dirty="0" err="1" smtClean="0"/>
              <a:t>encyclopedia</a:t>
            </a:r>
            <a:r>
              <a:rPr lang="cs-CZ" sz="1600" dirty="0" smtClean="0"/>
              <a:t> [online]. San </a:t>
            </a:r>
            <a:r>
              <a:rPr lang="cs-CZ" sz="1600" dirty="0" err="1" smtClean="0"/>
              <a:t>Francisco</a:t>
            </a:r>
            <a:r>
              <a:rPr lang="cs-CZ" sz="1600" dirty="0" smtClean="0"/>
              <a:t> (CA): </a:t>
            </a:r>
            <a:r>
              <a:rPr lang="cs-CZ" sz="1600" dirty="0" err="1" smtClean="0"/>
              <a:t>Wikimedia</a:t>
            </a:r>
            <a:r>
              <a:rPr lang="cs-CZ" sz="1600" dirty="0" smtClean="0"/>
              <a:t> </a:t>
            </a:r>
            <a:r>
              <a:rPr lang="cs-CZ" sz="1600" dirty="0" err="1" smtClean="0"/>
              <a:t>Foundation</a:t>
            </a:r>
            <a:r>
              <a:rPr lang="cs-CZ" sz="1600" dirty="0" smtClean="0"/>
              <a:t>, 2001- [cit.</a:t>
            </a:r>
            <a:r>
              <a:rPr lang="en-US" sz="1600" dirty="0" smtClean="0"/>
              <a:t> 2012-0</a:t>
            </a:r>
            <a:r>
              <a:rPr lang="cs-CZ" sz="1600" dirty="0" smtClean="0"/>
              <a:t>5</a:t>
            </a:r>
            <a:r>
              <a:rPr lang="en-US" sz="1600" dirty="0" smtClean="0"/>
              <a:t>-</a:t>
            </a:r>
            <a:r>
              <a:rPr lang="cs-CZ" sz="1600" dirty="0" smtClean="0"/>
              <a:t>05]. Dostupné z: http://upload.wikimedia.org/wikipedia/commons/thumb/e/ed/Gustave_dore_crusades_the_childrens_crusade.jpg/477px-Gustave_dore_crusades_the_childrens_crusade.jpg </a:t>
            </a:r>
          </a:p>
          <a:p>
            <a:r>
              <a:rPr lang="cs-CZ" sz="1600" dirty="0" smtClean="0"/>
              <a:t>Obrázek str. 14</a:t>
            </a:r>
          </a:p>
          <a:p>
            <a:pPr>
              <a:buNone/>
            </a:pPr>
            <a:r>
              <a:rPr lang="en-US" sz="1600" dirty="0" err="1" smtClean="0"/>
              <a:t>Scenes_from_seventh_crusade</a:t>
            </a:r>
            <a:r>
              <a:rPr lang="en-US" sz="1600" dirty="0" smtClean="0"/>
              <a:t>, 15th century. In: </a:t>
            </a:r>
            <a:r>
              <a:rPr lang="en-US" sz="1600" i="1" dirty="0" smtClean="0"/>
              <a:t>Wikipedia</a:t>
            </a:r>
            <a:r>
              <a:rPr lang="en-US" sz="1600" dirty="0" smtClean="0"/>
              <a:t>: </a:t>
            </a:r>
            <a:r>
              <a:rPr lang="en-US" sz="1600" i="1" dirty="0" smtClean="0"/>
              <a:t>the free encyclopedia</a:t>
            </a:r>
            <a:r>
              <a:rPr lang="en-US" sz="1600" dirty="0" smtClean="0"/>
              <a:t> [online]. San Francisco (CA): Wikimedia Foundation, 2001- [cit. 2012-0</a:t>
            </a:r>
            <a:r>
              <a:rPr lang="cs-CZ" sz="1600" dirty="0" smtClean="0"/>
              <a:t>5</a:t>
            </a:r>
            <a:r>
              <a:rPr lang="en-US" sz="1600" dirty="0" smtClean="0"/>
              <a:t>-</a:t>
            </a:r>
            <a:r>
              <a:rPr lang="cs-CZ" sz="1600" dirty="0" smtClean="0"/>
              <a:t>05</a:t>
            </a:r>
            <a:r>
              <a:rPr lang="en-US" sz="1600" dirty="0" smtClean="0"/>
              <a:t>]. </a:t>
            </a:r>
            <a:r>
              <a:rPr lang="en-US" sz="1600" dirty="0" err="1" smtClean="0"/>
              <a:t>Dostupné</a:t>
            </a:r>
            <a:r>
              <a:rPr lang="en-US" sz="1600" dirty="0" smtClean="0"/>
              <a:t> z: http://upload.wikimedia.org/wikipedia/commons/6/63/Scenes_from_seventh_crusade.jpg </a:t>
            </a:r>
            <a:endParaRPr lang="cs-CZ" sz="1600" dirty="0" smtClean="0"/>
          </a:p>
          <a:p>
            <a:r>
              <a:rPr lang="cs-CZ" sz="1600" dirty="0" smtClean="0"/>
              <a:t>Obrázek str. 15</a:t>
            </a:r>
          </a:p>
          <a:p>
            <a:pPr>
              <a:buNone/>
            </a:pPr>
            <a:r>
              <a:rPr lang="en-US" sz="1600" dirty="0" smtClean="0"/>
              <a:t>Carcassonne. In: </a:t>
            </a:r>
            <a:r>
              <a:rPr lang="en-US" sz="1600" i="1" dirty="0" smtClean="0"/>
              <a:t>Wikipedia</a:t>
            </a:r>
            <a:r>
              <a:rPr lang="en-US" sz="1600" dirty="0" smtClean="0"/>
              <a:t>: </a:t>
            </a:r>
            <a:r>
              <a:rPr lang="en-US" sz="1600" i="1" dirty="0" smtClean="0"/>
              <a:t>the free encyclopedia</a:t>
            </a:r>
            <a:r>
              <a:rPr lang="en-US" sz="1600" dirty="0" smtClean="0"/>
              <a:t> [online]. San Francisco (CA): Wikimedia Foundation, 2001- [cit. 2012-0</a:t>
            </a:r>
            <a:r>
              <a:rPr lang="cs-CZ" sz="1600" dirty="0" smtClean="0"/>
              <a:t>5</a:t>
            </a:r>
            <a:r>
              <a:rPr lang="en-US" sz="1600" dirty="0" smtClean="0"/>
              <a:t>-</a:t>
            </a:r>
            <a:r>
              <a:rPr lang="cs-CZ" sz="1600" dirty="0" smtClean="0"/>
              <a:t>05</a:t>
            </a:r>
            <a:r>
              <a:rPr lang="en-US" sz="1600" dirty="0" smtClean="0"/>
              <a:t>]. </a:t>
            </a:r>
            <a:r>
              <a:rPr lang="en-US" sz="1600" dirty="0" err="1" smtClean="0"/>
              <a:t>Dostupné</a:t>
            </a:r>
            <a:r>
              <a:rPr lang="en-US" sz="1600" dirty="0" smtClean="0"/>
              <a:t> z: http://upload.wikimedia.org/wikipedia/commons/e/e4/Cathars_expelled.JPG </a:t>
            </a:r>
            <a:endParaRPr lang="cs-CZ" sz="1600" dirty="0" smtClean="0"/>
          </a:p>
          <a:p>
            <a:r>
              <a:rPr lang="de-DE" sz="1600" dirty="0" err="1" smtClean="0"/>
              <a:t>Kohoutková</a:t>
            </a:r>
            <a:r>
              <a:rPr lang="de-DE" sz="1600" dirty="0" smtClean="0"/>
              <a:t>, H. – </a:t>
            </a:r>
            <a:r>
              <a:rPr lang="de-DE" sz="1600" dirty="0" err="1" smtClean="0"/>
              <a:t>Komsová</a:t>
            </a:r>
            <a:r>
              <a:rPr lang="de-DE" sz="1600" dirty="0" smtClean="0"/>
              <a:t>, M</a:t>
            </a:r>
            <a:r>
              <a:rPr lang="de-DE" sz="1600" i="1" dirty="0" smtClean="0"/>
              <a:t>. </a:t>
            </a:r>
            <a:r>
              <a:rPr lang="de-DE" sz="1600" i="1" dirty="0" err="1" smtClean="0"/>
              <a:t>Dějepis</a:t>
            </a:r>
            <a:r>
              <a:rPr lang="de-DE" sz="1600" i="1" dirty="0" smtClean="0"/>
              <a:t> na </a:t>
            </a:r>
            <a:r>
              <a:rPr lang="de-DE" sz="1600" i="1" dirty="0" err="1" smtClean="0"/>
              <a:t>dlani</a:t>
            </a:r>
            <a:r>
              <a:rPr lang="de-DE" sz="1600" i="1" dirty="0" smtClean="0"/>
              <a:t>.</a:t>
            </a:r>
            <a:r>
              <a:rPr lang="de-DE" sz="1600" dirty="0" smtClean="0"/>
              <a:t> 2. </a:t>
            </a:r>
            <a:r>
              <a:rPr lang="de-DE" sz="1600" dirty="0" err="1" smtClean="0"/>
              <a:t>vyd</a:t>
            </a:r>
            <a:r>
              <a:rPr lang="de-DE" sz="1600" dirty="0" smtClean="0"/>
              <a:t>. Olomouc: </a:t>
            </a:r>
            <a:r>
              <a:rPr lang="de-DE" sz="1600" dirty="0" err="1" smtClean="0"/>
              <a:t>Rubico</a:t>
            </a:r>
            <a:r>
              <a:rPr lang="de-DE" sz="1600" dirty="0" smtClean="0"/>
              <a:t>, 2007</a:t>
            </a:r>
            <a:r>
              <a:rPr lang="cs-CZ" sz="1600" dirty="0" smtClean="0"/>
              <a:t>. </a:t>
            </a:r>
            <a:r>
              <a:rPr lang="de-DE" sz="1600" dirty="0" smtClean="0"/>
              <a:t>ISBN 80-7346-065-3</a:t>
            </a:r>
            <a:endParaRPr lang="cs-CZ" sz="1600" smtClean="0"/>
          </a:p>
          <a:p>
            <a:endParaRPr lang="cs-CZ" sz="1600" dirty="0" smtClean="0"/>
          </a:p>
          <a:p>
            <a:endParaRPr lang="cs-CZ" sz="1600" dirty="0" smtClean="0"/>
          </a:p>
          <a:p>
            <a:endParaRPr lang="cs-CZ" sz="1600" dirty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 flipH="1">
            <a:off x="9098280" y="1600200"/>
            <a:ext cx="45719" cy="4525963"/>
          </a:xfrm>
        </p:spPr>
        <p:txBody>
          <a:bodyPr/>
          <a:lstStyle/>
          <a:p>
            <a:endParaRPr lang="cs-CZ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cs-CZ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b="1" dirty="0" smtClean="0"/>
              <a:t>Vojenská tažení evropských feudálů proti</a:t>
            </a:r>
          </a:p>
          <a:p>
            <a:pPr eaLnBrk="1" hangingPunct="1">
              <a:buFontTx/>
              <a:buNone/>
            </a:pPr>
            <a:r>
              <a:rPr lang="cs-CZ" b="1" dirty="0" smtClean="0"/>
              <a:t>      pohanům nebo kacířům, vyhlašovaná</a:t>
            </a:r>
          </a:p>
          <a:p>
            <a:pPr eaLnBrk="1" hangingPunct="1">
              <a:buFontTx/>
              <a:buNone/>
            </a:pPr>
            <a:r>
              <a:rPr lang="cs-CZ" b="1" dirty="0" smtClean="0"/>
              <a:t>      papežem.</a:t>
            </a:r>
          </a:p>
          <a:p>
            <a:pPr eaLnBrk="1" hangingPunct="1">
              <a:buFontTx/>
              <a:buNone/>
            </a:pPr>
            <a:r>
              <a:rPr lang="cs-CZ" b="1" dirty="0" smtClean="0"/>
              <a:t>Nejznámější KV směřují do Palestiny</a:t>
            </a:r>
          </a:p>
          <a:p>
            <a:pPr eaLnBrk="1" hangingPunct="1">
              <a:buFontTx/>
              <a:buNone/>
            </a:pPr>
            <a:r>
              <a:rPr lang="cs-CZ" b="1" dirty="0" smtClean="0"/>
              <a:t>Cíl – osvobození Jerusalemu /dobyt 1078 /</a:t>
            </a:r>
          </a:p>
          <a:p>
            <a:pPr eaLnBrk="1" hangingPunct="1">
              <a:buFontTx/>
              <a:buNone/>
            </a:pPr>
            <a:r>
              <a:rPr lang="cs-CZ" b="1" dirty="0" smtClean="0"/>
              <a:t>        z rukou </a:t>
            </a:r>
            <a:r>
              <a:rPr lang="cs-CZ" b="1" dirty="0" err="1" smtClean="0"/>
              <a:t>Seldžuckých</a:t>
            </a:r>
            <a:r>
              <a:rPr lang="cs-CZ" b="1" dirty="0" smtClean="0"/>
              <a:t> Turků</a:t>
            </a:r>
          </a:p>
          <a:p>
            <a:pPr eaLnBrk="1" hangingPunct="1">
              <a:buFontTx/>
              <a:buNone/>
            </a:pPr>
            <a:r>
              <a:rPr lang="cs-CZ" b="1" dirty="0" smtClean="0"/>
              <a:t>Příčiny – náboženské,politické,hospodářské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Jerusalem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1605" y="1554163"/>
            <a:ext cx="6793189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Vyhlášení křížových výprav</a:t>
            </a:r>
          </a:p>
        </p:txBody>
      </p:sp>
      <p:sp>
        <p:nvSpPr>
          <p:cNvPr id="5123" name="Rectangle 9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cs-CZ" sz="2800" b="1" dirty="0" smtClean="0"/>
              <a:t>Výzva papeže Urbana II</a:t>
            </a:r>
          </a:p>
          <a:p>
            <a:pPr eaLnBrk="1" hangingPunct="1">
              <a:buFontTx/>
              <a:buNone/>
            </a:pPr>
            <a:r>
              <a:rPr lang="cs-CZ" sz="2800" b="1" dirty="0" smtClean="0"/>
              <a:t>na závěr koncilu v </a:t>
            </a:r>
            <a:r>
              <a:rPr lang="cs-CZ" sz="2800" b="1" dirty="0" err="1" smtClean="0"/>
              <a:t>jiho</a:t>
            </a:r>
            <a:r>
              <a:rPr lang="cs-CZ" sz="2800" b="1" dirty="0" smtClean="0"/>
              <a:t>-</a:t>
            </a:r>
          </a:p>
          <a:p>
            <a:pPr eaLnBrk="1" hangingPunct="1">
              <a:buFontTx/>
              <a:buNone/>
            </a:pPr>
            <a:r>
              <a:rPr lang="cs-CZ" sz="2800" b="1" dirty="0" smtClean="0"/>
              <a:t>francouzském městě</a:t>
            </a:r>
          </a:p>
          <a:p>
            <a:pPr eaLnBrk="1" hangingPunct="1">
              <a:buFontTx/>
              <a:buNone/>
            </a:pPr>
            <a:r>
              <a:rPr lang="cs-CZ" sz="2800" b="1" dirty="0" err="1" smtClean="0"/>
              <a:t>Clermontu</a:t>
            </a:r>
            <a:r>
              <a:rPr lang="cs-CZ" sz="2800" b="1" dirty="0" smtClean="0"/>
              <a:t> k evropským </a:t>
            </a:r>
          </a:p>
          <a:p>
            <a:pPr eaLnBrk="1" hangingPunct="1">
              <a:buFontTx/>
              <a:buNone/>
            </a:pPr>
            <a:r>
              <a:rPr lang="cs-CZ" sz="2800" b="1" dirty="0" smtClean="0"/>
              <a:t>rytířům k dobytí </a:t>
            </a:r>
            <a:r>
              <a:rPr lang="cs-CZ" sz="2800" b="1" dirty="0" err="1" smtClean="0"/>
              <a:t>Palesti</a:t>
            </a:r>
            <a:r>
              <a:rPr lang="cs-CZ" sz="2800" b="1" dirty="0" smtClean="0"/>
              <a:t>-</a:t>
            </a:r>
          </a:p>
          <a:p>
            <a:pPr eaLnBrk="1" hangingPunct="1">
              <a:buFontTx/>
              <a:buNone/>
            </a:pPr>
            <a:r>
              <a:rPr lang="cs-CZ" sz="2800" b="1" dirty="0" err="1" smtClean="0"/>
              <a:t>ny</a:t>
            </a:r>
            <a:r>
              <a:rPr lang="cs-CZ" sz="2800" b="1" dirty="0" smtClean="0"/>
              <a:t>.</a:t>
            </a:r>
          </a:p>
          <a:p>
            <a:pPr eaLnBrk="1" hangingPunct="1">
              <a:buFontTx/>
              <a:buNone/>
            </a:pPr>
            <a:r>
              <a:rPr lang="cs-CZ" sz="2800" b="1" dirty="0" smtClean="0"/>
              <a:t>Nečekaný ohlas  </a:t>
            </a:r>
            <a:r>
              <a:rPr lang="cs-CZ" sz="2800" dirty="0" smtClean="0"/>
              <a:t>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58181"/>
            <a:ext cx="32766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Křížová výprava chudiny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251520" y="1412776"/>
            <a:ext cx="4751387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b="1" dirty="0" smtClean="0"/>
              <a:t>1096 – křížová výprava chudiny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spontánní, neorganizovaná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v Porýní – pogromy na Židy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část výpravy pobita v Uhrách,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zbytek v Malé Asii Turky</a:t>
            </a:r>
          </a:p>
          <a:p>
            <a:pPr eaLnBrk="1" hangingPunct="1">
              <a:buFontTx/>
              <a:buNone/>
            </a:pPr>
            <a:endParaRPr lang="cs-CZ" sz="2400" dirty="0" smtClean="0"/>
          </a:p>
        </p:txBody>
      </p:sp>
      <p:pic>
        <p:nvPicPr>
          <p:cNvPr id="6148" name="Picture 6" descr="židé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2133600"/>
            <a:ext cx="3238500" cy="342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I. křížová výprava / 1096 - 1099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60851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800" b="1" dirty="0" smtClean="0"/>
              <a:t>Jediná úspěšná výprava</a:t>
            </a:r>
          </a:p>
          <a:p>
            <a:pPr eaLnBrk="1" hangingPunct="1">
              <a:buFontTx/>
              <a:buNone/>
            </a:pPr>
            <a:r>
              <a:rPr lang="cs-CZ" sz="2800" b="1" dirty="0" smtClean="0"/>
              <a:t>1099 - dobyt Jerusalem</a:t>
            </a:r>
          </a:p>
          <a:p>
            <a:pPr eaLnBrk="1" hangingPunct="1">
              <a:buFontTx/>
              <a:buNone/>
            </a:pPr>
            <a:r>
              <a:rPr lang="cs-CZ" sz="2800" b="1" dirty="0" smtClean="0"/>
              <a:t>           krveprolití</a:t>
            </a:r>
          </a:p>
          <a:p>
            <a:pPr eaLnBrk="1" hangingPunct="1">
              <a:buFontTx/>
              <a:buNone/>
            </a:pPr>
            <a:r>
              <a:rPr lang="cs-CZ" sz="2800" b="1" dirty="0" smtClean="0"/>
              <a:t>vznik křižáckých států</a:t>
            </a:r>
          </a:p>
        </p:txBody>
      </p:sp>
      <p:pic>
        <p:nvPicPr>
          <p:cNvPr id="7172" name="Picture 6" descr="Jerusalem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916113"/>
            <a:ext cx="4038600" cy="3860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Křižácké státy</a:t>
            </a:r>
          </a:p>
        </p:txBody>
      </p:sp>
      <p:sp>
        <p:nvSpPr>
          <p:cNvPr id="8195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/>
            <a:r>
              <a:rPr lang="cs-CZ" sz="2800" b="1" dirty="0" err="1" smtClean="0"/>
              <a:t>Jerusalemské</a:t>
            </a:r>
            <a:endParaRPr lang="cs-CZ" sz="2800" b="1" dirty="0" smtClean="0"/>
          </a:p>
          <a:p>
            <a:pPr eaLnBrk="1" hangingPunct="1">
              <a:buFontTx/>
              <a:buNone/>
            </a:pPr>
            <a:r>
              <a:rPr lang="cs-CZ" sz="2800" b="1" dirty="0" smtClean="0"/>
              <a:t>               království</a:t>
            </a:r>
          </a:p>
          <a:p>
            <a:pPr eaLnBrk="1" hangingPunct="1"/>
            <a:r>
              <a:rPr lang="cs-CZ" sz="2800" b="1" dirty="0" err="1" smtClean="0"/>
              <a:t>Edesské</a:t>
            </a:r>
            <a:r>
              <a:rPr lang="cs-CZ" sz="2800" b="1" dirty="0" smtClean="0"/>
              <a:t> hrabství</a:t>
            </a:r>
          </a:p>
          <a:p>
            <a:pPr eaLnBrk="1" hangingPunct="1"/>
            <a:r>
              <a:rPr lang="cs-CZ" sz="2800" b="1" dirty="0" smtClean="0"/>
              <a:t>Tripolské hrabství</a:t>
            </a:r>
          </a:p>
          <a:p>
            <a:pPr eaLnBrk="1" hangingPunct="1"/>
            <a:r>
              <a:rPr lang="cs-CZ" sz="2800" b="1" dirty="0" smtClean="0"/>
              <a:t>Antiochijské </a:t>
            </a:r>
          </a:p>
          <a:p>
            <a:pPr eaLnBrk="1" hangingPunct="1">
              <a:buFontTx/>
              <a:buNone/>
            </a:pPr>
            <a:r>
              <a:rPr lang="cs-CZ" sz="2800" b="1" dirty="0" smtClean="0"/>
              <a:t>               knížectví</a:t>
            </a:r>
          </a:p>
          <a:p>
            <a:pPr eaLnBrk="1" hangingPunct="1">
              <a:buFontTx/>
              <a:buNone/>
            </a:pPr>
            <a:r>
              <a:rPr lang="cs-CZ" sz="2800" b="1" dirty="0" smtClean="0"/>
              <a:t>     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3208" y="1600200"/>
            <a:ext cx="332658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Křižácké rytířské řády</a:t>
            </a:r>
          </a:p>
        </p:txBody>
      </p:sp>
      <p:sp>
        <p:nvSpPr>
          <p:cNvPr id="9219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24425"/>
          </a:xfrm>
        </p:spPr>
        <p:txBody>
          <a:bodyPr/>
          <a:lstStyle/>
          <a:p>
            <a:pPr eaLnBrk="1" hangingPunct="1"/>
            <a:r>
              <a:rPr lang="cs-CZ" sz="2800" b="1" dirty="0" smtClean="0"/>
              <a:t>Johanité /Maltézští</a:t>
            </a:r>
          </a:p>
          <a:p>
            <a:pPr eaLnBrk="1" hangingPunct="1">
              <a:buFontTx/>
              <a:buNone/>
            </a:pPr>
            <a:r>
              <a:rPr lang="cs-CZ" sz="2800" b="1" dirty="0" smtClean="0"/>
              <a:t>                    rytíři /</a:t>
            </a:r>
          </a:p>
          <a:p>
            <a:pPr eaLnBrk="1" hangingPunct="1"/>
            <a:r>
              <a:rPr lang="cs-CZ" sz="2800" b="1" dirty="0" smtClean="0"/>
              <a:t>Templáři</a:t>
            </a:r>
          </a:p>
          <a:p>
            <a:pPr eaLnBrk="1" hangingPunct="1"/>
            <a:r>
              <a:rPr lang="cs-CZ" sz="2800" b="1" dirty="0" smtClean="0"/>
              <a:t>Řád německých rytířů</a:t>
            </a:r>
          </a:p>
          <a:p>
            <a:pPr eaLnBrk="1" hangingPunct="1">
              <a:buFontTx/>
              <a:buNone/>
            </a:pPr>
            <a:r>
              <a:rPr lang="cs-CZ" sz="2800" b="1" dirty="0" smtClean="0"/>
              <a:t>      /Teutonský řád /</a:t>
            </a:r>
          </a:p>
          <a:p>
            <a:pPr eaLnBrk="1" hangingPunct="1">
              <a:buFontTx/>
              <a:buNone/>
            </a:pPr>
            <a:endParaRPr lang="cs-CZ" sz="2800" b="1" dirty="0" smtClean="0"/>
          </a:p>
          <a:p>
            <a:pPr eaLnBrk="1" hangingPunct="1">
              <a:buFontTx/>
              <a:buNone/>
            </a:pPr>
            <a:r>
              <a:rPr lang="cs-CZ" sz="2800" b="1" dirty="0" smtClean="0"/>
              <a:t>Ochrana křesťanských</a:t>
            </a:r>
          </a:p>
          <a:p>
            <a:pPr eaLnBrk="1" hangingPunct="1">
              <a:buFontTx/>
              <a:buNone/>
            </a:pPr>
            <a:r>
              <a:rPr lang="cs-CZ" sz="2800" b="1" dirty="0" smtClean="0"/>
              <a:t>poutníků / křiž. hrady /</a:t>
            </a:r>
          </a:p>
          <a:p>
            <a:pPr eaLnBrk="1" hangingPunct="1">
              <a:buFontTx/>
              <a:buNone/>
            </a:pPr>
            <a:r>
              <a:rPr lang="cs-CZ" sz="2800" b="1" dirty="0" err="1" smtClean="0"/>
              <a:t>Krak</a:t>
            </a:r>
            <a:r>
              <a:rPr lang="cs-CZ" sz="2800" b="1" dirty="0" smtClean="0"/>
              <a:t> des </a:t>
            </a:r>
            <a:r>
              <a:rPr lang="cs-CZ" sz="2800" b="1" dirty="0" err="1" smtClean="0"/>
              <a:t>Chevaliers</a:t>
            </a:r>
            <a:endParaRPr lang="cs-CZ" sz="2800" b="1" dirty="0" smtClean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89040"/>
            <a:ext cx="4644008" cy="2695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692696"/>
            <a:ext cx="218598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II. křížová výprava / 1147 - 1149</a:t>
            </a:r>
          </a:p>
        </p:txBody>
      </p:sp>
      <p:sp>
        <p:nvSpPr>
          <p:cNvPr id="10243" name="Rectangle 29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sz="2400" b="1" dirty="0" smtClean="0"/>
              <a:t>Pád </a:t>
            </a:r>
            <a:r>
              <a:rPr lang="cs-CZ" sz="2400" b="1" dirty="0" err="1" smtClean="0"/>
              <a:t>Edessy</a:t>
            </a:r>
            <a:r>
              <a:rPr lang="cs-CZ" sz="2400" b="1" dirty="0" smtClean="0"/>
              <a:t> do rukou muslimů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Osobní výzva mnicha Bernarda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   z </a:t>
            </a:r>
            <a:r>
              <a:rPr lang="cs-CZ" sz="2400" b="1" dirty="0" err="1" smtClean="0"/>
              <a:t>Clairvaux</a:t>
            </a:r>
            <a:r>
              <a:rPr lang="cs-CZ" sz="2400" b="1" dirty="0" smtClean="0"/>
              <a:t> k zahájení II. k.v.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Účast evropských panovníků –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    Ludvík VII. / + královna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              Eleonora </a:t>
            </a:r>
            <a:r>
              <a:rPr lang="cs-CZ" sz="2400" b="1" dirty="0" err="1" smtClean="0"/>
              <a:t>Akvitánská</a:t>
            </a:r>
            <a:r>
              <a:rPr lang="cs-CZ" sz="2400" b="1" dirty="0" smtClean="0"/>
              <a:t> /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    Konrád III. – římský král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    Vladislav II. – český kníže</a:t>
            </a:r>
          </a:p>
          <a:p>
            <a:pPr eaLnBrk="1" hangingPunct="1">
              <a:buFontTx/>
              <a:buNone/>
            </a:pPr>
            <a:r>
              <a:rPr lang="cs-CZ" sz="2400" b="1" dirty="0" smtClean="0"/>
              <a:t>Neúspěch – špatná organizace  </a:t>
            </a:r>
          </a:p>
          <a:p>
            <a:pPr eaLnBrk="1" hangingPunct="1">
              <a:buFontTx/>
              <a:buNone/>
            </a:pPr>
            <a:endParaRPr lang="cs-CZ" sz="24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43000"/>
            <a:ext cx="427672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134</TotalTime>
  <Words>1202</Words>
  <Application>Microsoft Office PowerPoint</Application>
  <PresentationFormat>Předvádění na obrazovce (4:3)</PresentationFormat>
  <Paragraphs>155</Paragraphs>
  <Slides>19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0" baseType="lpstr">
      <vt:lpstr>Cesta</vt:lpstr>
      <vt:lpstr>     </vt:lpstr>
      <vt:lpstr>Snímek 2</vt:lpstr>
      <vt:lpstr>Jerusalem</vt:lpstr>
      <vt:lpstr>Vyhlášení křížových výprav</vt:lpstr>
      <vt:lpstr>Křížová výprava chudiny</vt:lpstr>
      <vt:lpstr>I. křížová výprava / 1096 - 1099</vt:lpstr>
      <vt:lpstr>Křižácké státy</vt:lpstr>
      <vt:lpstr>Křižácké rytířské řády</vt:lpstr>
      <vt:lpstr>II. křížová výprava / 1147 - 1149</vt:lpstr>
      <vt:lpstr>III. Křížová výprava / 1189 - 1193</vt:lpstr>
      <vt:lpstr>i</vt:lpstr>
      <vt:lpstr>IV. křížová výprava / 1202 – 1204                                  Dobytí Konstantinopole, miniatura ze 13. století </vt:lpstr>
      <vt:lpstr>Dětská křížová výprava - 1212</vt:lpstr>
      <vt:lpstr> V. –VIII. křížová výprava</vt:lpstr>
      <vt:lpstr>Další křížové výpravy</vt:lpstr>
      <vt:lpstr>Důsledky křížových výprav</vt:lpstr>
      <vt:lpstr>Zdroje a literatuta:</vt:lpstr>
      <vt:lpstr>Snímek 18</vt:lpstr>
      <vt:lpstr>Snímek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    </dc:title>
  <dc:creator>Martin Pospíšil</dc:creator>
  <cp:lastModifiedBy>Martin Pospíšil</cp:lastModifiedBy>
  <cp:revision>19</cp:revision>
  <dcterms:created xsi:type="dcterms:W3CDTF">2011-07-05T19:21:01Z</dcterms:created>
  <dcterms:modified xsi:type="dcterms:W3CDTF">2012-07-07T15:14:39Z</dcterms:modified>
</cp:coreProperties>
</file>