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6" r:id="rId12"/>
    <p:sldId id="285" r:id="rId13"/>
    <p:sldId id="281" r:id="rId14"/>
    <p:sldId id="270" r:id="rId15"/>
    <p:sldId id="280" r:id="rId16"/>
    <p:sldId id="287" r:id="rId17"/>
    <p:sldId id="273" r:id="rId18"/>
    <p:sldId id="274" r:id="rId19"/>
    <p:sldId id="275" r:id="rId20"/>
    <p:sldId id="276" r:id="rId21"/>
    <p:sldId id="278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B2E-6F0A-41D8-9838-4DB8E62A8958}" type="datetimeFigureOut">
              <a:rPr lang="cs-CZ" smtClean="0"/>
              <a:pPr/>
              <a:t>12.7.2012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3E76-724B-46AB-B818-1CD5029F57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B2E-6F0A-41D8-9838-4DB8E62A8958}" type="datetimeFigureOut">
              <a:rPr lang="cs-CZ" smtClean="0"/>
              <a:pPr/>
              <a:t>12.7.2012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3E76-724B-46AB-B818-1CD5029F57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B2E-6F0A-41D8-9838-4DB8E62A8958}" type="datetimeFigureOut">
              <a:rPr lang="cs-CZ" smtClean="0"/>
              <a:pPr/>
              <a:t>12.7.2012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3E76-724B-46AB-B818-1CD5029F57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3F7DD7-2923-4F52-BB61-553DF4C739F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B2E-6F0A-41D8-9838-4DB8E62A8958}" type="datetimeFigureOut">
              <a:rPr lang="cs-CZ" smtClean="0"/>
              <a:pPr/>
              <a:t>12.7.2012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3E76-724B-46AB-B818-1CD5029F57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B2E-6F0A-41D8-9838-4DB8E62A8958}" type="datetimeFigureOut">
              <a:rPr lang="cs-CZ" smtClean="0"/>
              <a:pPr/>
              <a:t>12.7.2012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3E76-724B-46AB-B818-1CD5029F57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B2E-6F0A-41D8-9838-4DB8E62A8958}" type="datetimeFigureOut">
              <a:rPr lang="cs-CZ" smtClean="0"/>
              <a:pPr/>
              <a:t>12.7.2012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3E76-724B-46AB-B818-1CD5029F57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B2E-6F0A-41D8-9838-4DB8E62A8958}" type="datetimeFigureOut">
              <a:rPr lang="cs-CZ" smtClean="0"/>
              <a:pPr/>
              <a:t>12.7.2012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3E76-724B-46AB-B818-1CD5029F57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B2E-6F0A-41D8-9838-4DB8E62A8958}" type="datetimeFigureOut">
              <a:rPr lang="cs-CZ" smtClean="0"/>
              <a:pPr/>
              <a:t>12.7.2012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3E76-724B-46AB-B818-1CD5029F57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B2E-6F0A-41D8-9838-4DB8E62A8958}" type="datetimeFigureOut">
              <a:rPr lang="cs-CZ" smtClean="0"/>
              <a:pPr/>
              <a:t>12.7.2012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3E76-724B-46AB-B818-1CD5029F57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B2E-6F0A-41D8-9838-4DB8E62A8958}" type="datetimeFigureOut">
              <a:rPr lang="cs-CZ" smtClean="0"/>
              <a:pPr/>
              <a:t>12.7.2012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3E76-724B-46AB-B818-1CD5029F57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B2E-6F0A-41D8-9838-4DB8E62A8958}" type="datetimeFigureOut">
              <a:rPr lang="cs-CZ" smtClean="0"/>
              <a:pPr/>
              <a:t>12.7.2012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3E76-724B-46AB-B818-1CD5029F57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0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30B2E-6F0A-41D8-9838-4DB8E62A8958}" type="datetimeFigureOut">
              <a:rPr lang="cs-CZ" smtClean="0"/>
              <a:pPr/>
              <a:t>12.7.2012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C3E76-724B-46AB-B818-1CD5029F578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Josef_Mathause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cs.wikipedia.org/wiki/Poslaneck%C3%A1_sn%C4%9Bmovna" TargetMode="External"/><Relationship Id="rId7" Type="http://schemas.openxmlformats.org/officeDocument/2006/relationships/hyperlink" Target="http://cs.wikipedia.org/w/index.php?title=Metropolitn%C3%AD_kapitula_sv._V%C3%ADta&amp;action=edit&amp;redlink=1" TargetMode="External"/><Relationship Id="rId2" Type="http://schemas.openxmlformats.org/officeDocument/2006/relationships/hyperlink" Target="http://cs.wikipedia.org/wiki/Prezid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Probo%C5%A1t" TargetMode="External"/><Relationship Id="rId5" Type="http://schemas.openxmlformats.org/officeDocument/2006/relationships/hyperlink" Target="http://cs.wikipedia.org/wiki/Arcibiskup" TargetMode="External"/><Relationship Id="rId4" Type="http://schemas.openxmlformats.org/officeDocument/2006/relationships/hyperlink" Target="http://cs.wikipedia.org/wiki/Prim%C3%A1to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vat%C3%A1_%C5%99%C3%AD%C5%A1e_%C5%99%C3%ADmsk%C3%A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Lucemburkov%C3%A9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C0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 </a:t>
            </a:r>
            <a:br>
              <a:rPr lang="cs-CZ" smtClean="0"/>
            </a:br>
            <a:r>
              <a:rPr lang="cs-CZ" smtClean="0"/>
              <a:t> </a:t>
            </a:r>
            <a:br>
              <a:rPr lang="cs-CZ" smtClean="0"/>
            </a:br>
            <a:endParaRPr lang="cs-CZ" smtClean="0"/>
          </a:p>
        </p:txBody>
      </p:sp>
      <p:sp>
        <p:nvSpPr>
          <p:cNvPr id="2051" name="Podnadpis 2"/>
          <p:cNvSpPr>
            <a:spLocks noGrp="1"/>
          </p:cNvSpPr>
          <p:nvPr>
            <p:ph type="subTitle" idx="1"/>
          </p:nvPr>
        </p:nvSpPr>
        <p:spPr>
          <a:xfrm>
            <a:off x="539750" y="2205038"/>
            <a:ext cx="8604250" cy="446405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6600" b="1" dirty="0" err="1" smtClean="0">
                <a:solidFill>
                  <a:schemeClr val="tx1"/>
                </a:solidFill>
              </a:rPr>
              <a:t>Lucemburkové</a:t>
            </a:r>
            <a:r>
              <a:rPr lang="cs-CZ" sz="6600" b="1" dirty="0" smtClean="0">
                <a:solidFill>
                  <a:schemeClr val="tx1"/>
                </a:solidFill>
              </a:rPr>
              <a:t> na českém trůně</a:t>
            </a:r>
          </a:p>
          <a:p>
            <a:pPr eaLnBrk="1" hangingPunct="1"/>
            <a:endParaRPr lang="cs-CZ" sz="66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cs-CZ" sz="1900" dirty="0" smtClean="0">
                <a:solidFill>
                  <a:schemeClr val="tx1"/>
                </a:solidFill>
              </a:rPr>
              <a:t>Tato prezentace byla vypracována v rámci projektu Inovace výuky společenských věd.    </a:t>
            </a:r>
          </a:p>
          <a:p>
            <a:pPr eaLnBrk="1" hangingPunct="1"/>
            <a:r>
              <a:rPr lang="cs-CZ" sz="1900" dirty="0" smtClean="0">
                <a:solidFill>
                  <a:schemeClr val="tx1"/>
                </a:solidFill>
              </a:rPr>
              <a:t>        Registrační číslo: CZ.1.07/1.1.04/03.0045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692150"/>
            <a:ext cx="62388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48017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cs-CZ" b="1"/>
              <a:t>1346 se stává římským a českým králem</a:t>
            </a:r>
            <a:r>
              <a:rPr lang="cs-CZ"/>
              <a:t> </a:t>
            </a:r>
          </a:p>
          <a:p>
            <a:pPr lvl="1">
              <a:lnSpc>
                <a:spcPct val="90000"/>
              </a:lnSpc>
            </a:pPr>
            <a:r>
              <a:rPr lang="cs-CZ"/>
              <a:t>1355 korunován na </a:t>
            </a:r>
            <a:r>
              <a:rPr lang="cs-CZ" b="1"/>
              <a:t>císaře</a:t>
            </a:r>
            <a:r>
              <a:rPr lang="cs-CZ"/>
              <a:t> v Římě </a:t>
            </a:r>
          </a:p>
          <a:p>
            <a:pPr lvl="1">
              <a:lnSpc>
                <a:spcPct val="90000"/>
              </a:lnSpc>
            </a:pPr>
            <a:r>
              <a:rPr lang="cs-CZ"/>
              <a:t>Karel IV. se cítil být více Přemyslovcem </a:t>
            </a:r>
          </a:p>
          <a:p>
            <a:pPr lvl="1">
              <a:lnSpc>
                <a:spcPct val="90000"/>
              </a:lnSpc>
            </a:pPr>
            <a:r>
              <a:rPr lang="cs-CZ"/>
              <a:t>chtěl obnovit český stát a povznést hlavní město Prahu (</a:t>
            </a:r>
            <a:r>
              <a:rPr lang="cs-CZ" u="sng"/>
              <a:t>Bohemocentrismus)</a:t>
            </a:r>
            <a:endParaRPr lang="cs-CZ" b="1" i="1"/>
          </a:p>
          <a:p>
            <a:pPr lvl="1">
              <a:lnSpc>
                <a:spcPct val="90000"/>
              </a:lnSpc>
            </a:pPr>
            <a:r>
              <a:rPr lang="cs-CZ" b="1" i="1"/>
              <a:t>Praga caput regni</a:t>
            </a:r>
            <a:r>
              <a:rPr lang="cs-CZ"/>
              <a:t> = Praha hlava království (40 000 obyvatel) víc než Londýn  </a:t>
            </a:r>
          </a:p>
          <a:p>
            <a:pPr lvl="1">
              <a:lnSpc>
                <a:spcPct val="90000"/>
              </a:lnSpc>
            </a:pPr>
            <a:r>
              <a:rPr lang="cs-CZ"/>
              <a:t>1338 staví </a:t>
            </a:r>
            <a:r>
              <a:rPr lang="cs-CZ" b="1"/>
              <a:t>radnici na Starém městě</a:t>
            </a:r>
          </a:p>
          <a:p>
            <a:pPr lvl="1">
              <a:lnSpc>
                <a:spcPct val="90000"/>
              </a:lnSpc>
            </a:pPr>
            <a:r>
              <a:rPr lang="cs-CZ" b="1"/>
              <a:t>1348</a:t>
            </a:r>
            <a:r>
              <a:rPr lang="cs-CZ"/>
              <a:t> </a:t>
            </a:r>
            <a:r>
              <a:rPr lang="cs-CZ" b="1"/>
              <a:t>zakládá Nové město pražské</a:t>
            </a:r>
            <a:r>
              <a:rPr lang="cs-CZ"/>
              <a:t> </a:t>
            </a:r>
          </a:p>
          <a:p>
            <a:pPr lvl="1">
              <a:lnSpc>
                <a:spcPct val="90000"/>
              </a:lnSpc>
            </a:pPr>
            <a:r>
              <a:rPr lang="cs-CZ"/>
              <a:t>1348 založena </a:t>
            </a:r>
            <a:r>
              <a:rPr lang="cs-CZ" b="1"/>
              <a:t>Universita Karlova</a:t>
            </a:r>
            <a:endParaRPr lang="cs-CZ"/>
          </a:p>
          <a:p>
            <a:pPr lvl="1">
              <a:lnSpc>
                <a:spcPct val="90000"/>
              </a:lnSpc>
            </a:pPr>
            <a:r>
              <a:rPr lang="cs-CZ"/>
              <a:t>1344 začala stavba </a:t>
            </a:r>
            <a:r>
              <a:rPr lang="cs-CZ" b="1"/>
              <a:t>Svatovítské katedrály (</a:t>
            </a:r>
            <a:r>
              <a:rPr lang="cs-CZ"/>
              <a:t>Matyáš z Arrasu, Petr Parléř)</a:t>
            </a:r>
          </a:p>
          <a:p>
            <a:pPr lvl="1">
              <a:lnSpc>
                <a:spcPct val="90000"/>
              </a:lnSpc>
            </a:pPr>
            <a:r>
              <a:rPr lang="cs-CZ"/>
              <a:t>1344 též založeno </a:t>
            </a:r>
            <a:r>
              <a:rPr lang="cs-CZ" b="1"/>
              <a:t>arcibiskupství</a:t>
            </a:r>
            <a:r>
              <a:rPr lang="cs-CZ"/>
              <a:t>. Prvním arcibiskupem byl </a:t>
            </a:r>
            <a:r>
              <a:rPr lang="cs-CZ" b="1"/>
              <a:t>Arnošt z Pardubic</a:t>
            </a:r>
            <a:r>
              <a:rPr lang="cs-CZ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119812"/>
          </a:xfrm>
        </p:spPr>
        <p:txBody>
          <a:bodyPr/>
          <a:lstStyle/>
          <a:p>
            <a:pPr lvl="1"/>
            <a:r>
              <a:rPr lang="cs-CZ" b="1" u="sng" dirty="0"/>
              <a:t>církevní politika</a:t>
            </a:r>
            <a:endParaRPr lang="cs-CZ" u="sng" dirty="0"/>
          </a:p>
          <a:p>
            <a:pPr lvl="1"/>
            <a:r>
              <a:rPr lang="cs-CZ" dirty="0"/>
              <a:t> vzrostl počet klášterů, církevních řádů a kostelů (Emauzský klášter)</a:t>
            </a:r>
          </a:p>
          <a:p>
            <a:pPr lvl="1">
              <a:buNone/>
            </a:pPr>
            <a:endParaRPr lang="cs-CZ" dirty="0"/>
          </a:p>
          <a:p>
            <a:pPr lvl="1"/>
            <a:r>
              <a:rPr lang="cs-CZ" b="1" u="sng" dirty="0"/>
              <a:t>Stavební činnost</a:t>
            </a:r>
          </a:p>
          <a:p>
            <a:pPr lvl="1"/>
            <a:r>
              <a:rPr lang="cs-CZ" b="1" dirty="0"/>
              <a:t>Karlův most</a:t>
            </a:r>
            <a:r>
              <a:rPr lang="cs-CZ" dirty="0"/>
              <a:t> (1357</a:t>
            </a:r>
            <a:r>
              <a:rPr lang="cs-CZ" dirty="0" smtClean="0"/>
              <a:t>) -  </a:t>
            </a:r>
            <a:r>
              <a:rPr lang="cs-CZ" dirty="0"/>
              <a:t>Petr </a:t>
            </a:r>
            <a:r>
              <a:rPr lang="cs-CZ" dirty="0" err="1"/>
              <a:t>Parléř</a:t>
            </a:r>
            <a:endParaRPr lang="cs-CZ" dirty="0"/>
          </a:p>
          <a:p>
            <a:pPr lvl="1"/>
            <a:r>
              <a:rPr lang="cs-CZ" dirty="0"/>
              <a:t>postavil </a:t>
            </a:r>
            <a:r>
              <a:rPr lang="cs-CZ" b="1" dirty="0"/>
              <a:t>Královský palác</a:t>
            </a:r>
            <a:r>
              <a:rPr lang="cs-CZ" dirty="0"/>
              <a:t>, </a:t>
            </a:r>
            <a:r>
              <a:rPr lang="cs-CZ" b="1" dirty="0"/>
              <a:t>Hladovou zeď</a:t>
            </a:r>
            <a:r>
              <a:rPr lang="cs-CZ" dirty="0"/>
              <a:t> (aby dal práci chudině), Karolinum, </a:t>
            </a:r>
            <a:r>
              <a:rPr lang="cs-CZ" dirty="0" err="1"/>
              <a:t>Starom</a:t>
            </a:r>
            <a:r>
              <a:rPr lang="cs-CZ" dirty="0"/>
              <a:t>. radnice</a:t>
            </a:r>
            <a:endParaRPr lang="cs-CZ" b="1" dirty="0"/>
          </a:p>
          <a:p>
            <a:pPr lvl="1"/>
            <a:r>
              <a:rPr lang="cs-CZ" b="1" dirty="0"/>
              <a:t>Karlštejn</a:t>
            </a:r>
            <a:r>
              <a:rPr lang="cs-CZ" dirty="0"/>
              <a:t>, měl chránit </a:t>
            </a:r>
          </a:p>
          <a:p>
            <a:pPr lvl="1">
              <a:buFontTx/>
              <a:buNone/>
            </a:pPr>
            <a:r>
              <a:rPr lang="cs-CZ" dirty="0"/>
              <a:t>korunovační klenoty </a:t>
            </a:r>
          </a:p>
          <a:p>
            <a:pPr lvl="1">
              <a:buFontTx/>
              <a:buNone/>
            </a:pPr>
            <a:r>
              <a:rPr lang="cs-CZ" dirty="0"/>
              <a:t>(obrazy mistra </a:t>
            </a:r>
            <a:r>
              <a:rPr lang="cs-CZ" dirty="0" err="1"/>
              <a:t>Theodorika</a:t>
            </a:r>
            <a:r>
              <a:rPr lang="cs-CZ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7069027" cy="456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187624" y="5373216"/>
            <a:ext cx="7956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hlinkClick r:id="rId3" tooltip="Josef Mathauser"/>
              </a:rPr>
              <a:t>Josef </a:t>
            </a:r>
            <a:r>
              <a:rPr lang="cs-CZ" sz="2000" b="1" dirty="0" err="1" smtClean="0">
                <a:hlinkClick r:id="rId3" tooltip="Josef Mathauser"/>
              </a:rPr>
              <a:t>Mathauser</a:t>
            </a:r>
            <a:r>
              <a:rPr lang="cs-CZ" sz="2000" b="1" dirty="0" smtClean="0"/>
              <a:t>: Karel IV. pokládá základní kámen k novému mostu</a:t>
            </a:r>
            <a:endParaRPr lang="cs-CZ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332656"/>
            <a:ext cx="10731699" cy="346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119268"/>
            <a:ext cx="5066506" cy="373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251520" y="5657765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ZAJÍMAVOST:  most poškozený        povodní v září 1890</a:t>
            </a:r>
            <a:endParaRPr lang="cs-CZ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620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1115616" y="5661248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Pohled na Karlštejn od jihu z protějšího kopce. </a:t>
            </a:r>
          </a:p>
          <a:p>
            <a:r>
              <a:rPr lang="cs-CZ" b="1" dirty="0" smtClean="0"/>
              <a:t>Vlevo studniční věž, uprostřed purkrabství, vpravo císařský palác, za ním Mariánská a Velká věž.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b="1" dirty="0" smtClean="0"/>
              <a:t>Svatováclavská koruna - </a:t>
            </a:r>
            <a:r>
              <a:rPr lang="cs-CZ" sz="2000" dirty="0" smtClean="0"/>
              <a:t>součást korunovačních klenotů</a:t>
            </a:r>
            <a:endParaRPr lang="cs-CZ" sz="2800" b="1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67677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67544" y="594928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/>
              <a:t>V roce 1346 ji nechal  zhotovit Karel IV.  pro svou korunovaci českým králem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4427984" cy="5472608"/>
          </a:xfrm>
        </p:spPr>
        <p:txBody>
          <a:bodyPr>
            <a:normAutofit lnSpcReduction="10000"/>
          </a:bodyPr>
          <a:lstStyle/>
          <a:p>
            <a:r>
              <a:rPr lang="cs-CZ" sz="2400" i="1" dirty="0" smtClean="0"/>
              <a:t>Svatováclavská koruna je penězi nevyčíslitelný klenot, který je dnes spolu s jablkem, žezlem a ostatními částmi korunovačních klenotů uložen v </a:t>
            </a:r>
            <a:r>
              <a:rPr lang="cs-CZ" sz="2400" i="1" u="sng" dirty="0" smtClean="0"/>
              <a:t>chrámu sv. Víta</a:t>
            </a:r>
            <a:r>
              <a:rPr lang="cs-CZ" sz="2400" i="1" dirty="0" smtClean="0"/>
              <a:t>, chráněn sedmi zámky, k nimž má klíč sedm představitelů české národní státnosti (</a:t>
            </a:r>
            <a:r>
              <a:rPr lang="cs-CZ" sz="2400" i="1" dirty="0" smtClean="0">
                <a:hlinkClick r:id="rId2" tooltip="Prezident"/>
              </a:rPr>
              <a:t>prezident</a:t>
            </a:r>
            <a:r>
              <a:rPr lang="cs-CZ" sz="2400" i="1" dirty="0" smtClean="0"/>
              <a:t> republiky, předseda Senátu, předseda </a:t>
            </a:r>
            <a:r>
              <a:rPr lang="cs-CZ" sz="2400" i="1" dirty="0" smtClean="0">
                <a:hlinkClick r:id="rId3" tooltip="Poslanecká sněmovna"/>
              </a:rPr>
              <a:t>Poslanecké sněmovny</a:t>
            </a:r>
            <a:r>
              <a:rPr lang="cs-CZ" sz="2400" i="1" dirty="0" smtClean="0"/>
              <a:t>, předseda vlády, </a:t>
            </a:r>
            <a:r>
              <a:rPr lang="cs-CZ" sz="2400" i="1" dirty="0" smtClean="0">
                <a:hlinkClick r:id="rId4" tooltip="Primátor"/>
              </a:rPr>
              <a:t>primátor</a:t>
            </a:r>
            <a:r>
              <a:rPr lang="cs-CZ" sz="2400" i="1" dirty="0" smtClean="0"/>
              <a:t> hl. m. Prahy, </a:t>
            </a:r>
            <a:r>
              <a:rPr lang="cs-CZ" sz="2400" i="1" dirty="0" smtClean="0">
                <a:hlinkClick r:id="rId5" tooltip="Arcibiskup"/>
              </a:rPr>
              <a:t>arcibiskup</a:t>
            </a:r>
            <a:r>
              <a:rPr lang="cs-CZ" sz="2400" i="1" dirty="0" smtClean="0"/>
              <a:t> pražský a </a:t>
            </a:r>
            <a:r>
              <a:rPr lang="cs-CZ" sz="2400" i="1" dirty="0" smtClean="0">
                <a:hlinkClick r:id="rId6" tooltip="Probošt"/>
              </a:rPr>
              <a:t>probošt</a:t>
            </a:r>
            <a:r>
              <a:rPr lang="cs-CZ" sz="2400" i="1" dirty="0" smtClean="0"/>
              <a:t> </a:t>
            </a:r>
            <a:r>
              <a:rPr lang="cs-CZ" sz="2400" i="1" dirty="0" smtClean="0">
                <a:hlinkClick r:id="rId7" tooltip="Metropolitní kapitula sv. Víta (stránka neexistuje)"/>
              </a:rPr>
              <a:t>Metropolitní kapituly sv. Víta</a:t>
            </a:r>
            <a:r>
              <a:rPr lang="cs-CZ" sz="2400" i="1" dirty="0" smtClean="0"/>
              <a:t>).</a:t>
            </a:r>
            <a:endParaRPr lang="cs-CZ" sz="2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692696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Politika Karla IV.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1"/>
            <a:ext cx="5770984" cy="5184576"/>
          </a:xfrm>
        </p:spPr>
        <p:txBody>
          <a:bodyPr/>
          <a:lstStyle/>
          <a:p>
            <a:endParaRPr lang="cs-CZ" b="1" dirty="0"/>
          </a:p>
          <a:p>
            <a:pPr>
              <a:buNone/>
            </a:pPr>
            <a:r>
              <a:rPr lang="cs-CZ" u="sng" dirty="0"/>
              <a:t>1356 </a:t>
            </a:r>
            <a:r>
              <a:rPr lang="cs-CZ" b="1" u="sng" dirty="0" err="1"/>
              <a:t>Majestas</a:t>
            </a:r>
            <a:r>
              <a:rPr lang="cs-CZ" b="1" u="sng" dirty="0"/>
              <a:t> </a:t>
            </a:r>
            <a:r>
              <a:rPr lang="cs-CZ" b="1" u="sng" dirty="0" err="1"/>
              <a:t>Carolina</a:t>
            </a:r>
            <a:r>
              <a:rPr lang="cs-CZ" u="sng" dirty="0"/>
              <a:t> </a:t>
            </a:r>
          </a:p>
          <a:p>
            <a:r>
              <a:rPr lang="cs-CZ" dirty="0"/>
              <a:t>zákoník, který měl omezit </a:t>
            </a:r>
          </a:p>
          <a:p>
            <a:pPr>
              <a:buFontTx/>
              <a:buNone/>
            </a:pPr>
            <a:r>
              <a:rPr lang="cs-CZ" dirty="0"/>
              <a:t>   moc šlechty </a:t>
            </a:r>
          </a:p>
          <a:p>
            <a:r>
              <a:rPr lang="cs-CZ" dirty="0"/>
              <a:t>musel ho stáhnout</a:t>
            </a:r>
          </a:p>
          <a:p>
            <a:pPr>
              <a:buNone/>
            </a:pPr>
            <a:r>
              <a:rPr lang="cs-CZ" u="sng" dirty="0"/>
              <a:t>1356 </a:t>
            </a:r>
            <a:r>
              <a:rPr lang="cs-CZ" b="1" u="sng" dirty="0"/>
              <a:t>Zlatá bula Karla IV.</a:t>
            </a:r>
            <a:r>
              <a:rPr lang="cs-CZ" u="sng" dirty="0"/>
              <a:t> </a:t>
            </a:r>
          </a:p>
          <a:p>
            <a:r>
              <a:rPr lang="cs-CZ" dirty="0"/>
              <a:t>ústava Svaté Říše Římské</a:t>
            </a:r>
            <a:br>
              <a:rPr lang="cs-CZ" dirty="0"/>
            </a:br>
            <a:r>
              <a:rPr lang="cs-CZ" dirty="0"/>
              <a:t>- český panovník má </a:t>
            </a:r>
            <a:r>
              <a:rPr lang="cs-CZ" dirty="0" err="1"/>
              <a:t>býti</a:t>
            </a:r>
            <a:r>
              <a:rPr lang="cs-CZ" dirty="0"/>
              <a:t> prvním mezi volícími </a:t>
            </a:r>
            <a:r>
              <a:rPr lang="cs-CZ" dirty="0" err="1"/>
              <a:t>kufriřty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340768"/>
            <a:ext cx="23812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156176" y="4005064"/>
            <a:ext cx="2664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/>
              <a:t>Zlatá bula byla nejdůležitějším ústavním dokumentem </a:t>
            </a:r>
            <a:r>
              <a:rPr lang="cs-CZ" sz="2000" b="1" i="1" dirty="0" smtClean="0">
                <a:hlinkClick r:id="rId3" tooltip="Svatá říše římská"/>
              </a:rPr>
              <a:t>Svaté říše římské</a:t>
            </a:r>
            <a:r>
              <a:rPr lang="cs-CZ" sz="2000" b="1" i="1" dirty="0" smtClean="0"/>
              <a:t> ve středověku. Byla k ní připojena zlatá pečeť Karla IV.</a:t>
            </a:r>
            <a:endParaRPr lang="cs-CZ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 flipH="1">
            <a:off x="0" y="274638"/>
            <a:ext cx="457200" cy="20203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764704"/>
            <a:ext cx="10225136" cy="208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/>
              <a:t>Pražský hrad</a:t>
            </a:r>
            <a:endParaRPr lang="cs-CZ" sz="28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2635231" cy="403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635896" y="40770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Letecký pohled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480175"/>
          </a:xfrm>
        </p:spPr>
        <p:txBody>
          <a:bodyPr/>
          <a:lstStyle/>
          <a:p>
            <a:r>
              <a:rPr lang="cs-CZ" b="1" u="sng"/>
              <a:t>Hospodářská politika  </a:t>
            </a:r>
          </a:p>
          <a:p>
            <a:r>
              <a:rPr lang="cs-CZ" b="1"/>
              <a:t>podpora podnikání </a:t>
            </a:r>
            <a:r>
              <a:rPr lang="cs-CZ"/>
              <a:t>(rybníkářství, vinařství, ovocnářství, pivovarnictví)</a:t>
            </a:r>
          </a:p>
          <a:p>
            <a:endParaRPr lang="cs-CZ" b="1"/>
          </a:p>
          <a:p>
            <a:r>
              <a:rPr lang="cs-CZ" b="1" u="sng"/>
              <a:t>Doba Karla IV</a:t>
            </a:r>
            <a:r>
              <a:rPr lang="cs-CZ" u="sng"/>
              <a:t>. </a:t>
            </a:r>
          </a:p>
          <a:p>
            <a:r>
              <a:rPr lang="cs-CZ"/>
              <a:t>je dobou klidu a míru</a:t>
            </a:r>
          </a:p>
          <a:p>
            <a:r>
              <a:rPr lang="cs-CZ"/>
              <a:t>přednost před válečnými konflikty mají diplomatická jednání (sňatková politika)</a:t>
            </a:r>
          </a:p>
          <a:p>
            <a:r>
              <a:rPr lang="cs-CZ"/>
              <a:t>získal Falc, Svídnicko a Pomořansko, Slezsko, Horní a Dolní Lužici a Braniborsko).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18487" cy="1012825"/>
          </a:xfrm>
        </p:spPr>
        <p:txBody>
          <a:bodyPr>
            <a:normAutofit fontScale="90000"/>
          </a:bodyPr>
          <a:lstStyle/>
          <a:p>
            <a:r>
              <a:rPr lang="cs-CZ" sz="5400" dirty="0">
                <a:solidFill>
                  <a:srgbClr val="FFFF00"/>
                </a:solidFill>
              </a:rPr>
              <a:t>Jan Lucemburský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>„</a:t>
            </a:r>
            <a:r>
              <a:rPr lang="cs-CZ" sz="4000" b="1" dirty="0"/>
              <a:t>král - cizinec</a:t>
            </a:r>
            <a:r>
              <a:rPr lang="cs-CZ" sz="4000" dirty="0"/>
              <a:t>“, „král - diplomat“ „toulavý rytíř“. 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060575"/>
            <a:ext cx="5076825" cy="4608513"/>
          </a:xfrm>
        </p:spPr>
        <p:txBody>
          <a:bodyPr/>
          <a:lstStyle/>
          <a:p>
            <a:r>
              <a:rPr lang="cs-CZ" sz="3600" dirty="0"/>
              <a:t>1306 – vymření Přemyslovců po meči – období zmatků a rozbrojů ( o český trůn usilují Jindřich Korutanský a Rudolf Habsburský)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848350" y="6329363"/>
            <a:ext cx="197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Jan Lucemburský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00808"/>
            <a:ext cx="28575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112" y="0"/>
            <a:ext cx="3563888" cy="3501008"/>
          </a:xfrm>
        </p:spPr>
        <p:txBody>
          <a:bodyPr>
            <a:normAutofit/>
          </a:bodyPr>
          <a:lstStyle/>
          <a:p>
            <a:r>
              <a:rPr lang="cs-CZ" sz="3600" b="1" dirty="0"/>
              <a:t>Země </a:t>
            </a:r>
            <a:r>
              <a:rPr lang="cs-CZ" sz="3600" b="1" dirty="0" smtClean="0"/>
              <a:t>Koruny české </a:t>
            </a:r>
            <a:r>
              <a:rPr lang="cs-CZ" sz="2800" b="1" dirty="0" smtClean="0"/>
              <a:t>=</a:t>
            </a:r>
            <a:br>
              <a:rPr lang="cs-CZ" sz="2800" b="1" dirty="0" smtClean="0"/>
            </a:br>
            <a:r>
              <a:rPr lang="cs-CZ" sz="2800" dirty="0" smtClean="0"/>
              <a:t>území spojené panovníkem Karel IV.  (Čechy, Morava, Slezsko a Lužice).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72608" cy="693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112474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80112" y="4293096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/>
              <a:t>Svatá říše římská ve 14. st. - fialově jsou vyznačeny državy </a:t>
            </a:r>
            <a:r>
              <a:rPr lang="cs-CZ" sz="2000" b="1" i="1" dirty="0" smtClean="0">
                <a:hlinkClick r:id="rId3" tooltip="Lucemburkové"/>
              </a:rPr>
              <a:t>Lucemburků</a:t>
            </a:r>
            <a:r>
              <a:rPr lang="cs-CZ" sz="2000" b="1" i="1" dirty="0" smtClean="0"/>
              <a:t>, z čehož většina území patřila ke Koruně české</a:t>
            </a:r>
            <a:endParaRPr lang="cs-CZ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>
            <a:normAutofit fontScale="90000"/>
          </a:bodyPr>
          <a:lstStyle/>
          <a:p>
            <a:r>
              <a:rPr lang="cs-CZ" sz="4000"/>
              <a:t>Rodina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832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/>
              <a:t>Karel IV. měl 12 dětí (1 zemřelo při porodu =&gt; 11 dětí)</a:t>
            </a:r>
          </a:p>
          <a:p>
            <a:pPr>
              <a:lnSpc>
                <a:spcPct val="90000"/>
              </a:lnSpc>
            </a:pPr>
            <a:r>
              <a:rPr lang="cs-CZ" sz="2800"/>
              <a:t>4 ženy (Blanka z Valois, Anna Falcká)</a:t>
            </a:r>
          </a:p>
          <a:p>
            <a:pPr>
              <a:lnSpc>
                <a:spcPct val="90000"/>
              </a:lnSpc>
            </a:pPr>
            <a:r>
              <a:rPr lang="cs-CZ" sz="2800"/>
              <a:t> až se svou třetí ženou (Annou Svídnickou) měl </a:t>
            </a:r>
            <a:r>
              <a:rPr lang="cs-CZ" sz="2800" b="1"/>
              <a:t>syna Václava</a:t>
            </a:r>
            <a:endParaRPr lang="cs-CZ" sz="2800"/>
          </a:p>
          <a:p>
            <a:pPr>
              <a:lnSpc>
                <a:spcPct val="90000"/>
              </a:lnSpc>
            </a:pPr>
            <a:r>
              <a:rPr lang="cs-CZ" sz="2800"/>
              <a:t> s Eliškou Pomořanskou 3 syny (mj. Zikmunda) a dcery (Anna - provdala se za anglického krále Richarda II.). </a:t>
            </a:r>
            <a:br>
              <a:rPr lang="cs-CZ" sz="2800"/>
            </a:br>
            <a:r>
              <a:rPr lang="cs-CZ" sz="2800"/>
              <a:t>Václav se měl stát králem v Čechách (v zemích Koruny České) a Zikmund v Braniborsku.</a:t>
            </a:r>
          </a:p>
          <a:p>
            <a:pPr>
              <a:lnSpc>
                <a:spcPct val="90000"/>
              </a:lnSpc>
            </a:pPr>
            <a:r>
              <a:rPr lang="cs-CZ" sz="2800"/>
              <a:t>29. 11. 1378 </a:t>
            </a:r>
            <a:r>
              <a:rPr lang="cs-CZ" sz="2800" b="1"/>
              <a:t>Karel IV. zemřel</a:t>
            </a:r>
            <a:r>
              <a:rPr lang="cs-CZ" sz="2800"/>
              <a:t> na zápal plic. Pochován je v chrámu sv. Víta.</a:t>
            </a:r>
          </a:p>
          <a:p>
            <a:pPr>
              <a:lnSpc>
                <a:spcPct val="90000"/>
              </a:lnSpc>
            </a:pPr>
            <a:r>
              <a:rPr lang="cs-CZ" sz="2800">
                <a:solidFill>
                  <a:srgbClr val="CCFF33"/>
                </a:solidFill>
              </a:rPr>
              <a:t>Při pohřbu nazván „Pater Patrie“ = „otec vlasti“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algn="l"/>
            <a:r>
              <a:rPr lang="cs-CZ" dirty="0" smtClean="0"/>
              <a:t>Zdroje a literatura: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6021288"/>
          </a:xfrm>
        </p:spPr>
        <p:txBody>
          <a:bodyPr>
            <a:normAutofit lnSpcReduction="10000"/>
          </a:bodyPr>
          <a:lstStyle/>
          <a:p>
            <a:r>
              <a:rPr lang="cs-CZ" sz="1400" dirty="0" smtClean="0"/>
              <a:t>Obrázek str. 2</a:t>
            </a:r>
          </a:p>
          <a:p>
            <a:pPr>
              <a:buNone/>
            </a:pPr>
            <a:r>
              <a:rPr lang="cs-CZ" sz="1400" dirty="0" smtClean="0"/>
              <a:t>PARLÉŘOVA HUŤ. Jan Lucemburský.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2012-05-19]. Dostupné pod licencí </a:t>
            </a:r>
            <a:r>
              <a:rPr lang="cs-CZ" sz="1400" dirty="0" err="1" smtClean="0">
                <a:hlinkClick r:id="rId2"/>
              </a:rPr>
              <a:t>Creative</a:t>
            </a:r>
            <a:r>
              <a:rPr lang="cs-CZ" sz="1400" dirty="0" smtClean="0">
                <a:hlinkClick r:id="rId2"/>
              </a:rPr>
              <a:t> </a:t>
            </a:r>
            <a:r>
              <a:rPr lang="cs-CZ" sz="1400" dirty="0" err="1" smtClean="0">
                <a:hlinkClick r:id="rId2"/>
              </a:rPr>
              <a:t>Commons</a:t>
            </a:r>
            <a:r>
              <a:rPr lang="cs-CZ" sz="1400" dirty="0" smtClean="0"/>
              <a:t> z: http://upload.wikimedia.org/wikipedia/commons/8/82/Honzik_vit.jpg </a:t>
            </a:r>
          </a:p>
          <a:p>
            <a:r>
              <a:rPr lang="cs-CZ" sz="1400" dirty="0" smtClean="0"/>
              <a:t>Obrázek str. 3</a:t>
            </a:r>
          </a:p>
          <a:p>
            <a:pPr>
              <a:buNone/>
            </a:pPr>
            <a:r>
              <a:rPr lang="cs-CZ" sz="1400" dirty="0" smtClean="0"/>
              <a:t>Eliška Přemyslovna.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2012-05-19]. Dostupné z: http://upload.wikimedia.org/wikipedia/commons/thumb/e/e0/Eliska.jpg/236px-Eliska.jpg</a:t>
            </a:r>
          </a:p>
          <a:p>
            <a:r>
              <a:rPr lang="cs-CZ" sz="1400" dirty="0" smtClean="0"/>
              <a:t>Obrázek str. 4</a:t>
            </a:r>
          </a:p>
          <a:p>
            <a:pPr>
              <a:buNone/>
            </a:pPr>
            <a:r>
              <a:rPr lang="en-US" sz="1400" dirty="0" smtClean="0"/>
              <a:t>Wedding of John of Luxemburg and Elise of </a:t>
            </a:r>
            <a:r>
              <a:rPr lang="en-US" sz="1400" dirty="0" err="1" smtClean="0"/>
              <a:t>Premyslid</a:t>
            </a:r>
            <a:r>
              <a:rPr lang="en-US" sz="1400" dirty="0" smtClean="0"/>
              <a:t> in Speyer 1310. In: </a:t>
            </a:r>
            <a:r>
              <a:rPr lang="en-US" sz="1400" i="1" dirty="0" smtClean="0"/>
              <a:t>Wikipedia</a:t>
            </a:r>
            <a:r>
              <a:rPr lang="en-US" sz="1400" dirty="0" smtClean="0"/>
              <a:t>: </a:t>
            </a:r>
            <a:r>
              <a:rPr lang="en-US" sz="1400" i="1" dirty="0" smtClean="0"/>
              <a:t>the free encyclopedia</a:t>
            </a:r>
            <a:r>
              <a:rPr lang="en-US" sz="1400" dirty="0" smtClean="0"/>
              <a:t> [online]. San Francisco (CA): Wikimedia Foundation, 2001- [cit. 2012-0</a:t>
            </a:r>
            <a:r>
              <a:rPr lang="cs-CZ" sz="1400" dirty="0" smtClean="0"/>
              <a:t>5</a:t>
            </a:r>
            <a:r>
              <a:rPr lang="en-US" sz="1400" dirty="0" smtClean="0"/>
              <a:t>-1</a:t>
            </a:r>
            <a:r>
              <a:rPr lang="cs-CZ" sz="1400" dirty="0" smtClean="0"/>
              <a:t>9</a:t>
            </a:r>
            <a:r>
              <a:rPr lang="en-US" sz="1400" dirty="0" smtClean="0"/>
              <a:t>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http://upload.wikimedia.org/wikipedia/commons/7/77/John_of_Luxemburg-Wedding.jpg</a:t>
            </a:r>
            <a:endParaRPr lang="cs-CZ" sz="1400" dirty="0" smtClean="0"/>
          </a:p>
          <a:p>
            <a:r>
              <a:rPr lang="cs-CZ" sz="1400" dirty="0" smtClean="0"/>
              <a:t>Obrázek str. 6</a:t>
            </a:r>
          </a:p>
          <a:p>
            <a:pPr>
              <a:buNone/>
            </a:pPr>
            <a:r>
              <a:rPr lang="cs-CZ" sz="1400" dirty="0" err="1" smtClean="0"/>
              <a:t>Schlacht</a:t>
            </a:r>
            <a:r>
              <a:rPr lang="cs-CZ" sz="1400" dirty="0" smtClean="0"/>
              <a:t> </a:t>
            </a:r>
            <a:r>
              <a:rPr lang="cs-CZ" sz="1400" dirty="0" err="1" smtClean="0"/>
              <a:t>von</a:t>
            </a:r>
            <a:r>
              <a:rPr lang="cs-CZ" sz="1400" dirty="0" smtClean="0"/>
              <a:t> </a:t>
            </a:r>
            <a:r>
              <a:rPr lang="cs-CZ" sz="1400" dirty="0" err="1" smtClean="0"/>
              <a:t>Crécy</a:t>
            </a:r>
            <a:r>
              <a:rPr lang="cs-CZ" sz="1400" dirty="0" smtClean="0"/>
              <a:t> des </a:t>
            </a:r>
            <a:r>
              <a:rPr lang="cs-CZ" sz="1400" dirty="0" err="1" smtClean="0"/>
              <a:t>Hundertjährigen</a:t>
            </a:r>
            <a:r>
              <a:rPr lang="cs-CZ" sz="1400" dirty="0" smtClean="0"/>
              <a:t> </a:t>
            </a:r>
            <a:r>
              <a:rPr lang="cs-CZ" sz="1400" dirty="0" err="1" smtClean="0"/>
              <a:t>Krieges</a:t>
            </a:r>
            <a:r>
              <a:rPr lang="cs-CZ" sz="1400" dirty="0" smtClean="0"/>
              <a:t> </a:t>
            </a:r>
            <a:r>
              <a:rPr lang="cs-CZ" sz="1400" dirty="0" err="1" smtClean="0"/>
              <a:t>zwischen</a:t>
            </a:r>
            <a:r>
              <a:rPr lang="cs-CZ" sz="1400" dirty="0" smtClean="0"/>
              <a:t> </a:t>
            </a:r>
            <a:r>
              <a:rPr lang="cs-CZ" sz="1400" dirty="0" err="1" smtClean="0"/>
              <a:t>Engländern</a:t>
            </a:r>
            <a:r>
              <a:rPr lang="cs-CZ" sz="1400" dirty="0" smtClean="0"/>
              <a:t> </a:t>
            </a:r>
            <a:r>
              <a:rPr lang="cs-CZ" sz="1400" dirty="0" err="1" smtClean="0"/>
              <a:t>und</a:t>
            </a:r>
            <a:r>
              <a:rPr lang="cs-CZ" sz="1400" dirty="0" smtClean="0"/>
              <a:t> </a:t>
            </a:r>
            <a:r>
              <a:rPr lang="cs-CZ" sz="1400" dirty="0" err="1" smtClean="0"/>
              <a:t>Franzosen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2012-05-19]. Dostupné z: http://upload.wikimedia.org/wikipedia/commons/2/24/Battle_of_crecy_froissart.jpg</a:t>
            </a:r>
          </a:p>
          <a:p>
            <a:r>
              <a:rPr lang="cs-CZ" sz="1400" dirty="0" smtClean="0"/>
              <a:t>Obrázek str. 7</a:t>
            </a:r>
          </a:p>
          <a:p>
            <a:pPr>
              <a:buNone/>
            </a:pPr>
            <a:r>
              <a:rPr lang="cs-CZ" sz="1400" dirty="0" smtClean="0"/>
              <a:t>MEISTER THEODERICH VON PRAG. Charles IV </a:t>
            </a:r>
            <a:r>
              <a:rPr lang="cs-CZ" sz="1400" dirty="0" err="1" smtClean="0"/>
              <a:t>kneeling</a:t>
            </a:r>
            <a:r>
              <a:rPr lang="cs-CZ" sz="1400" dirty="0" smtClean="0"/>
              <a:t> </a:t>
            </a:r>
            <a:r>
              <a:rPr lang="cs-CZ" sz="1400" dirty="0" err="1" smtClean="0"/>
              <a:t>before</a:t>
            </a:r>
            <a:r>
              <a:rPr lang="cs-CZ" sz="1400" dirty="0" smtClean="0"/>
              <a:t> </a:t>
            </a:r>
            <a:r>
              <a:rPr lang="cs-CZ" sz="1400" dirty="0" err="1" smtClean="0"/>
              <a:t>Madonna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2012-05-19]. Dostupné z: http://upload.wikimedia.org/wikipedia/commons/thumb/1/16/Charles_IV-John_Ocko_votive_picture-fragment.jpg/410px-Charles_IV-John_Ocko_votive_picture-fragment.jpg </a:t>
            </a:r>
          </a:p>
          <a:p>
            <a:r>
              <a:rPr lang="cs-CZ" sz="1400" dirty="0" smtClean="0"/>
              <a:t>Obrázek str. 12</a:t>
            </a:r>
          </a:p>
          <a:p>
            <a:pPr>
              <a:buNone/>
            </a:pPr>
            <a:r>
              <a:rPr lang="cs-CZ" sz="1400" dirty="0" smtClean="0"/>
              <a:t>MATHAUSER, Josef. Josef </a:t>
            </a:r>
            <a:r>
              <a:rPr lang="cs-CZ" sz="1400" dirty="0" err="1" smtClean="0"/>
              <a:t>Mathauser</a:t>
            </a:r>
            <a:r>
              <a:rPr lang="cs-CZ" sz="1400" dirty="0" smtClean="0"/>
              <a:t> (1846-1917) - Karel IV. pokládá základní kámen k novému.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2012-05-19]. Dostupné z: http://upload.wikimedia.org/wikipedia/commons/a/ad/Josef_Mathauser_-_Karel_IV._pokl%C3%A1d%C3%A1_z%C3%A1kadn%C3%AD_k%C3%A1men_k_nov%C3%A9mu_mostu.jpg </a:t>
            </a:r>
            <a:endParaRPr lang="cs-CZ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>
            <a:normAutofit/>
          </a:bodyPr>
          <a:lstStyle/>
          <a:p>
            <a:r>
              <a:rPr lang="cs-CZ" sz="1400" dirty="0" smtClean="0"/>
              <a:t>Obrázek str. 13/1</a:t>
            </a:r>
          </a:p>
          <a:p>
            <a:pPr>
              <a:buNone/>
            </a:pPr>
            <a:r>
              <a:rPr lang="cs-CZ" sz="1400" dirty="0" smtClean="0"/>
              <a:t>STURMFLUT@LIEBERBIBER.DE. </a:t>
            </a:r>
            <a:r>
              <a:rPr lang="cs-CZ" sz="1400" dirty="0" err="1" smtClean="0"/>
              <a:t>Karlsbrücke</a:t>
            </a:r>
            <a:r>
              <a:rPr lang="cs-CZ" sz="1400" dirty="0" smtClean="0"/>
              <a:t> in </a:t>
            </a:r>
            <a:r>
              <a:rPr lang="cs-CZ" sz="1400" dirty="0" err="1" smtClean="0"/>
              <a:t>Prag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2012-05-19]. Dostupné pod licencí </a:t>
            </a:r>
            <a:r>
              <a:rPr lang="cs-CZ" sz="1400" dirty="0" err="1" smtClean="0">
                <a:hlinkClick r:id="rId2"/>
              </a:rPr>
              <a:t>Creative</a:t>
            </a:r>
            <a:r>
              <a:rPr lang="cs-CZ" sz="1400" dirty="0" smtClean="0">
                <a:hlinkClick r:id="rId2"/>
              </a:rPr>
              <a:t> </a:t>
            </a:r>
            <a:r>
              <a:rPr lang="cs-CZ" sz="1400" dirty="0" err="1" smtClean="0">
                <a:hlinkClick r:id="rId2"/>
              </a:rPr>
              <a:t>Commons</a:t>
            </a:r>
            <a:r>
              <a:rPr lang="cs-CZ" sz="1400" dirty="0" smtClean="0"/>
              <a:t> z: http://upload.wikimedia.org/wikipedia/de/thumb/2/2c/Panorama-karlsbr%C3%BCcke.jpg/800px-Panorama-karlsbr%C3%BCcke.jpg </a:t>
            </a:r>
          </a:p>
          <a:p>
            <a:r>
              <a:rPr lang="cs-CZ" sz="1400" dirty="0" smtClean="0"/>
              <a:t>Obrázek 13/2</a:t>
            </a:r>
          </a:p>
          <a:p>
            <a:pPr>
              <a:buNone/>
            </a:pPr>
            <a:r>
              <a:rPr lang="cs-CZ" sz="1400" dirty="0" smtClean="0"/>
              <a:t>BRUNER-DVOŘÁK, Rudolf. Karlův most po povodni.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2012-05-19]. Dostupné z: http://upload.wikimedia.org/wikipedia/commons/4/4b/Bruner-Dvorak%2C_Rudolf_-_Karluv_most%2C_povoden_zari_1890.jpg</a:t>
            </a:r>
          </a:p>
          <a:p>
            <a:r>
              <a:rPr lang="cs-CZ" sz="1400" dirty="0" smtClean="0"/>
              <a:t>Obrázek str. 14</a:t>
            </a:r>
          </a:p>
          <a:p>
            <a:pPr>
              <a:buNone/>
            </a:pPr>
            <a:r>
              <a:rPr lang="cs-CZ" sz="1400" dirty="0" smtClean="0"/>
              <a:t>PRAZAK. Hrad Karlštejn.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2012-05-19]. Dostupné z: http://upload.wikimedia.org/wikipedia/commons/thumb/c/c0/Hrad_Karl%C5%A1tejn.jpg/800px-Hrad_Karl%C5%A1tejn.jpg</a:t>
            </a:r>
          </a:p>
          <a:p>
            <a:r>
              <a:rPr lang="cs-CZ" sz="1400" dirty="0" smtClean="0"/>
              <a:t>Obrázek str. 15</a:t>
            </a:r>
          </a:p>
          <a:p>
            <a:pPr>
              <a:buNone/>
            </a:pPr>
            <a:r>
              <a:rPr lang="cs-CZ" sz="1400" dirty="0" smtClean="0"/>
              <a:t>SAUBER, Wolfgang. </a:t>
            </a:r>
            <a:r>
              <a:rPr lang="cs-CZ" sz="1400" dirty="0" err="1" smtClean="0"/>
              <a:t>Wenzelskrone</a:t>
            </a:r>
            <a:r>
              <a:rPr lang="cs-CZ" sz="1400" dirty="0" smtClean="0"/>
              <a:t> ( Kopie )</a:t>
            </a:r>
            <a:r>
              <a:rPr lang="cs-CZ" sz="1400" dirty="0" err="1" smtClean="0"/>
              <a:t>im</a:t>
            </a:r>
            <a:r>
              <a:rPr lang="cs-CZ" sz="1400" dirty="0" smtClean="0"/>
              <a:t> </a:t>
            </a:r>
            <a:r>
              <a:rPr lang="cs-CZ" sz="1400" dirty="0" err="1" smtClean="0"/>
              <a:t>Vladislav</a:t>
            </a:r>
            <a:r>
              <a:rPr lang="cs-CZ" sz="1400" dirty="0" smtClean="0"/>
              <a:t>-</a:t>
            </a:r>
            <a:r>
              <a:rPr lang="cs-CZ" sz="1400" dirty="0" err="1" smtClean="0"/>
              <a:t>Saal</a:t>
            </a:r>
            <a:r>
              <a:rPr lang="cs-CZ" sz="1400" dirty="0" smtClean="0"/>
              <a:t> ( </a:t>
            </a:r>
            <a:r>
              <a:rPr lang="cs-CZ" sz="1400" dirty="0" err="1" smtClean="0"/>
              <a:t>Prager</a:t>
            </a:r>
            <a:r>
              <a:rPr lang="cs-CZ" sz="1400" dirty="0" smtClean="0"/>
              <a:t> </a:t>
            </a:r>
            <a:r>
              <a:rPr lang="cs-CZ" sz="1400" dirty="0" err="1" smtClean="0"/>
              <a:t>Burg</a:t>
            </a:r>
            <a:r>
              <a:rPr lang="cs-CZ" sz="1400" dirty="0" smtClean="0"/>
              <a:t> ).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2012-05-19]. Dostupné pod licencí </a:t>
            </a:r>
            <a:r>
              <a:rPr lang="cs-CZ" sz="1400" dirty="0" err="1" smtClean="0">
                <a:hlinkClick r:id="rId2"/>
              </a:rPr>
              <a:t>Creative</a:t>
            </a:r>
            <a:r>
              <a:rPr lang="cs-CZ" sz="1400" dirty="0" smtClean="0">
                <a:hlinkClick r:id="rId2"/>
              </a:rPr>
              <a:t> </a:t>
            </a:r>
            <a:r>
              <a:rPr lang="cs-CZ" sz="1400" dirty="0" err="1" smtClean="0">
                <a:hlinkClick r:id="rId2"/>
              </a:rPr>
              <a:t>Commons</a:t>
            </a:r>
            <a:r>
              <a:rPr lang="cs-CZ" sz="1400" dirty="0" smtClean="0"/>
              <a:t> z: http://upload.wikimedia.org/wikipedia/commons/thumb/b/bd/B%C3%B6hmen_Reichskleinodien_-_Krone_1.jpg/800px-B%C3%B6hmen_Reichskleinodien_-_Krone_1.jpg </a:t>
            </a:r>
          </a:p>
          <a:p>
            <a:r>
              <a:rPr lang="cs-CZ" sz="1400" dirty="0" smtClean="0"/>
              <a:t>Obrázek str. 16</a:t>
            </a:r>
          </a:p>
          <a:p>
            <a:pPr>
              <a:buNone/>
            </a:pPr>
            <a:r>
              <a:rPr lang="en-US" sz="1400" dirty="0" smtClean="0"/>
              <a:t>PAJAST. The door in the St. Wenceslas Chapel in the St. </a:t>
            </a:r>
            <a:r>
              <a:rPr lang="en-US" sz="1400" dirty="0" err="1" smtClean="0"/>
              <a:t>Vitus</a:t>
            </a:r>
            <a:r>
              <a:rPr lang="en-US" sz="1400" dirty="0" smtClean="0"/>
              <a:t> Cathedral in Prague, CZ. In: </a:t>
            </a:r>
            <a:r>
              <a:rPr lang="en-US" sz="1400" i="1" dirty="0" smtClean="0"/>
              <a:t>Wikipedia</a:t>
            </a:r>
            <a:r>
              <a:rPr lang="en-US" sz="1400" dirty="0" smtClean="0"/>
              <a:t>: </a:t>
            </a:r>
            <a:r>
              <a:rPr lang="en-US" sz="1400" i="1" dirty="0" smtClean="0"/>
              <a:t>the free encyclopedia</a:t>
            </a:r>
            <a:r>
              <a:rPr lang="en-US" sz="1400" dirty="0" smtClean="0"/>
              <a:t> [online]. San Francisco (CA): Wikimedia Foundation, 2001- [cit. 2012-0</a:t>
            </a:r>
            <a:r>
              <a:rPr lang="cs-CZ" sz="1400" dirty="0" smtClean="0"/>
              <a:t>5</a:t>
            </a:r>
            <a:r>
              <a:rPr lang="en-US" sz="1400" dirty="0" smtClean="0"/>
              <a:t>-1</a:t>
            </a:r>
            <a:r>
              <a:rPr lang="cs-CZ" sz="1400" dirty="0" smtClean="0"/>
              <a:t>9</a:t>
            </a:r>
            <a:r>
              <a:rPr lang="en-US" sz="1400" dirty="0" smtClean="0"/>
              <a:t>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http://upload.wikimedia.org/wikipedia/commons/thumb/4/4d/Korunni_komora_dvere.JPG/450px-Korunni_komora_dvere.JPG</a:t>
            </a:r>
            <a:endParaRPr lang="cs-CZ" sz="1400" dirty="0" smtClean="0"/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endParaRPr lang="cs-CZ" sz="14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453336"/>
          </a:xfrm>
        </p:spPr>
        <p:txBody>
          <a:bodyPr>
            <a:normAutofit/>
          </a:bodyPr>
          <a:lstStyle/>
          <a:p>
            <a:r>
              <a:rPr lang="cs-CZ" sz="1400" dirty="0" smtClean="0"/>
              <a:t>Obrázek str. 17</a:t>
            </a:r>
          </a:p>
          <a:p>
            <a:pPr>
              <a:buNone/>
            </a:pPr>
            <a:r>
              <a:rPr lang="cs-CZ" sz="1400" dirty="0" smtClean="0"/>
              <a:t>WOLPERTINGER. </a:t>
            </a:r>
            <a:r>
              <a:rPr lang="cs-CZ" sz="1400" dirty="0" err="1" smtClean="0"/>
              <a:t>Siegel</a:t>
            </a:r>
            <a:r>
              <a:rPr lang="cs-CZ" sz="1400" dirty="0" smtClean="0"/>
              <a:t> der </a:t>
            </a:r>
            <a:r>
              <a:rPr lang="cs-CZ" sz="1400" dirty="0" err="1" smtClean="0"/>
              <a:t>Goldenen</a:t>
            </a:r>
            <a:r>
              <a:rPr lang="cs-CZ" sz="1400" dirty="0" smtClean="0"/>
              <a:t> Bulle </a:t>
            </a:r>
            <a:r>
              <a:rPr lang="cs-CZ" sz="1400" dirty="0" err="1" smtClean="0"/>
              <a:t>von</a:t>
            </a:r>
            <a:r>
              <a:rPr lang="cs-CZ" sz="1400" dirty="0" smtClean="0"/>
              <a:t> 1356 </a:t>
            </a:r>
            <a:r>
              <a:rPr lang="cs-CZ" sz="1400" dirty="0" err="1" smtClean="0"/>
              <a:t>mit</a:t>
            </a:r>
            <a:r>
              <a:rPr lang="cs-CZ" sz="1400" dirty="0" smtClean="0"/>
              <a:t> </a:t>
            </a:r>
            <a:r>
              <a:rPr lang="cs-CZ" sz="1400" dirty="0" err="1" smtClean="0"/>
              <a:t>dem</a:t>
            </a:r>
            <a:r>
              <a:rPr lang="cs-CZ" sz="1400" dirty="0" smtClean="0"/>
              <a:t> </a:t>
            </a:r>
            <a:r>
              <a:rPr lang="cs-CZ" sz="1400" dirty="0" err="1" smtClean="0"/>
              <a:t>Bildnis</a:t>
            </a:r>
            <a:r>
              <a:rPr lang="cs-CZ" sz="1400" dirty="0" smtClean="0"/>
              <a:t> </a:t>
            </a:r>
            <a:r>
              <a:rPr lang="cs-CZ" sz="1400" dirty="0" err="1" smtClean="0"/>
              <a:t>Karls</a:t>
            </a:r>
            <a:r>
              <a:rPr lang="cs-CZ" sz="1400" dirty="0" smtClean="0"/>
              <a:t> IV.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2012-05-19]. Dostupné pod licencí </a:t>
            </a:r>
            <a:r>
              <a:rPr lang="cs-CZ" sz="1400" dirty="0" err="1" smtClean="0">
                <a:hlinkClick r:id="rId2"/>
              </a:rPr>
              <a:t>Creative</a:t>
            </a:r>
            <a:r>
              <a:rPr lang="cs-CZ" sz="1400" dirty="0" smtClean="0">
                <a:hlinkClick r:id="rId2"/>
              </a:rPr>
              <a:t> </a:t>
            </a:r>
            <a:r>
              <a:rPr lang="cs-CZ" sz="1400" dirty="0" err="1" smtClean="0">
                <a:hlinkClick r:id="rId2"/>
              </a:rPr>
              <a:t>Commons</a:t>
            </a:r>
            <a:r>
              <a:rPr lang="cs-CZ" sz="1400" dirty="0" smtClean="0"/>
              <a:t> z: http://upload.wikimedia.org/wikipedia/commons/9/91/Goldene-bulle_1c-480x475.jpg</a:t>
            </a:r>
          </a:p>
          <a:p>
            <a:r>
              <a:rPr lang="cs-CZ" sz="1400" dirty="0" smtClean="0"/>
              <a:t>Obrázek str.  18/1</a:t>
            </a:r>
          </a:p>
          <a:p>
            <a:pPr>
              <a:buNone/>
            </a:pPr>
            <a:r>
              <a:rPr lang="cs-CZ" sz="1400" dirty="0" smtClean="0"/>
              <a:t>LUDEK. Panorama Pražský hrad a Karlův most.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2012-05-19]. Dostupné pod licencí </a:t>
            </a:r>
            <a:r>
              <a:rPr lang="cs-CZ" sz="1400" dirty="0" err="1" smtClean="0">
                <a:hlinkClick r:id="rId2"/>
              </a:rPr>
              <a:t>Creative</a:t>
            </a:r>
            <a:r>
              <a:rPr lang="cs-CZ" sz="1400" dirty="0" smtClean="0">
                <a:hlinkClick r:id="rId2"/>
              </a:rPr>
              <a:t> </a:t>
            </a:r>
            <a:r>
              <a:rPr lang="cs-CZ" sz="1400" dirty="0" err="1" smtClean="0">
                <a:hlinkClick r:id="rId2"/>
              </a:rPr>
              <a:t>Commons</a:t>
            </a:r>
            <a:r>
              <a:rPr lang="cs-CZ" sz="1400" dirty="0" smtClean="0"/>
              <a:t> z: http://upload.wikimedia.org/wikipedia/commons/thumb/3/31/Prazsky_hrad_karluv_most_panorama.jpg/800px-Prazsky_hrad_karluv_most_panorama.jpg</a:t>
            </a:r>
          </a:p>
          <a:p>
            <a:r>
              <a:rPr lang="cs-CZ" sz="1400" dirty="0" smtClean="0"/>
              <a:t>Obrázek str. 18/2</a:t>
            </a:r>
          </a:p>
          <a:p>
            <a:pPr>
              <a:buNone/>
            </a:pPr>
            <a:r>
              <a:rPr lang="cs-CZ" sz="1400" dirty="0" smtClean="0"/>
              <a:t>Pražský hrad, letecký snímek.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2012-05-19]. Dostupné pod licencí </a:t>
            </a:r>
            <a:r>
              <a:rPr lang="cs-CZ" sz="1400" dirty="0" err="1" smtClean="0">
                <a:hlinkClick r:id="rId2"/>
              </a:rPr>
              <a:t>Creative</a:t>
            </a:r>
            <a:r>
              <a:rPr lang="cs-CZ" sz="1400" dirty="0" smtClean="0">
                <a:hlinkClick r:id="rId2"/>
              </a:rPr>
              <a:t> </a:t>
            </a:r>
            <a:r>
              <a:rPr lang="cs-CZ" sz="1400" dirty="0" err="1" smtClean="0">
                <a:hlinkClick r:id="rId2"/>
              </a:rPr>
              <a:t>Commons</a:t>
            </a:r>
            <a:r>
              <a:rPr lang="cs-CZ" sz="1400" dirty="0" smtClean="0"/>
              <a:t> z: http://upload.wikimedia.org/wikipedia/commons/thumb/c/c6/Hrad_a%C3%A9rienne.jpg/391px-Hrad_a%C3%A9rienne.jpg</a:t>
            </a:r>
          </a:p>
          <a:p>
            <a:r>
              <a:rPr lang="cs-CZ" sz="1400" dirty="0" smtClean="0"/>
              <a:t>Obrázek str. 20</a:t>
            </a:r>
          </a:p>
          <a:p>
            <a:pPr>
              <a:buNone/>
            </a:pPr>
            <a:r>
              <a:rPr lang="cs-CZ" sz="1400" dirty="0" smtClean="0"/>
              <a:t>ELECTIONWORLD. Svatá říše římská ve 14. stol.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2012-05-19]. Dostupné pod licencí </a:t>
            </a:r>
            <a:r>
              <a:rPr lang="cs-CZ" sz="1400" dirty="0" err="1" smtClean="0">
                <a:hlinkClick r:id="rId2"/>
              </a:rPr>
              <a:t>Creative</a:t>
            </a:r>
            <a:r>
              <a:rPr lang="cs-CZ" sz="1400" dirty="0" smtClean="0">
                <a:hlinkClick r:id="rId2"/>
              </a:rPr>
              <a:t> </a:t>
            </a:r>
            <a:r>
              <a:rPr lang="cs-CZ" sz="1400" dirty="0" err="1" smtClean="0">
                <a:hlinkClick r:id="rId2"/>
              </a:rPr>
              <a:t>Commons</a:t>
            </a:r>
            <a:r>
              <a:rPr lang="cs-CZ" sz="1400" dirty="0" smtClean="0"/>
              <a:t> z: http://</a:t>
            </a:r>
            <a:r>
              <a:rPr lang="cs-CZ" sz="1400" dirty="0" smtClean="0"/>
              <a:t>upload.wikimedia.org/wikipedia/commons/thumb/3/3b/HRR_14Jh.jpg/473px-HRR_14Jh.jpg</a:t>
            </a:r>
          </a:p>
          <a:p>
            <a:endParaRPr lang="cs-CZ" sz="1400" dirty="0" smtClean="0"/>
          </a:p>
          <a:p>
            <a:r>
              <a:rPr lang="de-DE" sz="1400" dirty="0" err="1" smtClean="0"/>
              <a:t>Kohoutková</a:t>
            </a:r>
            <a:r>
              <a:rPr lang="de-DE" sz="1400" dirty="0" smtClean="0"/>
              <a:t>, H. – </a:t>
            </a:r>
            <a:r>
              <a:rPr lang="de-DE" sz="1400" dirty="0" err="1" smtClean="0"/>
              <a:t>Komsová</a:t>
            </a:r>
            <a:r>
              <a:rPr lang="de-DE" sz="1400" dirty="0" smtClean="0"/>
              <a:t>, M</a:t>
            </a:r>
            <a:r>
              <a:rPr lang="de-DE" sz="1400" i="1" dirty="0" smtClean="0"/>
              <a:t>. </a:t>
            </a:r>
            <a:r>
              <a:rPr lang="de-DE" sz="1400" i="1" dirty="0" err="1" smtClean="0"/>
              <a:t>Dějepis</a:t>
            </a:r>
            <a:r>
              <a:rPr lang="de-DE" sz="1400" i="1" dirty="0" smtClean="0"/>
              <a:t> na </a:t>
            </a:r>
            <a:r>
              <a:rPr lang="de-DE" sz="1400" i="1" dirty="0" err="1" smtClean="0"/>
              <a:t>dlani</a:t>
            </a:r>
            <a:r>
              <a:rPr lang="de-DE" sz="1400" i="1" dirty="0" smtClean="0"/>
              <a:t>.</a:t>
            </a:r>
            <a:r>
              <a:rPr lang="de-DE" sz="1400" dirty="0" smtClean="0"/>
              <a:t> 2. </a:t>
            </a:r>
            <a:r>
              <a:rPr lang="de-DE" sz="1400" dirty="0" err="1" smtClean="0"/>
              <a:t>vyd</a:t>
            </a:r>
            <a:r>
              <a:rPr lang="de-DE" sz="1400" dirty="0" smtClean="0"/>
              <a:t>. Olomouc: </a:t>
            </a:r>
            <a:r>
              <a:rPr lang="de-DE" sz="1400" dirty="0" err="1" smtClean="0"/>
              <a:t>Rubico</a:t>
            </a:r>
            <a:r>
              <a:rPr lang="de-DE" sz="1400" dirty="0" smtClean="0"/>
              <a:t>, 2007</a:t>
            </a:r>
            <a:r>
              <a:rPr lang="cs-CZ" sz="1400" dirty="0" smtClean="0"/>
              <a:t>. </a:t>
            </a:r>
            <a:r>
              <a:rPr lang="de-DE" sz="1400" dirty="0" smtClean="0"/>
              <a:t>ISBN 80-7346-065-3</a:t>
            </a:r>
            <a:endParaRPr lang="cs-CZ" sz="1400" dirty="0" smtClean="0"/>
          </a:p>
          <a:p>
            <a:pPr>
              <a:buNone/>
            </a:pPr>
            <a:endParaRPr lang="cs-CZ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5986463" cy="5576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/>
              <a:t>Hledá se nový panovník!!!</a:t>
            </a:r>
          </a:p>
          <a:p>
            <a:pPr>
              <a:lnSpc>
                <a:spcPct val="90000"/>
              </a:lnSpc>
            </a:pPr>
            <a:r>
              <a:rPr lang="cs-CZ"/>
              <a:t>nacházejí ho v osobě  </a:t>
            </a:r>
            <a:r>
              <a:rPr lang="cs-CZ" b="1"/>
              <a:t>Jana Lucemburského</a:t>
            </a:r>
            <a:r>
              <a:rPr lang="cs-CZ"/>
              <a:t>. </a:t>
            </a:r>
          </a:p>
          <a:p>
            <a:pPr>
              <a:lnSpc>
                <a:spcPct val="90000"/>
              </a:lnSpc>
            </a:pPr>
            <a:r>
              <a:rPr lang="cs-CZ"/>
              <a:t>Podmínkou však byl Janův (14) </a:t>
            </a:r>
            <a:r>
              <a:rPr lang="cs-CZ" b="1"/>
              <a:t>sňatek s Eliškou Přemyslovnou</a:t>
            </a:r>
            <a:r>
              <a:rPr lang="cs-CZ"/>
              <a:t> (18). </a:t>
            </a:r>
          </a:p>
          <a:p>
            <a:pPr>
              <a:lnSpc>
                <a:spcPct val="90000"/>
              </a:lnSpc>
            </a:pPr>
            <a:r>
              <a:rPr lang="cs-CZ"/>
              <a:t>Ten se uskutečnil v roce 1310 </a:t>
            </a:r>
          </a:p>
          <a:p>
            <a:pPr>
              <a:lnSpc>
                <a:spcPct val="90000"/>
              </a:lnSpc>
            </a:pPr>
            <a:r>
              <a:rPr lang="cs-CZ"/>
              <a:t>dobyl Prahu bez krveprolévání (nepřál si jej). </a:t>
            </a:r>
          </a:p>
          <a:p>
            <a:pPr>
              <a:lnSpc>
                <a:spcPct val="90000"/>
              </a:lnSpc>
            </a:pPr>
            <a:r>
              <a:rPr lang="cs-CZ"/>
              <a:t>Jindřich Korutanský z Čech uprchl.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692696"/>
            <a:ext cx="1944216" cy="492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6732240" y="573325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Eliška (</a:t>
            </a:r>
            <a:r>
              <a:rPr lang="cs-CZ" i="1" dirty="0" smtClean="0"/>
              <a:t>iluminace ze Zbraslavské kroniky)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Jan Lucemburský </a:t>
            </a:r>
            <a:r>
              <a:rPr lang="cs-CZ" dirty="0"/>
              <a:t>(pokračování)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7610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1310 – Inaugurační diplom (král se zavazuje , že nebude dosazovat do zemských úřadů cizince)  v zemi spory, proti králi opozice – Jindřich z </a:t>
            </a:r>
            <a:r>
              <a:rPr lang="cs-CZ" dirty="0" err="1"/>
              <a:t>Lipé</a:t>
            </a:r>
            <a:r>
              <a:rPr lang="cs-CZ" dirty="0" smtClean="0"/>
              <a:t>, velkolepý </a:t>
            </a:r>
            <a:r>
              <a:rPr lang="cs-CZ" dirty="0"/>
              <a:t>dvůr v Brně a sebevědomí šlechty uráží Elišku Přemyslovnu</a:t>
            </a:r>
          </a:p>
          <a:p>
            <a:pPr>
              <a:lnSpc>
                <a:spcPct val="90000"/>
              </a:lnSpc>
            </a:pPr>
            <a:r>
              <a:rPr lang="cs-CZ" dirty="0"/>
              <a:t>1315 – na popud královny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/>
              <a:t>Jindřich z </a:t>
            </a:r>
            <a:r>
              <a:rPr lang="cs-CZ" dirty="0" err="1"/>
              <a:t>Lipé</a:t>
            </a:r>
            <a:r>
              <a:rPr lang="cs-CZ" dirty="0"/>
              <a:t> uvězněn –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/>
              <a:t>odezva šlechty – vzpoura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/>
              <a:t>(zemi hrozí občanská válka) </a:t>
            </a:r>
          </a:p>
          <a:p>
            <a:pPr>
              <a:lnSpc>
                <a:spcPct val="90000"/>
              </a:lnSpc>
            </a:pPr>
            <a:r>
              <a:rPr lang="cs-CZ" dirty="0"/>
              <a:t>Jindřich z </a:t>
            </a:r>
            <a:r>
              <a:rPr lang="cs-CZ" dirty="0" err="1"/>
              <a:t>Lipé</a:t>
            </a:r>
            <a:r>
              <a:rPr lang="cs-CZ" dirty="0"/>
              <a:t> propuštěn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8775" y="3356992"/>
            <a:ext cx="37052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292080" y="5877272"/>
            <a:ext cx="385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Sňatek Jana Lucemburského s Eliškou Přemyslovnou ve </a:t>
            </a:r>
            <a:r>
              <a:rPr lang="cs-CZ" dirty="0" err="1" smtClean="0"/>
              <a:t>Špýru</a:t>
            </a:r>
            <a:r>
              <a:rPr lang="cs-CZ" dirty="0" smtClean="0"/>
              <a:t> – 1310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Jan Lucemburský </a:t>
            </a:r>
            <a:r>
              <a:rPr lang="cs-CZ" dirty="0"/>
              <a:t>(pokračování)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761037"/>
          </a:xfrm>
        </p:spPr>
        <p:txBody>
          <a:bodyPr/>
          <a:lstStyle/>
          <a:p>
            <a:r>
              <a:rPr lang="cs-CZ" sz="2800"/>
              <a:t>1318 – Domažlické úmluvy – král měl vládnout v souladu se zemským sněmem – šlechtou – z Českého království stavovský stát</a:t>
            </a:r>
          </a:p>
          <a:p>
            <a:r>
              <a:rPr lang="cs-CZ" sz="2800"/>
              <a:t>Spory s Eliškou Přemyslovnou –vězněna na Mělníku</a:t>
            </a:r>
          </a:p>
          <a:p>
            <a:r>
              <a:rPr lang="cs-CZ" sz="2800"/>
              <a:t>Syn Václav – odvezen do Francie (vychováván na dvoře Kapetovce Karla IV.)</a:t>
            </a:r>
          </a:p>
          <a:p>
            <a:r>
              <a:rPr lang="cs-CZ" sz="2800"/>
              <a:t>Jan Lucemburský – rezignace na domácí politiku (toulavý rytíř, král cizinec)</a:t>
            </a:r>
          </a:p>
          <a:p>
            <a:r>
              <a:rPr lang="cs-CZ" sz="2800"/>
              <a:t>Na mezinárodním poli – výborný diplomat (k českým zemím připojeno: Chebsko, Budyšínsko, Zhořelecko, Vratislav)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r>
              <a:rPr lang="cs-CZ" dirty="0"/>
              <a:t>V době Janovy nepřítomnosti  - v českých zemích anarchie</a:t>
            </a:r>
          </a:p>
          <a:p>
            <a:r>
              <a:rPr lang="cs-CZ" dirty="0"/>
              <a:t>Zpět se vrací </a:t>
            </a:r>
            <a:r>
              <a:rPr lang="cs-CZ" b="1" dirty="0"/>
              <a:t>jen pro peníze na války</a:t>
            </a:r>
            <a:r>
              <a:rPr lang="cs-CZ" dirty="0"/>
              <a:t> </a:t>
            </a:r>
          </a:p>
          <a:p>
            <a:r>
              <a:rPr lang="cs-CZ" dirty="0"/>
              <a:t>1333 – česká šlechta žádá kralevice Karla, aby se vrátil do Čech</a:t>
            </a:r>
          </a:p>
          <a:p>
            <a:r>
              <a:rPr lang="cs-CZ" dirty="0"/>
              <a:t>1346 – </a:t>
            </a:r>
          </a:p>
          <a:p>
            <a:pPr>
              <a:buFontTx/>
              <a:buNone/>
            </a:pPr>
            <a:r>
              <a:rPr lang="cs-CZ" dirty="0"/>
              <a:t>Jan Lucemburský </a:t>
            </a:r>
          </a:p>
          <a:p>
            <a:pPr>
              <a:buFontTx/>
              <a:buNone/>
            </a:pPr>
            <a:r>
              <a:rPr lang="cs-CZ" dirty="0"/>
              <a:t>zahynul v bitvě </a:t>
            </a:r>
          </a:p>
          <a:p>
            <a:pPr>
              <a:buFontTx/>
              <a:buNone/>
            </a:pPr>
            <a:r>
              <a:rPr lang="cs-CZ" dirty="0"/>
              <a:t>u Kresčaku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89635"/>
            <a:ext cx="4828356" cy="416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400" b="1" dirty="0">
                <a:solidFill>
                  <a:srgbClr val="FFFF00"/>
                </a:solidFill>
              </a:rPr>
              <a:t>Karel IV. (1346 - 1378)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/>
              <a:t/>
            </a:r>
            <a:br>
              <a:rPr lang="cs-CZ" sz="4000" b="1" dirty="0"/>
            </a:br>
            <a:endParaRPr lang="cs-CZ" sz="4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3493169" cy="510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Karel IV. </a:t>
            </a:r>
            <a:r>
              <a:rPr lang="cs-CZ" dirty="0"/>
              <a:t>(pokračování)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68760"/>
            <a:ext cx="7921004" cy="55892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Narodil se roku 1316 v Praze jako </a:t>
            </a:r>
            <a:r>
              <a:rPr lang="cs-CZ" b="1" dirty="0"/>
              <a:t>syn Jana Lucemburského a Elišky Přemyslovny</a:t>
            </a:r>
            <a:r>
              <a:rPr lang="cs-CZ" dirty="0"/>
              <a:t>. </a:t>
            </a:r>
          </a:p>
          <a:p>
            <a:pPr>
              <a:lnSpc>
                <a:spcPct val="90000"/>
              </a:lnSpc>
            </a:pPr>
            <a:r>
              <a:rPr lang="cs-CZ" dirty="0"/>
              <a:t>V sedmi letech byl poslán do Francie. Tam byl vychován a vzdělán </a:t>
            </a:r>
          </a:p>
          <a:p>
            <a:pPr>
              <a:lnSpc>
                <a:spcPct val="90000"/>
              </a:lnSpc>
            </a:pPr>
            <a:r>
              <a:rPr lang="cs-CZ" dirty="0"/>
              <a:t>Oženil se s </a:t>
            </a:r>
            <a:r>
              <a:rPr lang="cs-CZ" b="1" dirty="0"/>
              <a:t>Blankou z </a:t>
            </a:r>
            <a:r>
              <a:rPr lang="cs-CZ" b="1" dirty="0" err="1"/>
              <a:t>Valois</a:t>
            </a:r>
            <a:r>
              <a:rPr lang="cs-CZ" dirty="0"/>
              <a:t> (příbuzný rod rodu Kapetovců).</a:t>
            </a:r>
          </a:p>
          <a:p>
            <a:pPr>
              <a:lnSpc>
                <a:spcPct val="90000"/>
              </a:lnSpc>
            </a:pPr>
            <a:r>
              <a:rPr lang="cs-CZ" dirty="0"/>
              <a:t>Po odchodu z Francie pobýval v Lucembursku a v Itálii, kde získával další vladařské zkušenosti a seznámil se s humanisty (</a:t>
            </a:r>
            <a:r>
              <a:rPr lang="cs-CZ" dirty="0" err="1"/>
              <a:t>Petrarca</a:t>
            </a:r>
            <a:r>
              <a:rPr lang="cs-CZ" dirty="0"/>
              <a:t>,...)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8460432" y="1600200"/>
            <a:ext cx="226368" cy="4525963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264275"/>
          </a:xfrm>
        </p:spPr>
        <p:txBody>
          <a:bodyPr/>
          <a:lstStyle/>
          <a:p>
            <a:r>
              <a:rPr lang="cs-CZ" sz="2800"/>
              <a:t>V roce 1333 přijel Karel do Čech. </a:t>
            </a:r>
          </a:p>
          <a:p>
            <a:r>
              <a:rPr lang="cs-CZ" sz="2800"/>
              <a:t>Čechy velmi zubožené, píše, že zde našel rozchvácené statky, na lesích cestách viděl lapky (loupežníky). </a:t>
            </a:r>
          </a:p>
          <a:p>
            <a:r>
              <a:rPr lang="cs-CZ" sz="2800"/>
              <a:t>V roce 1334, mu otec uděluje titul </a:t>
            </a:r>
            <a:r>
              <a:rPr lang="cs-CZ" sz="2800" b="1"/>
              <a:t>Markrabě moravský</a:t>
            </a:r>
            <a:r>
              <a:rPr lang="cs-CZ" sz="2800"/>
              <a:t>, a tak spravuje nejen celou Moravu, ale i Čechy.</a:t>
            </a:r>
          </a:p>
          <a:p>
            <a:r>
              <a:rPr lang="cs-CZ" sz="2800"/>
              <a:t>Chtěl zavést pořádek.</a:t>
            </a:r>
          </a:p>
          <a:p>
            <a:r>
              <a:rPr lang="cs-CZ" sz="2800"/>
              <a:t>Zbavil se lapků (konal proti nim výpravy a krutě je trestal). </a:t>
            </a:r>
          </a:p>
          <a:p>
            <a:r>
              <a:rPr lang="cs-CZ" sz="2800"/>
              <a:t>Vykupuje panství a opravuje královský palác, a teprve až toto všechno je hotovo, pak přijíždí Blanka z Valois.</a:t>
            </a:r>
          </a:p>
          <a:p>
            <a:endParaRPr 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1618</Words>
  <Application>Microsoft Office PowerPoint</Application>
  <PresentationFormat>Předvádění na obrazovce (4:3)</PresentationFormat>
  <Paragraphs>137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sady Office</vt:lpstr>
      <vt:lpstr>     </vt:lpstr>
      <vt:lpstr>Jan Lucemburský „král - cizinec“, „král - diplomat“ „toulavý rytíř“. </vt:lpstr>
      <vt:lpstr>Snímek 3</vt:lpstr>
      <vt:lpstr>Jan Lucemburský (pokračování)</vt:lpstr>
      <vt:lpstr>Jan Lucemburský (pokračování)</vt:lpstr>
      <vt:lpstr>Snímek 6</vt:lpstr>
      <vt:lpstr>Karel IV. (1346 - 1378)  </vt:lpstr>
      <vt:lpstr>Karel IV. (pokračování)</vt:lpstr>
      <vt:lpstr>Snímek 9</vt:lpstr>
      <vt:lpstr>Snímek 10</vt:lpstr>
      <vt:lpstr>Snímek 11</vt:lpstr>
      <vt:lpstr>Snímek 12</vt:lpstr>
      <vt:lpstr>Snímek 13</vt:lpstr>
      <vt:lpstr>Snímek 14</vt:lpstr>
      <vt:lpstr>Svatováclavská koruna - součást korunovačních klenotů</vt:lpstr>
      <vt:lpstr>Snímek 16</vt:lpstr>
      <vt:lpstr>Politika Karla IV.</vt:lpstr>
      <vt:lpstr>Snímek 18</vt:lpstr>
      <vt:lpstr>Snímek 19</vt:lpstr>
      <vt:lpstr>Země Koruny české = území spojené panovníkem Karel IV.  (Čechy, Morava, Slezsko a Lužice).  </vt:lpstr>
      <vt:lpstr>Rodina</vt:lpstr>
      <vt:lpstr>Zdroje a literatura:</vt:lpstr>
      <vt:lpstr>Snímek 23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  </dc:title>
  <dc:creator>Martin Pospíšil</dc:creator>
  <cp:lastModifiedBy>Martin Pospíšil</cp:lastModifiedBy>
  <cp:revision>21</cp:revision>
  <dcterms:created xsi:type="dcterms:W3CDTF">2011-11-20T20:00:53Z</dcterms:created>
  <dcterms:modified xsi:type="dcterms:W3CDTF">2012-07-12T16:53:18Z</dcterms:modified>
</cp:coreProperties>
</file>