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2F02-DCBD-4DE5-9FD5-D3219CBEAC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763E-DD03-4FE7-9130-B2EF28211E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A512-79D9-4DF3-8202-9ECBA7DACCD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6FD4-F104-4370-AE98-56F447CBCC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0/Lev_erb_kunhuta.jpg/120px-Lev_erb_kunhuta.jpg" TargetMode="External"/><Relationship Id="rId2" Type="http://schemas.openxmlformats.org/officeDocument/2006/relationships/hyperlink" Target="http://www.zlate-mince.cz/CRS_1998_Premysl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olomoucky.rej.cz/fotky/2009/hradolomouc-1220r.jpg" TargetMode="External"/><Relationship Id="rId4" Type="http://schemas.openxmlformats.org/officeDocument/2006/relationships/hyperlink" Target="http://www.praha.eu/public/1/57/96/839481_80681_anezka_rok_hleani_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endParaRPr lang="cs-CZ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79388" y="2205038"/>
            <a:ext cx="8640762" cy="4464050"/>
          </a:xfrm>
        </p:spPr>
        <p:txBody>
          <a:bodyPr/>
          <a:lstStyle/>
          <a:p>
            <a:pPr eaLnBrk="1" hangingPunct="1"/>
            <a:r>
              <a:rPr lang="cs-CZ" sz="6000" dirty="0" smtClean="0">
                <a:solidFill>
                  <a:schemeClr val="tx1"/>
                </a:solidFill>
              </a:rPr>
              <a:t>Poslední Přemyslovci</a:t>
            </a:r>
          </a:p>
          <a:p>
            <a:pPr eaLnBrk="1" hangingPunct="1"/>
            <a:r>
              <a:rPr lang="cs-CZ" sz="4000" dirty="0" smtClean="0">
                <a:solidFill>
                  <a:schemeClr val="tx1"/>
                </a:solidFill>
              </a:rPr>
              <a:t>Český stát ve 13. století</a:t>
            </a:r>
          </a:p>
          <a:p>
            <a:pPr eaLnBrk="1" hangingPunct="1"/>
            <a:endParaRPr lang="cs-CZ" sz="4000" dirty="0" smtClean="0">
              <a:solidFill>
                <a:schemeClr val="tx1"/>
              </a:solidFill>
            </a:endParaRPr>
          </a:p>
          <a:p>
            <a:pPr eaLnBrk="1" hangingPunct="1"/>
            <a:endParaRPr lang="cs-CZ" sz="4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</a:rPr>
              <a:t>Tato prezentace byla vypracována v rámci projektu Inovace výuky společenských věd</a:t>
            </a:r>
            <a:r>
              <a:rPr lang="cs-CZ" sz="2400" dirty="0" smtClean="0">
                <a:solidFill>
                  <a:schemeClr val="tx1"/>
                </a:solidFill>
              </a:rPr>
              <a:t>.   Registrační </a:t>
            </a:r>
            <a:r>
              <a:rPr lang="cs-CZ" sz="2400" dirty="0" smtClean="0">
                <a:solidFill>
                  <a:schemeClr val="tx1"/>
                </a:solidFill>
              </a:rPr>
              <a:t>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4114800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/>
              <a:t>Výbojná politika a výhodné sňatky a smlouvy: Rakousy (sňatek s Markétou Babenberskou) rozšířeny 1269 dědictvím (Korutany, Kraňsko) a vítěznou válkou s uherským králem Belou IV. R. 1260 u Kressenbrunnu (zisk Štýrska), 1261 nový sňatek s uherskou Kunhutou  </a:t>
            </a:r>
          </a:p>
        </p:txBody>
      </p:sp>
      <p:pic>
        <p:nvPicPr>
          <p:cNvPr id="11268" name="Picture 4" descr="bel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333375"/>
            <a:ext cx="44005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/>
            <a:r>
              <a:rPr lang="cs-CZ" b="1" smtClean="0"/>
              <a:t>1266 obsazeno Chebsko – České panství sahalo od Krkonoš až k Jaderskému moři</a:t>
            </a:r>
          </a:p>
          <a:p>
            <a:pPr eaLnBrk="1" hangingPunct="1"/>
            <a:endParaRPr lang="cs-CZ" smtClean="0"/>
          </a:p>
        </p:txBody>
      </p:sp>
      <p:pic>
        <p:nvPicPr>
          <p:cNvPr id="12292" name="Picture 4" descr="mapa 13 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82073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cs-CZ" sz="4000" b="1" dirty="0" smtClean="0"/>
              <a:t>Vnitřní politika Přemysla Otakara II.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9784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Počátky zemského soudu v Čechách – nejvyšší soudní orgán šlechty, vznik desek zemských, zemský sněm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Domácí odboj – včele Záviš z </a:t>
            </a:r>
            <a:r>
              <a:rPr lang="cs-CZ" sz="2800" b="1" dirty="0" err="1" smtClean="0"/>
              <a:t>Falkenštejna</a:t>
            </a:r>
            <a:r>
              <a:rPr lang="cs-CZ" sz="2800" b="1" dirty="0" smtClean="0"/>
              <a:t>, 1276 – 1278 povstání české šlechty proti králi potlačeno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Podpora městské kolonizace (25 měst, např. Kolín, Čáslav, Písek …….)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1278 bitva na Moravském poli, Přemysl Otakar II. zabit Rudolfem Habsburským  </a:t>
            </a: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05038"/>
            <a:ext cx="3409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Václav II.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Sňatek s Gutou  (dcera Rudolfa </a:t>
            </a:r>
            <a:r>
              <a:rPr lang="cs-CZ" sz="2400" b="1" dirty="0" err="1" smtClean="0"/>
              <a:t>Habsburskéhoského</a:t>
            </a:r>
            <a:r>
              <a:rPr lang="cs-CZ" sz="2400" b="1" dirty="0" smtClean="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Ovlivněn Závišem z </a:t>
            </a:r>
            <a:r>
              <a:rPr lang="cs-CZ" sz="2400" b="1" dirty="0" err="1" smtClean="0"/>
              <a:t>Falkenštejna</a:t>
            </a:r>
            <a:r>
              <a:rPr lang="cs-CZ" sz="2400" b="1" dirty="0" smtClean="0"/>
              <a:t> (z rodu </a:t>
            </a:r>
            <a:r>
              <a:rPr lang="cs-CZ" sz="2400" b="1" dirty="0" err="1" smtClean="0"/>
              <a:t>Vítkovců</a:t>
            </a:r>
            <a:r>
              <a:rPr lang="cs-CZ" sz="2400" b="1" dirty="0" smtClean="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Obnoven pořádek v zemi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Opozice proti Závišovi (obžalován z úkladů proti králi, zajat, popraven pod hradem Hluboká v r. 1260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Václav II. upevnil pozici českého státu ve </a:t>
            </a:r>
            <a:r>
              <a:rPr lang="cs-CZ" sz="2400" b="1" dirty="0" err="1" smtClean="0"/>
              <a:t>stř</a:t>
            </a:r>
            <a:r>
              <a:rPr lang="cs-CZ" sz="2400" b="1" dirty="0" smtClean="0"/>
              <a:t>. Evropě ( obratný diplomat)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dirty="0" smtClean="0"/>
          </a:p>
        </p:txBody>
      </p:sp>
      <p:pic>
        <p:nvPicPr>
          <p:cNvPr id="14340" name="Picture 7" descr="VAC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54175"/>
            <a:ext cx="4038600" cy="44180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Václav II.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České země rozkvět , bohatství – otevřeny stříbrné doly v Kutné Hoře (patřily k nejbohatším v Evropě)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1300 – vydán Horní zákoník ( IUS REGALE MONTANORUM ) stanovil pravidla týkající se těžby a výnosů z ní, obsahoval prvky sociální péče o horníky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Ražba pražských grošů ( vyhledávané platidlo v celé Evropě)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Václav II.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Obklopen přepychem,učenci a vzdělanci  (usiloval o založení univerzity v Praze)</a:t>
            </a:r>
          </a:p>
          <a:p>
            <a:pPr eaLnBrk="1" hangingPunct="1"/>
            <a:r>
              <a:rPr lang="cs-CZ" sz="2800" b="1" dirty="0" smtClean="0"/>
              <a:t>Zahraniční politika - úspěšná </a:t>
            </a:r>
          </a:p>
          <a:p>
            <a:pPr eaLnBrk="1" hangingPunct="1"/>
            <a:r>
              <a:rPr lang="cs-CZ" sz="2800" b="1" dirty="0" smtClean="0"/>
              <a:t>Orientace na Polsko - sňatek s Eliškou </a:t>
            </a:r>
            <a:r>
              <a:rPr lang="cs-CZ" sz="2800" b="1" dirty="0" err="1" smtClean="0"/>
              <a:t>Rejčkou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Piastovna</a:t>
            </a:r>
            <a:r>
              <a:rPr lang="cs-CZ" sz="2800" b="1" dirty="0" smtClean="0"/>
              <a:t>)</a:t>
            </a:r>
          </a:p>
          <a:p>
            <a:pPr eaLnBrk="1" hangingPunct="1"/>
            <a:r>
              <a:rPr lang="cs-CZ" sz="2800" b="1" dirty="0" smtClean="0"/>
              <a:t>1301 – vymření </a:t>
            </a:r>
            <a:r>
              <a:rPr lang="cs-CZ" sz="2800" b="1" dirty="0" err="1" smtClean="0"/>
              <a:t>Arpádovců</a:t>
            </a:r>
            <a:r>
              <a:rPr lang="cs-CZ" sz="2800" b="1" dirty="0" smtClean="0"/>
              <a:t> ( uherská koruna nabídnuta Václavu II. – přijal ji pro svého syna Václava – jako uherského krále Ladislava V.</a:t>
            </a:r>
          </a:p>
          <a:p>
            <a:pPr eaLnBrk="1" hangingPunct="1"/>
            <a:r>
              <a:rPr lang="cs-CZ" sz="2800" b="1" dirty="0" smtClean="0"/>
              <a:t>1305 – Václav II. umírá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cs-CZ" b="1" dirty="0" smtClean="0"/>
              <a:t>Václav III.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/>
              <a:t>1305 – nastupuje na trůn v 16 letech</a:t>
            </a:r>
          </a:p>
          <a:p>
            <a:pPr eaLnBrk="1" hangingPunct="1"/>
            <a:r>
              <a:rPr lang="cs-CZ" sz="2800" b="1" dirty="0" smtClean="0"/>
              <a:t>Vzdal se uherské koruny, rozhodnut pro korunu polskou – snaha potlačit odboj polské šlechty vedený Vladislavem Lokýtkem</a:t>
            </a:r>
          </a:p>
          <a:p>
            <a:pPr eaLnBrk="1" hangingPunct="1"/>
            <a:r>
              <a:rPr lang="cs-CZ" sz="2800" b="1" dirty="0" smtClean="0"/>
              <a:t>4. 8. 1306 v Olomouci zavražděn – vymření Přemyslovců po meči</a:t>
            </a:r>
          </a:p>
        </p:txBody>
      </p:sp>
      <p:pic>
        <p:nvPicPr>
          <p:cNvPr id="17412" name="Picture 7" descr="VAC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2975" y="1600200"/>
            <a:ext cx="3829050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Arial Narrow" pitchFamily="34" charset="0"/>
              </a:rPr>
              <a:t>Portréty panovníků použity z knihy: </a:t>
            </a:r>
            <a:r>
              <a:rPr lang="cs-CZ" sz="1600" dirty="0" err="1" smtClean="0">
                <a:latin typeface="Arial Narrow" pitchFamily="34" charset="0"/>
              </a:rPr>
              <a:t>Čornej</a:t>
            </a:r>
            <a:r>
              <a:rPr lang="cs-CZ" sz="1600" dirty="0" smtClean="0">
                <a:latin typeface="Arial Narrow" pitchFamily="34" charset="0"/>
              </a:rPr>
              <a:t>, P.: Panovníci českých zemí. Fragment 2003</a:t>
            </a:r>
          </a:p>
          <a:p>
            <a:r>
              <a:rPr lang="cs-CZ" sz="1600" dirty="0" smtClean="0">
                <a:latin typeface="Arial Narrow" pitchFamily="34" charset="0"/>
                <a:hlinkClick r:id="rId2"/>
              </a:rPr>
              <a:t>http://www.</a:t>
            </a:r>
            <a:r>
              <a:rPr lang="cs-CZ" sz="1600" dirty="0" err="1" smtClean="0">
                <a:latin typeface="Arial Narrow" pitchFamily="34" charset="0"/>
                <a:hlinkClick r:id="rId2"/>
              </a:rPr>
              <a:t>zlate</a:t>
            </a:r>
            <a:r>
              <a:rPr lang="cs-CZ" sz="1600" dirty="0" smtClean="0">
                <a:latin typeface="Arial Narrow" pitchFamily="34" charset="0"/>
                <a:hlinkClick r:id="rId2"/>
              </a:rPr>
              <a:t>-mince.</a:t>
            </a:r>
            <a:r>
              <a:rPr lang="cs-CZ" sz="1600" dirty="0" err="1" smtClean="0">
                <a:latin typeface="Arial Narrow" pitchFamily="34" charset="0"/>
                <a:hlinkClick r:id="rId2"/>
              </a:rPr>
              <a:t>cz</a:t>
            </a:r>
            <a:r>
              <a:rPr lang="cs-CZ" sz="1600" dirty="0" smtClean="0">
                <a:latin typeface="Arial Narrow" pitchFamily="34" charset="0"/>
                <a:hlinkClick r:id="rId2"/>
              </a:rPr>
              <a:t>/CRS_1998_</a:t>
            </a:r>
            <a:r>
              <a:rPr lang="cs-CZ" sz="1600" dirty="0" err="1" smtClean="0">
                <a:latin typeface="Arial Narrow" pitchFamily="34" charset="0"/>
                <a:hlinkClick r:id="rId2"/>
              </a:rPr>
              <a:t>Premysl.htm</a:t>
            </a:r>
            <a:endParaRPr lang="cs-CZ" sz="1600" dirty="0" smtClean="0">
              <a:latin typeface="Arial Narrow" pitchFamily="34" charset="0"/>
            </a:endParaRPr>
          </a:p>
          <a:p>
            <a:r>
              <a:rPr lang="cs-CZ" sz="1600" dirty="0" smtClean="0">
                <a:latin typeface="Arial Narrow" pitchFamily="34" charset="0"/>
                <a:hlinkClick r:id="rId3"/>
              </a:rPr>
              <a:t>http://upload.wikimedia.org/wikipedia/commons/thumb/0/00/Lev_erb_kunhuta.jpg/120px-Lev_erb_kunhuta.jpg</a:t>
            </a:r>
            <a:endParaRPr lang="cs-CZ" sz="1600" dirty="0" smtClean="0">
              <a:latin typeface="Arial Narrow" pitchFamily="34" charset="0"/>
            </a:endParaRPr>
          </a:p>
          <a:p>
            <a:r>
              <a:rPr lang="cs-CZ" sz="1600" dirty="0" smtClean="0">
                <a:latin typeface="Arial Narrow" pitchFamily="34" charset="0"/>
                <a:hlinkClick r:id="rId4"/>
              </a:rPr>
              <a:t>http://www.</a:t>
            </a:r>
            <a:r>
              <a:rPr lang="cs-CZ" sz="1600" dirty="0" err="1" smtClean="0">
                <a:latin typeface="Arial Narrow" pitchFamily="34" charset="0"/>
                <a:hlinkClick r:id="rId4"/>
              </a:rPr>
              <a:t>praha.eu</a:t>
            </a:r>
            <a:r>
              <a:rPr lang="cs-CZ" sz="1600" dirty="0" smtClean="0">
                <a:latin typeface="Arial Narrow" pitchFamily="34" charset="0"/>
                <a:hlinkClick r:id="rId4"/>
              </a:rPr>
              <a:t>/public/1/57/96/839481_80681_</a:t>
            </a:r>
            <a:r>
              <a:rPr lang="cs-CZ" sz="1600" dirty="0" err="1" smtClean="0">
                <a:latin typeface="Arial Narrow" pitchFamily="34" charset="0"/>
                <a:hlinkClick r:id="rId4"/>
              </a:rPr>
              <a:t>anezka</a:t>
            </a:r>
            <a:r>
              <a:rPr lang="cs-CZ" sz="1600" dirty="0" smtClean="0">
                <a:latin typeface="Arial Narrow" pitchFamily="34" charset="0"/>
                <a:hlinkClick r:id="rId4"/>
              </a:rPr>
              <a:t>_rok_</a:t>
            </a:r>
            <a:r>
              <a:rPr lang="cs-CZ" sz="1600" dirty="0" err="1" smtClean="0">
                <a:latin typeface="Arial Narrow" pitchFamily="34" charset="0"/>
                <a:hlinkClick r:id="rId4"/>
              </a:rPr>
              <a:t>hleani</a:t>
            </a:r>
            <a:r>
              <a:rPr lang="cs-CZ" sz="1600" dirty="0" smtClean="0">
                <a:latin typeface="Arial Narrow" pitchFamily="34" charset="0"/>
                <a:hlinkClick r:id="rId4"/>
              </a:rPr>
              <a:t>_2.jpg</a:t>
            </a:r>
            <a:endParaRPr lang="cs-CZ" sz="1600" dirty="0" smtClean="0">
              <a:latin typeface="Arial Narrow" pitchFamily="34" charset="0"/>
            </a:endParaRPr>
          </a:p>
          <a:p>
            <a:r>
              <a:rPr lang="cs-CZ" sz="1600" smtClean="0">
                <a:latin typeface="Arial Narrow" pitchFamily="34" charset="0"/>
                <a:hlinkClick r:id="rId5"/>
              </a:rPr>
              <a:t>http://olomoucky.rej.cz/fotky/2009/hradolomouc-1220r.jpg</a:t>
            </a:r>
            <a:endParaRPr lang="cs-CZ" sz="1600" smtClean="0">
              <a:latin typeface="Arial Narrow" pitchFamily="34" charset="0"/>
            </a:endParaRPr>
          </a:p>
          <a:p>
            <a:endParaRPr lang="cs-CZ" sz="1600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452320" y="1600200"/>
            <a:ext cx="1234480" cy="4525963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Český stát ve 13. stol</a:t>
            </a:r>
            <a:r>
              <a:rPr lang="cs-CZ" dirty="0" smtClean="0"/>
              <a:t>.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Poslední Přemyslovci</a:t>
            </a:r>
          </a:p>
          <a:p>
            <a:pPr eaLnBrk="1" hangingPunct="1"/>
            <a:r>
              <a:rPr lang="cs-CZ" b="1" dirty="0" smtClean="0"/>
              <a:t>Přemysl Otakar I.       	(1198 - 1230)</a:t>
            </a:r>
          </a:p>
          <a:p>
            <a:pPr eaLnBrk="1" hangingPunct="1"/>
            <a:r>
              <a:rPr lang="cs-CZ" b="1" dirty="0" smtClean="0"/>
              <a:t>Václav I.                     	(1230  - 1253)</a:t>
            </a:r>
          </a:p>
          <a:p>
            <a:pPr eaLnBrk="1" hangingPunct="1"/>
            <a:r>
              <a:rPr lang="cs-CZ" b="1" dirty="0" smtClean="0"/>
              <a:t>Přemysl Otakar II.      	(1253  - 1278)</a:t>
            </a:r>
          </a:p>
          <a:p>
            <a:pPr eaLnBrk="1" hangingPunct="1"/>
            <a:r>
              <a:rPr lang="cs-CZ" b="1" dirty="0" smtClean="0"/>
              <a:t>Václav II.			(1283  - 1305)</a:t>
            </a:r>
          </a:p>
          <a:p>
            <a:pPr eaLnBrk="1" hangingPunct="1"/>
            <a:r>
              <a:rPr lang="cs-CZ" b="1" dirty="0" smtClean="0"/>
              <a:t>Václav III.			(1305  - 1306)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cs-CZ" dirty="0" smtClean="0">
                <a:hlinkClick r:id="" action="ppaction://noaction">
                  <a:snd r:embed="rId2" name="PR01OT_O.WAV"/>
                </a:hlinkClick>
              </a:rPr>
              <a:t>Přemysl</a:t>
            </a:r>
            <a:r>
              <a:rPr lang="cs-CZ" dirty="0" smtClean="0"/>
              <a:t> </a:t>
            </a:r>
            <a:r>
              <a:rPr lang="cs-CZ" dirty="0" err="1" smtClean="0"/>
              <a:t>Ot</a:t>
            </a:r>
            <a:r>
              <a:rPr lang="cs-CZ" dirty="0" smtClean="0"/>
              <a:t>. I. (1198 – 1230)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4043363" cy="58772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Konec vnitřních bojů o český trůn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Seniorát nahrazen </a:t>
            </a:r>
            <a:r>
              <a:rPr lang="cs-CZ" sz="2000" b="1" dirty="0" smtClean="0">
                <a:solidFill>
                  <a:srgbClr val="C00000"/>
                </a:solidFill>
              </a:rPr>
              <a:t>PRIMOGENITUROU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Využil spory </a:t>
            </a:r>
            <a:r>
              <a:rPr lang="cs-CZ" sz="2000" b="1" dirty="0" err="1" smtClean="0"/>
              <a:t>Welfů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Štaufů</a:t>
            </a:r>
            <a:r>
              <a:rPr lang="cs-CZ" sz="2000" b="1" dirty="0" smtClean="0"/>
              <a:t> v Říši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</a:rPr>
              <a:t>1212 Zlatá bula sicilská od císaře Fridricha II.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PRÁVO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Na dědičný titul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Investovat biskupy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Volit císaře</a:t>
            </a:r>
          </a:p>
          <a:p>
            <a:pPr eaLnBrk="1" hangingPunct="1">
              <a:lnSpc>
                <a:spcPct val="80000"/>
              </a:lnSpc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POVINNOST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Účastnit se říšských sněmů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Na korunovaci císaře poskytnout 300 oděnců nebo 300 hřiven st</a:t>
            </a:r>
            <a:r>
              <a:rPr lang="cs-CZ" sz="1800" b="1" dirty="0" smtClean="0"/>
              <a:t>říbra</a:t>
            </a:r>
          </a:p>
        </p:txBody>
      </p:sp>
      <p:pic>
        <p:nvPicPr>
          <p:cNvPr id="4100" name="Picture 9" descr="PR01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9163" y="1600200"/>
            <a:ext cx="3875087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Listina ZB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3957637" cy="6453188"/>
          </a:xfrm>
          <a:noFill/>
        </p:spPr>
      </p:pic>
      <p:pic>
        <p:nvPicPr>
          <p:cNvPr id="5123" name="Picture 16" descr="Zlatá bula sicilsk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366553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231775" y="64008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Zlatá bula sicilská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cs-CZ" b="1" dirty="0" smtClean="0"/>
              <a:t>KOLONIZACE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600450"/>
          </a:xfrm>
        </p:spPr>
        <p:txBody>
          <a:bodyPr/>
          <a:lstStyle/>
          <a:p>
            <a:pPr eaLnBrk="1" hangingPunct="1"/>
            <a:r>
              <a:rPr lang="cs-CZ" b="1" dirty="0" smtClean="0"/>
              <a:t>Kolonizace – příchod Němců do pohraničí </a:t>
            </a:r>
          </a:p>
          <a:p>
            <a:pPr eaLnBrk="1" hangingPunct="1"/>
            <a:r>
              <a:rPr lang="cs-CZ" b="1" dirty="0" smtClean="0"/>
              <a:t>Tzv. </a:t>
            </a:r>
            <a:r>
              <a:rPr lang="cs-CZ" b="1" dirty="0" err="1" smtClean="0"/>
              <a:t>empfyteutické</a:t>
            </a:r>
            <a:r>
              <a:rPr lang="cs-CZ" b="1" dirty="0" smtClean="0"/>
              <a:t>, zákupní právo</a:t>
            </a:r>
          </a:p>
          <a:p>
            <a:pPr eaLnBrk="1" hangingPunct="1"/>
            <a:r>
              <a:rPr lang="cs-CZ" b="1" dirty="0" smtClean="0"/>
              <a:t>Založení 13 královských měst (Olomouc)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6148" name="Picture 5" descr="Nový obrázek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cs-CZ" b="1" dirty="0" smtClean="0"/>
              <a:t>Změny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C00000"/>
                </a:solidFill>
              </a:rPr>
              <a:t>Nový znak</a:t>
            </a:r>
          </a:p>
          <a:p>
            <a:pPr eaLnBrk="1" hangingPunct="1"/>
            <a:r>
              <a:rPr lang="cs-CZ" sz="3200" b="1" dirty="0" smtClean="0"/>
              <a:t>Místo orlice </a:t>
            </a:r>
            <a:r>
              <a:rPr lang="cs-CZ" sz="3200" b="1" u="sng" dirty="0" smtClean="0"/>
              <a:t>dvouocasý  lev</a:t>
            </a:r>
          </a:p>
          <a:p>
            <a:pPr eaLnBrk="1" hangingPunct="1"/>
            <a:endParaRPr lang="cs-CZ" u="sng" dirty="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3200" b="1" dirty="0" smtClean="0">
                <a:solidFill>
                  <a:srgbClr val="C00000"/>
                </a:solidFill>
              </a:rPr>
              <a:t>Nová měna</a:t>
            </a:r>
          </a:p>
          <a:p>
            <a:pPr eaLnBrk="1" hangingPunct="1"/>
            <a:r>
              <a:rPr lang="cs-CZ" sz="3200" b="1" dirty="0" smtClean="0"/>
              <a:t>Místo denárů </a:t>
            </a:r>
            <a:r>
              <a:rPr lang="cs-CZ" sz="3200" b="1" u="sng" dirty="0" smtClean="0"/>
              <a:t>brakteáty</a:t>
            </a:r>
          </a:p>
          <a:p>
            <a:pPr eaLnBrk="1" hangingPunct="1"/>
            <a:endParaRPr lang="cs-CZ" sz="3200" b="1" u="sng" dirty="0" smtClean="0"/>
          </a:p>
          <a:p>
            <a:pPr eaLnBrk="1" hangingPunct="1"/>
            <a:r>
              <a:rPr lang="cs-CZ" sz="3200" b="1" dirty="0" smtClean="0">
                <a:solidFill>
                  <a:srgbClr val="C00000"/>
                </a:solidFill>
              </a:rPr>
              <a:t>Střet krále s církví</a:t>
            </a:r>
          </a:p>
          <a:p>
            <a:pPr eaLnBrk="1" hangingPunct="1"/>
            <a:r>
              <a:rPr lang="cs-CZ" sz="3200" b="1" dirty="0" smtClean="0"/>
              <a:t>S </a:t>
            </a:r>
            <a:r>
              <a:rPr lang="cs-CZ" sz="3200" b="1" dirty="0" err="1" smtClean="0"/>
              <a:t>pr</a:t>
            </a:r>
            <a:r>
              <a:rPr lang="cs-CZ" sz="3200" b="1" dirty="0" smtClean="0"/>
              <a:t>. Biskupem Ondřejem</a:t>
            </a:r>
          </a:p>
          <a:p>
            <a:pPr eaLnBrk="1" hangingPunct="1"/>
            <a:r>
              <a:rPr lang="cs-CZ" sz="3200" b="1" dirty="0" smtClean="0"/>
              <a:t>1222 – konkordát</a:t>
            </a:r>
          </a:p>
          <a:p>
            <a:pPr eaLnBrk="1" hangingPunct="1"/>
            <a:r>
              <a:rPr lang="cs-CZ" sz="3200" b="1" dirty="0" smtClean="0"/>
              <a:t>kompromis</a:t>
            </a:r>
          </a:p>
          <a:p>
            <a:pPr eaLnBrk="1" hangingPunct="1"/>
            <a:endParaRPr lang="cs-CZ" u="sng" dirty="0" smtClean="0"/>
          </a:p>
          <a:p>
            <a:pPr eaLnBrk="1" hangingPunct="1"/>
            <a:endParaRPr lang="cs-CZ" u="sng" dirty="0" smtClean="0"/>
          </a:p>
        </p:txBody>
      </p:sp>
      <p:pic>
        <p:nvPicPr>
          <p:cNvPr id="7173" name="Picture 7" descr="cesky l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32400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Václav I.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Těžba stříbra v Čechách (JIHLAVA)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Čelí nájezdům Mongolů – 1241 vpadli na Moravu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Jeho dvůr – střediskem rytířské kultury ( podporoval hony turnaje – zábava pro nižší a vyšší šlechtu</a:t>
            </a:r>
          </a:p>
        </p:txBody>
      </p:sp>
      <p:pic>
        <p:nvPicPr>
          <p:cNvPr id="8196" name="Picture 7" descr="VAC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7625" y="1600200"/>
            <a:ext cx="3078163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Rozkvět zbožnosti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cs-CZ" b="1" dirty="0" smtClean="0"/>
              <a:t>Sestra - sv. Anežka Česká (od 1989)</a:t>
            </a:r>
          </a:p>
          <a:p>
            <a:pPr eaLnBrk="1" hangingPunct="1"/>
            <a:r>
              <a:rPr lang="cs-CZ" b="1" dirty="0" smtClean="0"/>
              <a:t>Uvedla do Čech </a:t>
            </a:r>
            <a:r>
              <a:rPr lang="cs-CZ" b="1" dirty="0" smtClean="0">
                <a:solidFill>
                  <a:srgbClr val="C00000"/>
                </a:solidFill>
              </a:rPr>
              <a:t>františkány a klarisky</a:t>
            </a:r>
          </a:p>
          <a:p>
            <a:pPr eaLnBrk="1" hangingPunct="1"/>
            <a:r>
              <a:rPr lang="cs-CZ" b="1" dirty="0" smtClean="0"/>
              <a:t>Založila</a:t>
            </a:r>
            <a:r>
              <a:rPr lang="cs-CZ" b="1" dirty="0" smtClean="0">
                <a:solidFill>
                  <a:srgbClr val="66FF33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klášter sv. Františka</a:t>
            </a:r>
            <a:r>
              <a:rPr lang="cs-CZ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 </a:t>
            </a:r>
            <a:r>
              <a:rPr lang="cs-CZ" b="1" dirty="0" smtClean="0"/>
              <a:t>jediný český řád</a:t>
            </a:r>
            <a:r>
              <a:rPr lang="cs-CZ" b="1" dirty="0" smtClean="0">
                <a:solidFill>
                  <a:srgbClr val="66FF33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křížovníků s červenou hvězdou</a:t>
            </a:r>
          </a:p>
        </p:txBody>
      </p:sp>
      <p:pic>
        <p:nvPicPr>
          <p:cNvPr id="9220" name="Picture 4" descr="anež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141663"/>
            <a:ext cx="32210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Přemysl Otakar</a:t>
            </a:r>
            <a:r>
              <a:rPr lang="cs-CZ" dirty="0" smtClean="0"/>
              <a:t>  II.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Král železný a zlatý – nejslavnější a nejmocnější přemyslovský panovník v Čechách i ve střední Evropě</a:t>
            </a:r>
          </a:p>
          <a:p>
            <a:pPr eaLnBrk="1" hangingPunct="1"/>
            <a:r>
              <a:rPr lang="cs-CZ" sz="2800" b="1" dirty="0" smtClean="0"/>
              <a:t>Přemyslova říše – Silný hospodářský i politický celek</a:t>
            </a:r>
          </a:p>
          <a:p>
            <a:pPr eaLnBrk="1" hangingPunct="1"/>
            <a:endParaRPr lang="cs-CZ" sz="2800" b="1" dirty="0" smtClean="0"/>
          </a:p>
        </p:txBody>
      </p:sp>
      <p:pic>
        <p:nvPicPr>
          <p:cNvPr id="10244" name="Picture 9" descr="Přemysli Otakar 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6175" y="1600200"/>
            <a:ext cx="3422650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616</Words>
  <Application>Microsoft Office PowerPoint</Application>
  <PresentationFormat>Předvádění na obrazovce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     </vt:lpstr>
      <vt:lpstr>Český stát ve 13. stol.</vt:lpstr>
      <vt:lpstr>Přemysl Ot. I. (1198 – 1230)</vt:lpstr>
      <vt:lpstr>Snímek 4</vt:lpstr>
      <vt:lpstr>KOLONIZACE</vt:lpstr>
      <vt:lpstr>Změny</vt:lpstr>
      <vt:lpstr>Václav I.</vt:lpstr>
      <vt:lpstr>Rozkvět zbožnosti</vt:lpstr>
      <vt:lpstr>Přemysl Otakar  II.</vt:lpstr>
      <vt:lpstr>Snímek 10</vt:lpstr>
      <vt:lpstr>Snímek 11</vt:lpstr>
      <vt:lpstr>Vnitřní politika Přemysla Otakara II.</vt:lpstr>
      <vt:lpstr>Václav II.</vt:lpstr>
      <vt:lpstr>Václav II. </vt:lpstr>
      <vt:lpstr>Václav II.</vt:lpstr>
      <vt:lpstr>Václav III.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7</cp:revision>
  <dcterms:created xsi:type="dcterms:W3CDTF">2011-07-05T19:02:35Z</dcterms:created>
  <dcterms:modified xsi:type="dcterms:W3CDTF">2011-07-26T11:50:27Z</dcterms:modified>
</cp:coreProperties>
</file>