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7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94660"/>
  </p:normalViewPr>
  <p:slideViewPr>
    <p:cSldViewPr>
      <p:cViewPr varScale="1">
        <p:scale>
          <a:sx n="64" d="100"/>
          <a:sy n="64" d="100"/>
        </p:scale>
        <p:origin x="-15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E2B-5D87-42CC-B98D-90AF86DA479C}" type="datetimeFigureOut">
              <a:rPr lang="cs-CZ" smtClean="0"/>
              <a:pPr/>
              <a:t>14.7.2012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2B1BB1-7C50-491B-8073-AEE9744DA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E2B-5D87-42CC-B98D-90AF86DA479C}" type="datetimeFigureOut">
              <a:rPr lang="cs-CZ" smtClean="0"/>
              <a:pPr/>
              <a:t>14.7.2012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1BB1-7C50-491B-8073-AEE9744DA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E2B-5D87-42CC-B98D-90AF86DA479C}" type="datetimeFigureOut">
              <a:rPr lang="cs-CZ" smtClean="0"/>
              <a:pPr/>
              <a:t>14.7.2012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1BB1-7C50-491B-8073-AEE9744DA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E2B-5D87-42CC-B98D-90AF86DA479C}" type="datetimeFigureOut">
              <a:rPr lang="cs-CZ" smtClean="0"/>
              <a:pPr/>
              <a:t>14.7.2012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2B1BB1-7C50-491B-8073-AEE9744DA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E2B-5D87-42CC-B98D-90AF86DA479C}" type="datetimeFigureOut">
              <a:rPr lang="cs-CZ" smtClean="0"/>
              <a:pPr/>
              <a:t>14.7.2012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1BB1-7C50-491B-8073-AEE9744DA5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E2B-5D87-42CC-B98D-90AF86DA479C}" type="datetimeFigureOut">
              <a:rPr lang="cs-CZ" smtClean="0"/>
              <a:pPr/>
              <a:t>14.7.2012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1BB1-7C50-491B-8073-AEE9744DA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E2B-5D87-42CC-B98D-90AF86DA479C}" type="datetimeFigureOut">
              <a:rPr lang="cs-CZ" smtClean="0"/>
              <a:pPr/>
              <a:t>14.7.2012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12B1BB1-7C50-491B-8073-AEE9744DA5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E2B-5D87-42CC-B98D-90AF86DA479C}" type="datetimeFigureOut">
              <a:rPr lang="cs-CZ" smtClean="0"/>
              <a:pPr/>
              <a:t>14.7.2012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1BB1-7C50-491B-8073-AEE9744DA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E2B-5D87-42CC-B98D-90AF86DA479C}" type="datetimeFigureOut">
              <a:rPr lang="cs-CZ" smtClean="0"/>
              <a:pPr/>
              <a:t>14.7.2012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1BB1-7C50-491B-8073-AEE9744DA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E2B-5D87-42CC-B98D-90AF86DA479C}" type="datetimeFigureOut">
              <a:rPr lang="cs-CZ" smtClean="0"/>
              <a:pPr/>
              <a:t>14.7.2012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1BB1-7C50-491B-8073-AEE9744DA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E2B-5D87-42CC-B98D-90AF86DA479C}" type="datetimeFigureOut">
              <a:rPr lang="cs-CZ" smtClean="0"/>
              <a:pPr/>
              <a:t>14.7.2012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1BB1-7C50-491B-8073-AEE9744DA5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BF3E2B-5D87-42CC-B98D-90AF86DA479C}" type="datetimeFigureOut">
              <a:rPr lang="cs-CZ" smtClean="0"/>
              <a:pPr/>
              <a:t>14.7.2012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2B1BB1-7C50-491B-8073-AEE9744DA5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 </a:t>
            </a:r>
            <a:br>
              <a:rPr lang="cs-CZ" dirty="0" smtClean="0"/>
            </a:br>
            <a:r>
              <a:rPr lang="cs-CZ" dirty="0" smtClean="0"/>
              <a:t> 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2051" name="Podnadpis 2"/>
          <p:cNvSpPr>
            <a:spLocks noGrp="1"/>
          </p:cNvSpPr>
          <p:nvPr>
            <p:ph type="subTitle" idx="1"/>
          </p:nvPr>
        </p:nvSpPr>
        <p:spPr>
          <a:xfrm>
            <a:off x="179388" y="5301208"/>
            <a:ext cx="8640762" cy="136788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endParaRPr lang="cs-CZ" sz="6000" dirty="0" smtClean="0"/>
          </a:p>
          <a:p>
            <a:pPr algn="ctr" eaLnBrk="1" hangingPunct="1"/>
            <a:r>
              <a:rPr lang="cs-CZ" sz="2000" dirty="0" smtClean="0">
                <a:solidFill>
                  <a:schemeClr val="tx1"/>
                </a:solidFill>
              </a:rPr>
              <a:t>Tato prezentace byla vypracována v rámci projektu Inovace výuky společenských věd.     </a:t>
            </a:r>
          </a:p>
          <a:p>
            <a:pPr algn="ctr" eaLnBrk="1" hangingPunct="1"/>
            <a:r>
              <a:rPr lang="cs-CZ" sz="2000" dirty="0" smtClean="0">
                <a:solidFill>
                  <a:schemeClr val="tx1"/>
                </a:solidFill>
              </a:rPr>
              <a:t>  Registrační číslo: CZ.1.07/1.1.04/03.0045</a:t>
            </a: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692150"/>
            <a:ext cx="62388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827584" y="3105834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Vznik centralizovaných států v západní Evropě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148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661248"/>
          </a:xfrm>
        </p:spPr>
        <p:txBody>
          <a:bodyPr/>
          <a:lstStyle/>
          <a:p>
            <a:pPr lvl="0"/>
            <a:r>
              <a:rPr lang="cs-CZ" sz="3600" b="1" dirty="0" smtClean="0">
                <a:solidFill>
                  <a:srgbClr val="7030A0"/>
                </a:solidFill>
              </a:rPr>
              <a:t>zřízen parlament </a:t>
            </a:r>
            <a:r>
              <a:rPr lang="cs-CZ" sz="3600" b="1" dirty="0" smtClean="0"/>
              <a:t>- skládal se ze dvou komor: </a:t>
            </a:r>
            <a:r>
              <a:rPr lang="cs-CZ" sz="3600" b="1" i="1" dirty="0" smtClean="0"/>
              <a:t>sněmovny lordů</a:t>
            </a:r>
            <a:r>
              <a:rPr lang="cs-CZ" sz="3600" b="1" dirty="0" smtClean="0"/>
              <a:t> (horní) a </a:t>
            </a:r>
            <a:r>
              <a:rPr lang="cs-CZ" sz="3600" b="1" i="1" dirty="0" smtClean="0"/>
              <a:t>obecné komory(</a:t>
            </a:r>
            <a:r>
              <a:rPr lang="cs-CZ" sz="3600" b="1" dirty="0" smtClean="0"/>
              <a:t> nižší šlechta)</a:t>
            </a:r>
          </a:p>
          <a:p>
            <a:pPr lvl="0"/>
            <a:r>
              <a:rPr lang="cs-CZ" sz="3600" b="1" dirty="0" err="1" smtClean="0"/>
              <a:t>Magna</a:t>
            </a:r>
            <a:r>
              <a:rPr lang="cs-CZ" sz="3600" b="1" dirty="0" smtClean="0"/>
              <a:t> Charta omezovala pravomoc krále a jejím vydáním se Anglie stala prvním ústavním státem v Evropě. </a:t>
            </a:r>
          </a:p>
          <a:p>
            <a:pPr lvl="0"/>
            <a:r>
              <a:rPr lang="cs-CZ" sz="3600" b="1" dirty="0" smtClean="0"/>
              <a:t>Platí dodnes.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6712"/>
          </a:xfrm>
        </p:spPr>
        <p:txBody>
          <a:bodyPr/>
          <a:lstStyle/>
          <a:p>
            <a:r>
              <a:rPr lang="cs-CZ" dirty="0" smtClean="0"/>
              <a:t>Zdroje a literatura: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548680"/>
            <a:ext cx="8812088" cy="6309320"/>
          </a:xfrm>
        </p:spPr>
        <p:txBody>
          <a:bodyPr>
            <a:normAutofit/>
          </a:bodyPr>
          <a:lstStyle/>
          <a:p>
            <a:r>
              <a:rPr lang="cs-CZ" sz="1400" dirty="0" smtClean="0"/>
              <a:t>Obrázek str. 2</a:t>
            </a:r>
          </a:p>
          <a:p>
            <a:pPr>
              <a:buNone/>
            </a:pPr>
            <a:r>
              <a:rPr lang="en-US" sz="1400" dirty="0" smtClean="0"/>
              <a:t>Philip II of France, crowning. In: </a:t>
            </a:r>
            <a:r>
              <a:rPr lang="en-US" sz="1400" i="1" dirty="0" smtClean="0"/>
              <a:t>Wikipedia</a:t>
            </a:r>
            <a:r>
              <a:rPr lang="en-US" sz="1400" dirty="0" smtClean="0"/>
              <a:t>: </a:t>
            </a:r>
            <a:r>
              <a:rPr lang="en-US" sz="1400" i="1" dirty="0" smtClean="0"/>
              <a:t>the free encyclopedia</a:t>
            </a:r>
            <a:r>
              <a:rPr lang="en-US" sz="1400" dirty="0" smtClean="0"/>
              <a:t> [online]. San Francisco (CA): Wikimedia Foundation, 2001- [cit. 2012-0</a:t>
            </a:r>
            <a:r>
              <a:rPr lang="cs-CZ" sz="1400" dirty="0" smtClean="0"/>
              <a:t>5-24</a:t>
            </a:r>
            <a:r>
              <a:rPr lang="en-US" sz="1400" dirty="0" smtClean="0"/>
              <a:t>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http://upload.wikimedia.org/wikipedia/commons/e/e0/Sacre_de_Philippe_Auguste.jpg </a:t>
            </a:r>
            <a:endParaRPr lang="cs-CZ" sz="1400" dirty="0" smtClean="0"/>
          </a:p>
          <a:p>
            <a:r>
              <a:rPr lang="cs-CZ" sz="1400" dirty="0" smtClean="0"/>
              <a:t>Obrázek str. 4</a:t>
            </a:r>
          </a:p>
          <a:p>
            <a:pPr>
              <a:buNone/>
            </a:pPr>
            <a:r>
              <a:rPr lang="cs-CZ" sz="1400" dirty="0" smtClean="0"/>
              <a:t>PHGCOM. Bust_</a:t>
            </a:r>
            <a:r>
              <a:rPr lang="cs-CZ" sz="1400" dirty="0" err="1" smtClean="0"/>
              <a:t>of</a:t>
            </a:r>
            <a:r>
              <a:rPr lang="cs-CZ" sz="1400" dirty="0" smtClean="0"/>
              <a:t>_</a:t>
            </a:r>
            <a:r>
              <a:rPr lang="cs-CZ" sz="1400" dirty="0" err="1" smtClean="0"/>
              <a:t>Philippe</a:t>
            </a:r>
            <a:r>
              <a:rPr lang="cs-CZ" sz="1400" dirty="0" smtClean="0"/>
              <a:t>_</a:t>
            </a:r>
            <a:r>
              <a:rPr lang="cs-CZ" sz="1400" dirty="0" err="1" smtClean="0"/>
              <a:t>le</a:t>
            </a:r>
            <a:r>
              <a:rPr lang="cs-CZ" sz="1400" dirty="0" smtClean="0"/>
              <a:t>_Bel_</a:t>
            </a:r>
            <a:r>
              <a:rPr lang="cs-CZ" sz="1400" dirty="0" err="1" smtClean="0"/>
              <a:t>SaintDenis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2012-05-24]. Dostupné pod licencí </a:t>
            </a:r>
            <a:r>
              <a:rPr lang="cs-CZ" sz="1400" dirty="0" err="1" smtClean="0">
                <a:hlinkClick r:id="rId2"/>
              </a:rPr>
              <a:t>Creative</a:t>
            </a:r>
            <a:r>
              <a:rPr lang="cs-CZ" sz="1400" dirty="0" smtClean="0">
                <a:hlinkClick r:id="rId2"/>
              </a:rPr>
              <a:t> </a:t>
            </a:r>
            <a:r>
              <a:rPr lang="cs-CZ" sz="1400" dirty="0" err="1" smtClean="0">
                <a:hlinkClick r:id="rId2"/>
              </a:rPr>
              <a:t>Commons</a:t>
            </a:r>
            <a:r>
              <a:rPr lang="cs-CZ" sz="1400" dirty="0" smtClean="0"/>
              <a:t> z: http://upload.wikimedia.org/wikipedia/commons/thumb/f/f4/Bust_of_Philippe_le_Bel_SaintDenis.jpg/440px-Bust_of_Philippe_le_Bel_SaintDenis.jpg </a:t>
            </a:r>
          </a:p>
          <a:p>
            <a:r>
              <a:rPr lang="cs-CZ" sz="1400" dirty="0" smtClean="0"/>
              <a:t>Obrázek str. 6</a:t>
            </a:r>
          </a:p>
          <a:p>
            <a:pPr>
              <a:buNone/>
            </a:pPr>
            <a:r>
              <a:rPr lang="cs-CZ" sz="1400" dirty="0" smtClean="0"/>
              <a:t>MATTHEW, Paris. </a:t>
            </a:r>
            <a:r>
              <a:rPr lang="cs-CZ" sz="1400" dirty="0" err="1" smtClean="0"/>
              <a:t>Enrique</a:t>
            </a:r>
            <a:r>
              <a:rPr lang="cs-CZ" sz="1400" dirty="0" smtClean="0"/>
              <a:t> II de </a:t>
            </a:r>
            <a:r>
              <a:rPr lang="cs-CZ" sz="1400" dirty="0" err="1" smtClean="0"/>
              <a:t>Inglaterra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2012-05-24]. Dostupné z: http://upload.wikimedia.org/wikipedia/commons/4/48/Henry_II_of_England.jpg</a:t>
            </a:r>
          </a:p>
          <a:p>
            <a:r>
              <a:rPr lang="cs-CZ" sz="1400" dirty="0" smtClean="0"/>
              <a:t>Obrázek str. 7</a:t>
            </a:r>
          </a:p>
          <a:p>
            <a:pPr>
              <a:buNone/>
            </a:pPr>
            <a:r>
              <a:rPr lang="en-US" sz="1400" dirty="0" smtClean="0"/>
              <a:t>OLAF1541. The Robin Hood Memorial in Nottingham near the castle. In: </a:t>
            </a:r>
            <a:r>
              <a:rPr lang="en-US" sz="1400" i="1" dirty="0" smtClean="0"/>
              <a:t>Wikipedia</a:t>
            </a:r>
            <a:r>
              <a:rPr lang="en-US" sz="1400" dirty="0" smtClean="0"/>
              <a:t>: </a:t>
            </a:r>
            <a:r>
              <a:rPr lang="en-US" sz="1400" i="1" dirty="0" smtClean="0"/>
              <a:t>the free encyclopedia</a:t>
            </a:r>
            <a:r>
              <a:rPr lang="en-US" sz="1400" dirty="0" smtClean="0"/>
              <a:t> [online]. San Francisco (CA): Wikimedia Foundation, 2001- [cit. 2012-0</a:t>
            </a:r>
            <a:r>
              <a:rPr lang="cs-CZ" sz="1400" dirty="0" smtClean="0"/>
              <a:t>5</a:t>
            </a:r>
            <a:r>
              <a:rPr lang="en-US" sz="1400" dirty="0" smtClean="0"/>
              <a:t>-</a:t>
            </a:r>
            <a:r>
              <a:rPr lang="cs-CZ" sz="1400" dirty="0" smtClean="0"/>
              <a:t>2</a:t>
            </a:r>
            <a:r>
              <a:rPr lang="en-US" sz="1400" dirty="0" smtClean="0"/>
              <a:t>4].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</a:t>
            </a:r>
            <a:r>
              <a:rPr lang="cs-CZ" sz="1400" dirty="0" smtClean="0"/>
              <a:t>pod licencí </a:t>
            </a:r>
            <a:r>
              <a:rPr lang="cs-CZ" sz="1400" dirty="0" err="1" smtClean="0">
                <a:hlinkClick r:id="rId2"/>
              </a:rPr>
              <a:t>Creative</a:t>
            </a:r>
            <a:r>
              <a:rPr lang="cs-CZ" sz="1400" dirty="0" smtClean="0">
                <a:hlinkClick r:id="rId2"/>
              </a:rPr>
              <a:t> </a:t>
            </a:r>
            <a:r>
              <a:rPr lang="cs-CZ" sz="1400" dirty="0" err="1" smtClean="0">
                <a:hlinkClick r:id="rId2"/>
              </a:rPr>
              <a:t>Commons</a:t>
            </a:r>
            <a:r>
              <a:rPr lang="cs-CZ" sz="1400" dirty="0" smtClean="0"/>
              <a:t> </a:t>
            </a:r>
            <a:r>
              <a:rPr lang="en-US" sz="1400" dirty="0" smtClean="0"/>
              <a:t>z: http://upload.wikimedia.org/wikipedia/commons/thumb/a/a9/Robin_Hood_Memorial.jpg/400px-Robin_Hood_Memorial.jpg</a:t>
            </a:r>
            <a:endParaRPr lang="cs-CZ" sz="1400" dirty="0" smtClean="0"/>
          </a:p>
          <a:p>
            <a:r>
              <a:rPr lang="cs-CZ" sz="1400" dirty="0" smtClean="0"/>
              <a:t>Obrázek str. 8</a:t>
            </a:r>
          </a:p>
          <a:p>
            <a:pPr>
              <a:buNone/>
            </a:pPr>
            <a:r>
              <a:rPr lang="cs-CZ" sz="1400" dirty="0" smtClean="0"/>
              <a:t>J</a:t>
            </a:r>
            <a:r>
              <a:rPr lang="en-US" sz="1400" dirty="0" smtClean="0"/>
              <a:t>an </a:t>
            </a:r>
            <a:r>
              <a:rPr lang="en-US" sz="1400" dirty="0" err="1" smtClean="0"/>
              <a:t>Bezzemek</a:t>
            </a:r>
            <a:r>
              <a:rPr lang="en-US" sz="1400" dirty="0" smtClean="0"/>
              <a:t>. In: </a:t>
            </a:r>
            <a:r>
              <a:rPr lang="en-US" sz="1400" i="1" dirty="0" smtClean="0"/>
              <a:t>Wikipedia</a:t>
            </a:r>
            <a:r>
              <a:rPr lang="en-US" sz="1400" dirty="0" smtClean="0"/>
              <a:t>: </a:t>
            </a:r>
            <a:r>
              <a:rPr lang="en-US" sz="1400" i="1" dirty="0" smtClean="0"/>
              <a:t>the free encyclopedia</a:t>
            </a:r>
            <a:r>
              <a:rPr lang="en-US" sz="1400" dirty="0" smtClean="0"/>
              <a:t> [online]. San Francisco (CA): Wikimedia Foundation, 2001- [cit. 2012-0</a:t>
            </a:r>
            <a:r>
              <a:rPr lang="cs-CZ" sz="1400" dirty="0" smtClean="0"/>
              <a:t>5</a:t>
            </a:r>
            <a:r>
              <a:rPr lang="en-US" sz="1400" dirty="0" smtClean="0"/>
              <a:t>-</a:t>
            </a:r>
            <a:r>
              <a:rPr lang="cs-CZ" sz="1400" dirty="0" smtClean="0"/>
              <a:t>2</a:t>
            </a:r>
            <a:r>
              <a:rPr lang="en-US" sz="1400" dirty="0" smtClean="0"/>
              <a:t>4].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http://upload.wikimedia.org/wikipedia/commons/6/6d/JanAngl.jpg</a:t>
            </a:r>
            <a:endParaRPr lang="cs-CZ" sz="1400" dirty="0" smtClean="0"/>
          </a:p>
          <a:p>
            <a:r>
              <a:rPr lang="cs-CZ" sz="1400" dirty="0" smtClean="0"/>
              <a:t>Obrázek str. 9</a:t>
            </a:r>
          </a:p>
          <a:p>
            <a:pPr>
              <a:buNone/>
            </a:pPr>
            <a:r>
              <a:rPr lang="cs-CZ" sz="1400" dirty="0" smtClean="0"/>
              <a:t>TAGISHSIMON. John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England</a:t>
            </a:r>
            <a:r>
              <a:rPr lang="cs-CZ" sz="1400" dirty="0" smtClean="0"/>
              <a:t> </a:t>
            </a:r>
            <a:r>
              <a:rPr lang="cs-CZ" sz="1400" dirty="0" err="1" smtClean="0"/>
              <a:t>signs</a:t>
            </a:r>
            <a:r>
              <a:rPr lang="cs-CZ" sz="1400" dirty="0" smtClean="0"/>
              <a:t> </a:t>
            </a:r>
            <a:r>
              <a:rPr lang="cs-CZ" sz="1400" dirty="0" err="1" smtClean="0"/>
              <a:t>Magna</a:t>
            </a:r>
            <a:r>
              <a:rPr lang="cs-CZ" sz="1400" dirty="0" smtClean="0"/>
              <a:t> </a:t>
            </a:r>
            <a:r>
              <a:rPr lang="cs-CZ" sz="1400" dirty="0" err="1" smtClean="0"/>
              <a:t>Carta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2012-05-24]. Dostupné z: http://upload.wikimedia.org/wikipedia/commons/f/fc/Joao_sem_terra_assina_carta_Magna.jpg</a:t>
            </a:r>
          </a:p>
          <a:p>
            <a:r>
              <a:rPr lang="de-DE" sz="1400" dirty="0" err="1" smtClean="0"/>
              <a:t>Kohoutková</a:t>
            </a:r>
            <a:r>
              <a:rPr lang="de-DE" sz="1400" dirty="0" smtClean="0"/>
              <a:t>, H. – </a:t>
            </a:r>
            <a:r>
              <a:rPr lang="de-DE" sz="1400" dirty="0" err="1" smtClean="0"/>
              <a:t>Komsová</a:t>
            </a:r>
            <a:r>
              <a:rPr lang="de-DE" sz="1400" dirty="0" smtClean="0"/>
              <a:t>, M</a:t>
            </a:r>
            <a:r>
              <a:rPr lang="de-DE" sz="1400" i="1" dirty="0" smtClean="0"/>
              <a:t>. </a:t>
            </a:r>
            <a:r>
              <a:rPr lang="de-DE" sz="1400" i="1" dirty="0" err="1" smtClean="0"/>
              <a:t>Dějepis</a:t>
            </a:r>
            <a:r>
              <a:rPr lang="de-DE" sz="1400" i="1" dirty="0" smtClean="0"/>
              <a:t> na </a:t>
            </a:r>
            <a:r>
              <a:rPr lang="de-DE" sz="1400" i="1" dirty="0" err="1" smtClean="0"/>
              <a:t>dlani</a:t>
            </a:r>
            <a:r>
              <a:rPr lang="de-DE" sz="1400" i="1" dirty="0" smtClean="0"/>
              <a:t>.</a:t>
            </a:r>
            <a:r>
              <a:rPr lang="de-DE" sz="1400" dirty="0" smtClean="0"/>
              <a:t> 2. </a:t>
            </a:r>
            <a:r>
              <a:rPr lang="de-DE" sz="1400" dirty="0" err="1" smtClean="0"/>
              <a:t>vyd</a:t>
            </a:r>
            <a:r>
              <a:rPr lang="de-DE" sz="1400" dirty="0" smtClean="0"/>
              <a:t>. Olomouc: </a:t>
            </a:r>
            <a:r>
              <a:rPr lang="de-DE" sz="1400" dirty="0" err="1" smtClean="0"/>
              <a:t>Rubico</a:t>
            </a:r>
            <a:r>
              <a:rPr lang="de-DE" sz="1400" dirty="0" smtClean="0"/>
              <a:t>, 2007</a:t>
            </a:r>
            <a:r>
              <a:rPr lang="cs-CZ" sz="1400" dirty="0" smtClean="0"/>
              <a:t>. </a:t>
            </a:r>
            <a:r>
              <a:rPr lang="de-DE" sz="1400" dirty="0" smtClean="0"/>
              <a:t>ISBN 80-7346-065-3</a:t>
            </a:r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348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88640"/>
            <a:ext cx="8686800" cy="1728193"/>
          </a:xfrm>
        </p:spPr>
        <p:txBody>
          <a:bodyPr>
            <a:normAutofit fontScale="92500" lnSpcReduction="10000"/>
          </a:bodyPr>
          <a:lstStyle/>
          <a:p>
            <a:r>
              <a:rPr lang="cs-CZ" sz="4000" b="1" u="sng" dirty="0" smtClean="0">
                <a:solidFill>
                  <a:srgbClr val="C00000"/>
                </a:solidFill>
                <a:latin typeface="Algerian" pitchFamily="82" charset="0"/>
              </a:rPr>
              <a:t>Francie </a:t>
            </a:r>
            <a:endParaRPr lang="cs-CZ" sz="4000" b="1" u="sng" dirty="0" smtClean="0">
              <a:solidFill>
                <a:srgbClr val="C00000"/>
              </a:solidFill>
              <a:latin typeface="Algerian" pitchFamily="82" charset="0"/>
            </a:endParaRPr>
          </a:p>
          <a:p>
            <a:endParaRPr lang="cs-CZ" sz="4000" b="1" u="sng" dirty="0" smtClean="0">
              <a:solidFill>
                <a:srgbClr val="C00000"/>
              </a:solidFill>
              <a:latin typeface="Algerian" pitchFamily="82" charset="0"/>
            </a:endParaRPr>
          </a:p>
          <a:p>
            <a:pPr lvl="0"/>
            <a:r>
              <a:rPr lang="cs-CZ" b="1" dirty="0" smtClean="0">
                <a:solidFill>
                  <a:srgbClr val="FF0000"/>
                </a:solidFill>
              </a:rPr>
              <a:t>vládne Filip II. August</a:t>
            </a:r>
            <a:r>
              <a:rPr lang="cs-CZ" dirty="0" smtClean="0"/>
              <a:t> (1180-1223)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60848"/>
            <a:ext cx="4536504" cy="387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491880" y="6021288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Filipova korunovace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472608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/>
              <a:t>Ten se snažil zvětšit rodový majetek a rozšířit území</a:t>
            </a:r>
          </a:p>
          <a:p>
            <a:pPr lvl="0"/>
            <a:r>
              <a:rPr lang="cs-CZ" b="1" dirty="0" smtClean="0"/>
              <a:t>získal většinu území ve Francii patřících Anglii</a:t>
            </a:r>
          </a:p>
          <a:p>
            <a:pPr lvl="0"/>
            <a:r>
              <a:rPr lang="cs-CZ" b="1" dirty="0" smtClean="0"/>
              <a:t>Počátkem 13. století je zaváděna </a:t>
            </a:r>
            <a:r>
              <a:rPr lang="cs-CZ" b="1" dirty="0" smtClean="0">
                <a:solidFill>
                  <a:srgbClr val="7030A0"/>
                </a:solidFill>
              </a:rPr>
              <a:t>inkvizice </a:t>
            </a:r>
          </a:p>
          <a:p>
            <a:pPr lvl="0"/>
            <a:r>
              <a:rPr lang="cs-CZ" b="1" dirty="0" smtClean="0">
                <a:solidFill>
                  <a:srgbClr val="7030A0"/>
                </a:solidFill>
              </a:rPr>
              <a:t>Tažení proti Albigenským </a:t>
            </a:r>
            <a:r>
              <a:rPr lang="cs-CZ" b="1" dirty="0" smtClean="0"/>
              <a:t>( žít "čistý" život - byli prohlášeni za kacíře a byla proti nim vedena křížová výprava 1209 - 1229). </a:t>
            </a:r>
          </a:p>
          <a:p>
            <a:pPr lvl="0"/>
            <a:r>
              <a:rPr lang="cs-CZ" b="1" dirty="0" smtClean="0">
                <a:solidFill>
                  <a:srgbClr val="7030A0"/>
                </a:solidFill>
              </a:rPr>
              <a:t>Tažení proti Židům </a:t>
            </a:r>
            <a:r>
              <a:rPr lang="cs-CZ" b="1" dirty="0" smtClean="0"/>
              <a:t>(kvůli lichvářství) -  vypovězeni  (tím zrušeny dluhy)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100811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Filip IV. Sličný </a:t>
            </a:r>
            <a:r>
              <a:rPr lang="cs-CZ" dirty="0" smtClean="0"/>
              <a:t>(1285 – 1314)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340768"/>
            <a:ext cx="3714954" cy="50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148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7260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sz="3800" b="1" dirty="0" smtClean="0"/>
              <a:t>Dokonce zdanil i kněžstvo</a:t>
            </a:r>
          </a:p>
          <a:p>
            <a:pPr lvl="0"/>
            <a:r>
              <a:rPr lang="cs-CZ" sz="3800" b="1" dirty="0" smtClean="0"/>
              <a:t>To samozřejmě vedlo ke sporu s papežem Bonifácem VIII.</a:t>
            </a:r>
          </a:p>
          <a:p>
            <a:pPr lvl="0"/>
            <a:r>
              <a:rPr lang="cs-CZ" sz="3800" b="1" dirty="0" smtClean="0"/>
              <a:t>Svolal zástupce  šlechty, měst a duchovenstva  = </a:t>
            </a:r>
            <a:r>
              <a:rPr lang="cs-CZ" sz="3800" b="1" dirty="0" smtClean="0">
                <a:solidFill>
                  <a:srgbClr val="7030A0"/>
                </a:solidFill>
              </a:rPr>
              <a:t>generální stavy </a:t>
            </a:r>
            <a:r>
              <a:rPr lang="cs-CZ" sz="3800" b="1" dirty="0" smtClean="0"/>
              <a:t>( oporou panovníka (proti papeži))</a:t>
            </a:r>
          </a:p>
          <a:p>
            <a:pPr lvl="0"/>
            <a:r>
              <a:rPr lang="cs-CZ" sz="3800" b="1" dirty="0" smtClean="0"/>
              <a:t>1309 si Filip Sličný podřídil papeže a donutil ho k přesídlení do Avignonu. </a:t>
            </a:r>
          </a:p>
          <a:p>
            <a:pPr lvl="0"/>
            <a:r>
              <a:rPr lang="cs-CZ" sz="3800" b="1" dirty="0" smtClean="0">
                <a:solidFill>
                  <a:srgbClr val="7030A0"/>
                </a:solidFill>
              </a:rPr>
              <a:t>Avignonské zajetí papeže </a:t>
            </a:r>
            <a:r>
              <a:rPr lang="cs-CZ" sz="3800" b="1" dirty="0" smtClean="0"/>
              <a:t>( zde sídlil až do roku 1378)</a:t>
            </a:r>
          </a:p>
          <a:p>
            <a:pPr lvl="0"/>
            <a:r>
              <a:rPr lang="cs-CZ" sz="3800" b="1" dirty="0" smtClean="0">
                <a:solidFill>
                  <a:srgbClr val="7030A0"/>
                </a:solidFill>
              </a:rPr>
              <a:t>1312 zrušil řád Templářů – konfiskace jejich majetku</a:t>
            </a:r>
          </a:p>
          <a:p>
            <a:pPr lvl="0"/>
            <a:r>
              <a:rPr lang="cs-CZ" sz="3800" b="1" dirty="0" smtClean="0"/>
              <a:t>neúspěšně usiluje o Flandry</a:t>
            </a:r>
          </a:p>
          <a:p>
            <a:r>
              <a:rPr lang="cs-CZ" sz="3800" b="1" dirty="0" smtClean="0"/>
              <a:t> 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348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620689"/>
            <a:ext cx="8686800" cy="1728192"/>
          </a:xfrm>
        </p:spPr>
        <p:txBody>
          <a:bodyPr>
            <a:normAutofit lnSpcReduction="10000"/>
          </a:bodyPr>
          <a:lstStyle/>
          <a:p>
            <a:r>
              <a:rPr lang="cs-CZ" sz="4000" b="1" u="sng" dirty="0" smtClean="0">
                <a:solidFill>
                  <a:srgbClr val="C00000"/>
                </a:solidFill>
                <a:latin typeface="Algerian" pitchFamily="82" charset="0"/>
              </a:rPr>
              <a:t>Anglie</a:t>
            </a:r>
            <a:r>
              <a:rPr lang="cs-CZ" sz="4000" b="1" dirty="0" smtClean="0">
                <a:latin typeface="Algerian" pitchFamily="82" charset="0"/>
              </a:rPr>
              <a:t> </a:t>
            </a:r>
          </a:p>
          <a:p>
            <a:pPr lvl="0"/>
            <a:r>
              <a:rPr lang="cs-CZ" b="1" dirty="0" smtClean="0">
                <a:solidFill>
                  <a:srgbClr val="FF0000"/>
                </a:solidFill>
              </a:rPr>
              <a:t>Jindřich II.</a:t>
            </a:r>
            <a:r>
              <a:rPr lang="cs-CZ" b="1" dirty="0" smtClean="0"/>
              <a:t> (1154 – 1189)</a:t>
            </a:r>
            <a:r>
              <a:rPr lang="cs-CZ" dirty="0" smtClean="0"/>
              <a:t>  </a:t>
            </a:r>
            <a:r>
              <a:rPr lang="cs-CZ" b="1" dirty="0" err="1" smtClean="0"/>
              <a:t>Plantagenet</a:t>
            </a:r>
            <a:endParaRPr lang="cs-CZ" b="1" dirty="0" smtClean="0"/>
          </a:p>
          <a:p>
            <a:pPr lvl="0"/>
            <a:r>
              <a:rPr lang="cs-CZ" b="1" dirty="0" smtClean="0"/>
              <a:t>posílil panovnickou moc 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16832"/>
            <a:ext cx="2808312" cy="471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348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764704"/>
            <a:ext cx="4915272" cy="3816424"/>
          </a:xfrm>
        </p:spPr>
        <p:txBody>
          <a:bodyPr>
            <a:normAutofit fontScale="92500"/>
          </a:bodyPr>
          <a:lstStyle/>
          <a:p>
            <a:pPr lvl="0"/>
            <a:endParaRPr lang="cs-CZ" b="1" dirty="0" smtClean="0">
              <a:solidFill>
                <a:srgbClr val="FF0000"/>
              </a:solidFill>
            </a:endParaRPr>
          </a:p>
          <a:p>
            <a:pPr lvl="0"/>
            <a:r>
              <a:rPr lang="cs-CZ" b="1" dirty="0" smtClean="0">
                <a:solidFill>
                  <a:srgbClr val="FF0000"/>
                </a:solidFill>
              </a:rPr>
              <a:t>Richard Lví Srdce </a:t>
            </a:r>
          </a:p>
          <a:p>
            <a:pPr lvl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             </a:t>
            </a:r>
            <a:r>
              <a:rPr lang="cs-CZ" dirty="0" smtClean="0"/>
              <a:t>(1189 – 1199)</a:t>
            </a:r>
          </a:p>
          <a:p>
            <a:pPr lvl="0"/>
            <a:r>
              <a:rPr lang="cs-CZ" b="1" dirty="0" smtClean="0"/>
              <a:t>nevládl v zemi</a:t>
            </a:r>
          </a:p>
          <a:p>
            <a:pPr lvl="0"/>
            <a:r>
              <a:rPr lang="cs-CZ" b="1" dirty="0" smtClean="0"/>
              <a:t>účastnil se 3. křížové výpravy</a:t>
            </a:r>
          </a:p>
          <a:p>
            <a:pPr lvl="0"/>
            <a:r>
              <a:rPr lang="cs-CZ" b="1" dirty="0" smtClean="0"/>
              <a:t>v této době žil Robin Hood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908720"/>
            <a:ext cx="321635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347864" y="6021288"/>
            <a:ext cx="5796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Pomník Robina Hooda před zámkem v  </a:t>
            </a:r>
            <a:r>
              <a:rPr lang="cs-CZ" sz="2000" b="1" dirty="0" err="1" smtClean="0"/>
              <a:t>Nottinghamu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148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525658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sz="3900" b="1" dirty="0" smtClean="0">
                <a:solidFill>
                  <a:srgbClr val="FF0000"/>
                </a:solidFill>
              </a:rPr>
              <a:t>Jan Bezzemek </a:t>
            </a:r>
            <a:r>
              <a:rPr lang="cs-CZ" sz="3900" b="1" dirty="0" smtClean="0"/>
              <a:t>(1199 – 1216)</a:t>
            </a:r>
            <a:endParaRPr lang="cs-CZ" sz="3900" dirty="0" smtClean="0"/>
          </a:p>
          <a:p>
            <a:pPr lvl="0"/>
            <a:r>
              <a:rPr lang="cs-CZ" sz="3900" b="1" dirty="0" smtClean="0"/>
              <a:t>oslabení panovnické moci </a:t>
            </a:r>
          </a:p>
          <a:p>
            <a:pPr lvl="0"/>
            <a:r>
              <a:rPr lang="cs-CZ" sz="3900" b="1" dirty="0" smtClean="0"/>
              <a:t>ztráta území ve Francii</a:t>
            </a:r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posílením šlechty  vydáním </a:t>
            </a:r>
            <a:r>
              <a:rPr lang="cs-CZ" b="1" dirty="0" err="1" smtClean="0">
                <a:solidFill>
                  <a:srgbClr val="7030A0"/>
                </a:solidFill>
              </a:rPr>
              <a:t>Magny</a:t>
            </a:r>
            <a:r>
              <a:rPr lang="cs-CZ" b="1" dirty="0" smtClean="0">
                <a:solidFill>
                  <a:srgbClr val="7030A0"/>
                </a:solidFill>
              </a:rPr>
              <a:t> Charty </a:t>
            </a:r>
            <a:r>
              <a:rPr lang="cs-CZ" b="1" dirty="0" err="1" smtClean="0">
                <a:solidFill>
                  <a:srgbClr val="7030A0"/>
                </a:solidFill>
              </a:rPr>
              <a:t>Libertatum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smtClean="0"/>
              <a:t>(Velké listiny svobod; 1215)</a:t>
            </a:r>
          </a:p>
          <a:p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124744"/>
            <a:ext cx="29146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4159245" cy="572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763688" y="5949280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Král Jan Bezzemek stvrzující závazky </a:t>
            </a:r>
            <a:r>
              <a:rPr lang="cs-CZ" sz="2000" dirty="0" err="1" smtClean="0"/>
              <a:t>Magny</a:t>
            </a:r>
            <a:r>
              <a:rPr lang="cs-CZ" sz="2000" dirty="0" smtClean="0"/>
              <a:t> charty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156</TotalTime>
  <Words>516</Words>
  <Application>Microsoft Office PowerPoint</Application>
  <PresentationFormat>Předvádění na obrazovce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Cesta</vt:lpstr>
      <vt:lpstr>    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Zdroje a literatura: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  </dc:title>
  <dc:creator>Martin Pospíšil</dc:creator>
  <cp:lastModifiedBy>Martin Pospíšil</cp:lastModifiedBy>
  <cp:revision>18</cp:revision>
  <dcterms:created xsi:type="dcterms:W3CDTF">2011-07-05T19:24:08Z</dcterms:created>
  <dcterms:modified xsi:type="dcterms:W3CDTF">2012-07-14T15:14:14Z</dcterms:modified>
</cp:coreProperties>
</file>