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59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0048-6B8F-44D1-B22A-54ED0C10F1C8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B463-419B-4778-BF53-68D794AAC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DF8C8-FA1E-41F4-9F36-A77467E5C6B2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F9C54-67E1-40AB-8BF0-CBEF2B357BC9}" type="datetimeFigureOut">
              <a:rPr lang="cs-CZ" smtClean="0"/>
              <a:t>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D6D55A-587E-4F71-8887-34A1424F65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Otto_von_Bismarck.JPG" TargetMode="External"/><Relationship Id="rId13" Type="http://schemas.openxmlformats.org/officeDocument/2006/relationships/hyperlink" Target="http://cs.wikipedia.org/wiki/Soubor:Von_Benedek3.JPG" TargetMode="External"/><Relationship Id="rId3" Type="http://schemas.openxmlformats.org/officeDocument/2006/relationships/hyperlink" Target="http://cs.wikipedia.org/wiki/Soubor:Deutscher_Bund.svg" TargetMode="External"/><Relationship Id="rId7" Type="http://schemas.openxmlformats.org/officeDocument/2006/relationships/hyperlink" Target="http://cs.wikipedia.org/wiki/Soubor:Wilhelm_I_Friedrich_Ludwig.jpg" TargetMode="External"/><Relationship Id="rId12" Type="http://schemas.openxmlformats.org/officeDocument/2006/relationships/hyperlink" Target="http://en.wikipedia.org/wiki/File:Baterie-Mrtv%C3%BDch.jpg" TargetMode="External"/><Relationship Id="rId2" Type="http://schemas.openxmlformats.org/officeDocument/2006/relationships/hyperlink" Target="http://cs.wikipedia.org/wiki/Soubor:Rheinbund_181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Zeitgen%C3%B6ssige_Lithografie_der_Nationalversammlung_in_der_Paulskirche.jpg" TargetMode="External"/><Relationship Id="rId11" Type="http://schemas.openxmlformats.org/officeDocument/2006/relationships/hyperlink" Target="http://cs.wikipedia.org/wiki/Soubor:Schlacht-bei-koeniggraetz-von-georg-bleibtreu.jpg" TargetMode="External"/><Relationship Id="rId5" Type="http://schemas.openxmlformats.org/officeDocument/2006/relationships/hyperlink" Target="http://commons.wikimedia.org/wiki/File:Frankfurt_Palais_Thurn_und_Taxis_Portal.jpg" TargetMode="External"/><Relationship Id="rId10" Type="http://schemas.openxmlformats.org/officeDocument/2006/relationships/hyperlink" Target="http://cs.wikipedia.org/wiki/Soubor:Map-AustroPrussianWar.svg" TargetMode="External"/><Relationship Id="rId4" Type="http://schemas.openxmlformats.org/officeDocument/2006/relationships/hyperlink" Target="http://commons.wikimedia.org/wiki/File:Prince_Metternich_by_Lawrence.jpeg" TargetMode="External"/><Relationship Id="rId9" Type="http://schemas.openxmlformats.org/officeDocument/2006/relationships/hyperlink" Target="http://cs.wikipedia.org/wiki/Soubor:Dybbol_Skanse.jpg" TargetMode="External"/><Relationship Id="rId14" Type="http://schemas.openxmlformats.org/officeDocument/2006/relationships/hyperlink" Target="http://cs.wikipedia.org/wiki/Soubor:Helmuth_Karl_Bernhard_von_Moltk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ismarckundNapoleonIII.jpg" TargetMode="External"/><Relationship Id="rId2" Type="http://schemas.openxmlformats.org/officeDocument/2006/relationships/hyperlink" Target="http://cs.wikipedia.org/wiki/Soubor:Map-NDB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N%C4%9Bmecko_1871.png" TargetMode="External"/><Relationship Id="rId4" Type="http://schemas.openxmlformats.org/officeDocument/2006/relationships/hyperlink" Target="http://commons.wikimedia.org/wiki/File:Wernerprokl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Sjednocení Německa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5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1866 – válka Prusko-rakouská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0691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92635" y="5494412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Rozložení sil v prusko-rakouské válce</a:t>
            </a:r>
          </a:p>
          <a:p>
            <a:endParaRPr lang="cs-CZ" sz="1400" b="1" dirty="0"/>
          </a:p>
          <a:p>
            <a:r>
              <a:rPr lang="cs-CZ" sz="1400" b="1" dirty="0"/>
              <a:t>m</a:t>
            </a:r>
            <a:r>
              <a:rPr lang="cs-CZ" sz="1400" b="1" dirty="0" smtClean="0"/>
              <a:t>odrá – Prusko, světlemodrá – spojenci </a:t>
            </a:r>
            <a:r>
              <a:rPr lang="cs-CZ" sz="1400" b="1" dirty="0" err="1" smtClean="0"/>
              <a:t>Pr</a:t>
            </a:r>
            <a:r>
              <a:rPr lang="cs-CZ" sz="1400" b="1" dirty="0" smtClean="0"/>
              <a:t>.</a:t>
            </a:r>
          </a:p>
          <a:p>
            <a:r>
              <a:rPr lang="cs-CZ" sz="1400" b="1" dirty="0"/>
              <a:t>č</a:t>
            </a:r>
            <a:r>
              <a:rPr lang="cs-CZ" sz="1400" b="1" dirty="0" smtClean="0"/>
              <a:t>ervená – Rakousko, růžová – spojenci Rak.</a:t>
            </a:r>
          </a:p>
          <a:p>
            <a:r>
              <a:rPr lang="cs-CZ" sz="1400" b="1" dirty="0"/>
              <a:t>ž</a:t>
            </a:r>
            <a:r>
              <a:rPr lang="cs-CZ" sz="1400" b="1" dirty="0" smtClean="0"/>
              <a:t>lutá – </a:t>
            </a:r>
            <a:r>
              <a:rPr lang="cs-CZ" sz="1400" b="1" dirty="0" err="1" smtClean="0"/>
              <a:t>Šlezvicko</a:t>
            </a:r>
            <a:r>
              <a:rPr lang="cs-CZ" sz="1400" b="1" dirty="0" smtClean="0"/>
              <a:t>-Holštýnsko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81637" y="508605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5582" y="1821659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Válka vyprovokovaná Pruskem</a:t>
            </a:r>
          </a:p>
          <a:p>
            <a:r>
              <a:rPr lang="cs-CZ" dirty="0"/>
              <a:t> </a:t>
            </a:r>
            <a:r>
              <a:rPr lang="cs-CZ" dirty="0" smtClean="0"/>
              <a:t>spojenec Pruska – Italské království</a:t>
            </a:r>
          </a:p>
          <a:p>
            <a:endParaRPr lang="cs-CZ" dirty="0"/>
          </a:p>
          <a:p>
            <a:r>
              <a:rPr lang="cs-CZ" b="1" dirty="0" smtClean="0"/>
              <a:t>3. července 1866 </a:t>
            </a:r>
            <a:r>
              <a:rPr lang="cs-CZ" dirty="0" smtClean="0"/>
              <a:t>– drtivá porážka</a:t>
            </a:r>
          </a:p>
          <a:p>
            <a:r>
              <a:rPr lang="cs-CZ" dirty="0"/>
              <a:t> </a:t>
            </a:r>
            <a:r>
              <a:rPr lang="cs-CZ" dirty="0" smtClean="0"/>
              <a:t>Rakouska v </a:t>
            </a:r>
            <a:r>
              <a:rPr lang="cs-CZ" b="1" dirty="0" smtClean="0"/>
              <a:t>bitvě u Hradce Králové</a:t>
            </a:r>
          </a:p>
          <a:p>
            <a:r>
              <a:rPr lang="cs-CZ" dirty="0"/>
              <a:t> </a:t>
            </a:r>
            <a:r>
              <a:rPr lang="cs-CZ" dirty="0" smtClean="0"/>
              <a:t>u Sadové / střetnutí 400 000 vojáků / </a:t>
            </a:r>
          </a:p>
          <a:p>
            <a:r>
              <a:rPr lang="cs-CZ" dirty="0"/>
              <a:t> </a:t>
            </a:r>
            <a:r>
              <a:rPr lang="cs-CZ" dirty="0" smtClean="0"/>
              <a:t>pruská armáda – moderní zbraně</a:t>
            </a:r>
          </a:p>
          <a:p>
            <a:r>
              <a:rPr lang="cs-CZ" dirty="0"/>
              <a:t> </a:t>
            </a:r>
            <a:r>
              <a:rPr lang="cs-CZ" dirty="0" smtClean="0"/>
              <a:t>rakouská – zastaralá výzbroj</a:t>
            </a:r>
          </a:p>
          <a:p>
            <a:endParaRPr lang="cs-CZ" dirty="0" smtClean="0"/>
          </a:p>
          <a:p>
            <a:r>
              <a:rPr lang="cs-CZ" dirty="0" smtClean="0"/>
              <a:t>Vojevůdci – Ludwig von </a:t>
            </a:r>
            <a:r>
              <a:rPr lang="cs-CZ" dirty="0" err="1" smtClean="0"/>
              <a:t>Benedek</a:t>
            </a:r>
            <a:r>
              <a:rPr lang="cs-CZ" dirty="0" smtClean="0"/>
              <a:t> /Rak/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-  Helmut von </a:t>
            </a:r>
            <a:r>
              <a:rPr lang="cs-CZ" dirty="0" err="1" smtClean="0"/>
              <a:t>Moltke</a:t>
            </a:r>
            <a:r>
              <a:rPr lang="cs-CZ" dirty="0" smtClean="0"/>
              <a:t> / </a:t>
            </a:r>
            <a:r>
              <a:rPr lang="cs-CZ" dirty="0" err="1" smtClean="0"/>
              <a:t>Pr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r>
              <a:rPr lang="cs-CZ" u="sng" dirty="0" smtClean="0"/>
              <a:t>Pražský mír </a:t>
            </a:r>
            <a:r>
              <a:rPr lang="cs-CZ" dirty="0" smtClean="0"/>
              <a:t>– zachování celistvosti Rak. </a:t>
            </a:r>
          </a:p>
          <a:p>
            <a:r>
              <a:rPr lang="cs-CZ" dirty="0"/>
              <a:t> </a:t>
            </a:r>
            <a:r>
              <a:rPr lang="cs-CZ" dirty="0" smtClean="0"/>
              <a:t>             kromě Benátska / k Itálii / a</a:t>
            </a:r>
          </a:p>
          <a:p>
            <a:r>
              <a:rPr lang="cs-CZ" dirty="0"/>
              <a:t> </a:t>
            </a:r>
            <a:r>
              <a:rPr lang="cs-CZ" dirty="0" smtClean="0"/>
              <a:t>             </a:t>
            </a:r>
            <a:r>
              <a:rPr lang="cs-CZ" dirty="0" err="1" smtClean="0"/>
              <a:t>Helfštýnska</a:t>
            </a:r>
            <a:r>
              <a:rPr lang="cs-CZ" dirty="0" smtClean="0"/>
              <a:t> / k Prusku /</a:t>
            </a:r>
          </a:p>
          <a:p>
            <a:endParaRPr lang="cs-CZ" u="sng" dirty="0" smtClean="0"/>
          </a:p>
          <a:p>
            <a:r>
              <a:rPr lang="cs-CZ" u="sng" dirty="0" smtClean="0"/>
              <a:t>Ztráta vedoucí role v Německém spolku 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74572" cy="444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5"/>
            <a:ext cx="3908102" cy="24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49616" y="4643263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Bitva u Hradce Králové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6453334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Pomník „Baterie Mrtvých“ na Chlumu</a:t>
            </a: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62163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10)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31823" y="645333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11)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77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3337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88162"/>
            <a:ext cx="3411605" cy="47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5805264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      Ludwig von </a:t>
            </a:r>
            <a:r>
              <a:rPr lang="cs-CZ" sz="1400" b="1" dirty="0" err="1" smtClean="0"/>
              <a:t>Benedek</a:t>
            </a:r>
            <a:r>
              <a:rPr lang="cs-CZ" sz="1400" b="1" dirty="0" smtClean="0"/>
              <a:t> </a:t>
            </a:r>
            <a:endParaRPr lang="cs-CZ" sz="1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48064" y="5844076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     Helmut von </a:t>
            </a:r>
            <a:r>
              <a:rPr lang="cs-CZ" sz="1400" b="1" dirty="0" err="1" smtClean="0"/>
              <a:t>Moltke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522920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12)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78534" y="530700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6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smtClean="0"/>
              <a:t>Severoněmecký spolek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8332"/>
            <a:ext cx="5525180" cy="46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4257" y="1548332"/>
            <a:ext cx="33345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Trvání : 1866 – 1871</a:t>
            </a:r>
          </a:p>
          <a:p>
            <a:endParaRPr lang="cs-CZ" dirty="0" smtClean="0"/>
          </a:p>
          <a:p>
            <a:r>
              <a:rPr lang="cs-CZ" dirty="0" smtClean="0"/>
              <a:t>Politický svazek </a:t>
            </a:r>
            <a:r>
              <a:rPr lang="cs-CZ" dirty="0" err="1" smtClean="0"/>
              <a:t>severoněm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států pod vedením Pruska</a:t>
            </a:r>
          </a:p>
          <a:p>
            <a:r>
              <a:rPr lang="cs-CZ" dirty="0" smtClean="0"/>
              <a:t>Nástupce Německého spolku</a:t>
            </a:r>
          </a:p>
          <a:p>
            <a:endParaRPr lang="cs-CZ" dirty="0" smtClean="0"/>
          </a:p>
          <a:p>
            <a:r>
              <a:rPr lang="cs-CZ" dirty="0" smtClean="0"/>
              <a:t>Vznik po prusko-rak. válce</a:t>
            </a:r>
          </a:p>
          <a:p>
            <a:endParaRPr lang="cs-CZ" dirty="0"/>
          </a:p>
          <a:p>
            <a:r>
              <a:rPr lang="cs-CZ" dirty="0" smtClean="0"/>
              <a:t>Členy nejsou jihoněmecké</a:t>
            </a:r>
          </a:p>
          <a:p>
            <a:r>
              <a:rPr lang="cs-CZ" dirty="0"/>
              <a:t> </a:t>
            </a:r>
            <a:r>
              <a:rPr lang="cs-CZ" dirty="0" smtClean="0"/>
              <a:t> státy, např. Bavorsko,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</a:t>
            </a:r>
            <a:r>
              <a:rPr lang="cs-CZ" dirty="0" err="1" smtClean="0"/>
              <a:t>Wüttenbersko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  opora ve Francii </a:t>
            </a:r>
          </a:p>
          <a:p>
            <a:endParaRPr lang="cs-CZ" dirty="0"/>
          </a:p>
          <a:p>
            <a:r>
              <a:rPr lang="cs-CZ" dirty="0" smtClean="0"/>
              <a:t>Francie brání dokončení</a:t>
            </a:r>
          </a:p>
          <a:p>
            <a:r>
              <a:rPr lang="cs-CZ" dirty="0"/>
              <a:t> </a:t>
            </a:r>
            <a:r>
              <a:rPr lang="cs-CZ" dirty="0" smtClean="0"/>
              <a:t> sjednocení Německa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6381328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Mapa Severoněmeckého spolku</a:t>
            </a: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13459" y="638132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874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91993" y="1268760"/>
            <a:ext cx="7455887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dirty="0" smtClean="0"/>
              <a:t>Trvání : 1870 - 1871</a:t>
            </a:r>
          </a:p>
          <a:p>
            <a:pPr>
              <a:spcBef>
                <a:spcPct val="30000"/>
              </a:spcBef>
            </a:pPr>
            <a:r>
              <a:rPr lang="cs-CZ" dirty="0" smtClean="0"/>
              <a:t>Záminka </a:t>
            </a:r>
            <a:r>
              <a:rPr lang="cs-CZ" dirty="0"/>
              <a:t>– </a:t>
            </a:r>
            <a:r>
              <a:rPr lang="cs-CZ" dirty="0" err="1"/>
              <a:t>emžská</a:t>
            </a:r>
            <a:r>
              <a:rPr lang="cs-CZ" dirty="0"/>
              <a:t> depeše</a:t>
            </a:r>
          </a:p>
          <a:p>
            <a:pPr>
              <a:spcBef>
                <a:spcPct val="30000"/>
              </a:spcBef>
            </a:pPr>
            <a:r>
              <a:rPr lang="cs-CZ" dirty="0"/>
              <a:t>Příčina – Francie – posílení Napoleonovy pozice</a:t>
            </a:r>
          </a:p>
          <a:p>
            <a:pPr>
              <a:spcBef>
                <a:spcPct val="30000"/>
              </a:spcBef>
            </a:pPr>
            <a:r>
              <a:rPr lang="cs-CZ" dirty="0"/>
              <a:t>                Prusko – sjednocení Německa, připojení jižních něm. států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759322" y="2741589"/>
            <a:ext cx="327717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cs-CZ" dirty="0"/>
              <a:t>Francie prohrává –</a:t>
            </a:r>
          </a:p>
          <a:p>
            <a:pPr>
              <a:spcBef>
                <a:spcPct val="30000"/>
              </a:spcBef>
            </a:pPr>
            <a:r>
              <a:rPr lang="cs-CZ" dirty="0"/>
              <a:t>    bitvy u </a:t>
            </a:r>
            <a:r>
              <a:rPr lang="cs-CZ" dirty="0" err="1"/>
              <a:t>Mét</a:t>
            </a:r>
            <a:r>
              <a:rPr lang="cs-CZ" dirty="0"/>
              <a:t> a Sedanu</a:t>
            </a:r>
          </a:p>
          <a:p>
            <a:pPr>
              <a:spcBef>
                <a:spcPct val="30000"/>
              </a:spcBef>
            </a:pPr>
            <a:r>
              <a:rPr lang="cs-CZ" dirty="0"/>
              <a:t>    </a:t>
            </a:r>
            <a:r>
              <a:rPr lang="cs-CZ" dirty="0" smtClean="0"/>
              <a:t>císař Napoleon </a:t>
            </a:r>
            <a:r>
              <a:rPr lang="cs-CZ" dirty="0"/>
              <a:t>III. zajat</a:t>
            </a:r>
          </a:p>
          <a:p>
            <a:pPr>
              <a:spcBef>
                <a:spcPct val="30000"/>
              </a:spcBef>
            </a:pPr>
            <a:r>
              <a:rPr lang="cs-CZ" dirty="0"/>
              <a:t>4. 9. 1870 – </a:t>
            </a:r>
            <a:r>
              <a:rPr lang="cs-CZ" dirty="0" smtClean="0"/>
              <a:t>ve Francii</a:t>
            </a:r>
          </a:p>
          <a:p>
            <a:pPr>
              <a:spcBef>
                <a:spcPct val="30000"/>
              </a:spcBef>
            </a:pPr>
            <a:r>
              <a:rPr lang="cs-CZ" dirty="0"/>
              <a:t> </a:t>
            </a:r>
            <a:r>
              <a:rPr lang="cs-CZ" dirty="0" smtClean="0"/>
              <a:t>   vzniká republika</a:t>
            </a:r>
            <a:endParaRPr lang="cs-CZ" dirty="0"/>
          </a:p>
          <a:p>
            <a:pPr>
              <a:spcBef>
                <a:spcPct val="30000"/>
              </a:spcBef>
            </a:pPr>
            <a:r>
              <a:rPr lang="cs-CZ" dirty="0" smtClean="0"/>
              <a:t>Paříž </a:t>
            </a:r>
            <a:r>
              <a:rPr lang="cs-CZ" dirty="0"/>
              <a:t>obklíčena</a:t>
            </a:r>
          </a:p>
          <a:p>
            <a:pPr>
              <a:spcBef>
                <a:spcPct val="30000"/>
              </a:spcBef>
            </a:pPr>
            <a:r>
              <a:rPr lang="cs-CZ" b="1" dirty="0"/>
              <a:t>18. 1. 1871 ve Versailles</a:t>
            </a:r>
          </a:p>
          <a:p>
            <a:pPr>
              <a:spcBef>
                <a:spcPct val="30000"/>
              </a:spcBef>
            </a:pPr>
            <a:r>
              <a:rPr lang="cs-CZ" b="1" dirty="0"/>
              <a:t>    vyhlášeno Německé</a:t>
            </a:r>
          </a:p>
          <a:p>
            <a:pPr>
              <a:spcBef>
                <a:spcPct val="30000"/>
              </a:spcBef>
            </a:pPr>
            <a:r>
              <a:rPr lang="cs-CZ" b="1" dirty="0"/>
              <a:t>    císařství</a:t>
            </a:r>
          </a:p>
          <a:p>
            <a:pPr>
              <a:spcBef>
                <a:spcPct val="30000"/>
              </a:spcBef>
            </a:pPr>
            <a:r>
              <a:rPr lang="cs-CZ" dirty="0" smtClean="0"/>
              <a:t>Květen </a:t>
            </a:r>
            <a:r>
              <a:rPr lang="cs-CZ" dirty="0"/>
              <a:t>1871 – </a:t>
            </a:r>
            <a:r>
              <a:rPr lang="cs-CZ" dirty="0" smtClean="0"/>
              <a:t>uzavřen </a:t>
            </a:r>
            <a:r>
              <a:rPr lang="cs-CZ" dirty="0"/>
              <a:t>mír</a:t>
            </a:r>
          </a:p>
          <a:p>
            <a:pPr>
              <a:spcBef>
                <a:spcPct val="30000"/>
              </a:spcBef>
            </a:pPr>
            <a:r>
              <a:rPr lang="cs-CZ" dirty="0"/>
              <a:t>    tvrdé mírové </a:t>
            </a:r>
            <a:r>
              <a:rPr lang="cs-CZ" dirty="0" smtClean="0"/>
              <a:t>podmínky Fr</a:t>
            </a:r>
            <a:endParaRPr lang="cs-CZ" dirty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6" y="2854325"/>
            <a:ext cx="554196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ovéPole 1"/>
          <p:cNvSpPr txBox="1">
            <a:spLocks noChangeArrowheads="1"/>
          </p:cNvSpPr>
          <p:nvPr/>
        </p:nvSpPr>
        <p:spPr bwMode="auto">
          <a:xfrm>
            <a:off x="192086" y="6310313"/>
            <a:ext cx="5399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 dirty="0"/>
              <a:t>Napoleon III. a Otto von Bismarck po porážce Francie</a:t>
            </a:r>
          </a:p>
        </p:txBody>
      </p:sp>
      <p:sp>
        <p:nvSpPr>
          <p:cNvPr id="13319" name="TextovéPole 2"/>
          <p:cNvSpPr txBox="1">
            <a:spLocks noChangeArrowheads="1"/>
          </p:cNvSpPr>
          <p:nvPr/>
        </p:nvSpPr>
        <p:spPr bwMode="auto">
          <a:xfrm>
            <a:off x="5499882" y="6310313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15)</a:t>
            </a: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2392"/>
            <a:ext cx="7467600" cy="1143000"/>
          </a:xfrm>
        </p:spPr>
        <p:txBody>
          <a:bodyPr/>
          <a:lstStyle/>
          <a:p>
            <a:r>
              <a:rPr lang="cs-CZ" dirty="0" smtClean="0"/>
              <a:t>Prusko-francouzská válka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6381328"/>
            <a:ext cx="5654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Vyhlášení Německého císařství ve Versailles 18. ledna 1871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28384" y="6381328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49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r>
              <a:rPr lang="cs-CZ" dirty="0" smtClean="0"/>
              <a:t>Německé císařství 1871 - 1918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62551" y="641124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17)</a:t>
            </a:r>
            <a:endParaRPr lang="cs-CZ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43000"/>
            <a:ext cx="7048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smtClean="0"/>
              <a:t>Vnitřní a zahraniční politika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68760"/>
            <a:ext cx="85443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Vznik císařství – podle maloněmecké koncepce </a:t>
            </a:r>
          </a:p>
          <a:p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b="1" dirty="0" smtClean="0"/>
              <a:t>federace 25 spolkových zemí </a:t>
            </a:r>
            <a:r>
              <a:rPr lang="cs-CZ" dirty="0" smtClean="0"/>
              <a:t>/ včetně 3 svobodných měst – Hamburk,</a:t>
            </a:r>
          </a:p>
          <a:p>
            <a:r>
              <a:rPr lang="cs-CZ" dirty="0"/>
              <a:t> </a:t>
            </a:r>
            <a:r>
              <a:rPr lang="cs-CZ" dirty="0" smtClean="0"/>
              <a:t>       Brémy, Lübeck / a říšské území Alsasko-Lotrinsko</a:t>
            </a:r>
          </a:p>
          <a:p>
            <a:r>
              <a:rPr lang="cs-CZ" dirty="0" smtClean="0"/>
              <a:t>V čele císařové z rodu Hohenzollernů – </a:t>
            </a:r>
            <a:r>
              <a:rPr lang="cs-CZ" b="1" dirty="0" smtClean="0"/>
              <a:t>Vilém I.</a:t>
            </a:r>
            <a:r>
              <a:rPr lang="cs-CZ" dirty="0" smtClean="0"/>
              <a:t> / 1871 – 1888 /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</a:t>
            </a:r>
            <a:r>
              <a:rPr lang="cs-CZ" dirty="0" smtClean="0"/>
              <a:t> </a:t>
            </a:r>
            <a:r>
              <a:rPr lang="cs-CZ" b="1" dirty="0" smtClean="0"/>
              <a:t>Vilém </a:t>
            </a:r>
            <a:r>
              <a:rPr lang="cs-CZ" b="1" dirty="0" smtClean="0"/>
              <a:t>II. </a:t>
            </a:r>
            <a:r>
              <a:rPr lang="cs-CZ" dirty="0" smtClean="0"/>
              <a:t>/ 1888 – 1918 / - </a:t>
            </a:r>
            <a:r>
              <a:rPr lang="cs-CZ" dirty="0" smtClean="0"/>
              <a:t>abdikoval</a:t>
            </a:r>
          </a:p>
          <a:p>
            <a:r>
              <a:rPr lang="cs-CZ" dirty="0" smtClean="0"/>
              <a:t>        říšský kancléř – </a:t>
            </a:r>
            <a:r>
              <a:rPr lang="cs-CZ" b="1" dirty="0" smtClean="0"/>
              <a:t>Otto von Bismarck </a:t>
            </a:r>
            <a:r>
              <a:rPr lang="cs-CZ" dirty="0" smtClean="0"/>
              <a:t>/ 1871 – 1890 / odvolán Vilémem II.</a:t>
            </a:r>
          </a:p>
          <a:p>
            <a:endParaRPr lang="cs-CZ" dirty="0"/>
          </a:p>
          <a:p>
            <a:r>
              <a:rPr lang="cs-CZ" b="1" dirty="0" smtClean="0"/>
              <a:t>Vnitřní politika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Kulturkampf</a:t>
            </a:r>
            <a:r>
              <a:rPr lang="cs-CZ" dirty="0" smtClean="0"/>
              <a:t> / boj proti katolické církvi 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Boj proti socialistům / krátkodobý zákaz </a:t>
            </a:r>
            <a:r>
              <a:rPr lang="cs-CZ" dirty="0" err="1" smtClean="0"/>
              <a:t>soc.demokratické</a:t>
            </a:r>
            <a:r>
              <a:rPr lang="cs-CZ" dirty="0" smtClean="0"/>
              <a:t> strany Německa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Germanizace neněmeckých obyvatel / Poláci, Francouzi 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Sociální zákonodárství </a:t>
            </a:r>
          </a:p>
          <a:p>
            <a:endParaRPr lang="cs-CZ" dirty="0"/>
          </a:p>
          <a:p>
            <a:r>
              <a:rPr lang="cs-CZ" b="1" dirty="0" smtClean="0"/>
              <a:t>Zahraniční politika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Získávání kolonií v Africe / Togo, Kamerun, Německá jihozápadní  Afrika,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Německá východní Afrika 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Militarizace – vybudování nejsilnější a nejlépe vyzbrojené armády v Evropě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Vůdčí postavení v Trojspolku / spolu s Rakouskem-Uherskem a Itálií /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08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332656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effectLst/>
              </a:rPr>
              <a:t>1) ZIEGELBRENNER.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2"/>
              </a:rPr>
              <a:t>http://cs.wikipedia.org/wiki/Soubor:Rheinbund_1812.png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2) KGBERGER.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3"/>
              </a:rPr>
              <a:t>http://cs.wikipedia.org/wiki/Soubor:Deutscher_Bund.svg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3) LAWRENCE, Thomas. </a:t>
            </a:r>
            <a:r>
              <a:rPr lang="cs-CZ" sz="1100" i="1" dirty="0" smtClean="0">
                <a:effectLst/>
              </a:rPr>
              <a:t>wikimedia.org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4"/>
              </a:rPr>
              <a:t>http://commons.wikimedia.org/wiki/File:Prince_Metternich_by_Lawrence.jpeg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4) </a:t>
            </a:r>
            <a:r>
              <a:rPr lang="pt-BR" sz="1100" dirty="0" smtClean="0">
                <a:effectLst/>
              </a:rPr>
              <a:t>AUTOR NEZNÁMÝ. </a:t>
            </a:r>
            <a:r>
              <a:rPr lang="pt-BR" sz="1100" i="1" dirty="0" smtClean="0">
                <a:effectLst/>
              </a:rPr>
              <a:t>wikimedia.org</a:t>
            </a:r>
            <a:r>
              <a:rPr lang="pt-BR" sz="1100" dirty="0" smtClean="0">
                <a:effectLst/>
              </a:rPr>
              <a:t> [online]. [cit. 31.12.2013]. Dostupný na WWW: </a:t>
            </a:r>
            <a:r>
              <a:rPr lang="pt-BR" sz="1100" dirty="0" smtClean="0">
                <a:effectLst/>
                <a:hlinkClick r:id="rId5"/>
              </a:rPr>
              <a:t>http://commons.wikimedia.org/wiki/File:Frankfurt_Palais_Thurn_und_Taxis_Portal.jpg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5) </a:t>
            </a:r>
            <a:r>
              <a:rPr lang="nl-NL" sz="1100" dirty="0" smtClean="0">
                <a:effectLst/>
              </a:rPr>
              <a:t>ELLIOT VON, Ludwig. </a:t>
            </a:r>
            <a:r>
              <a:rPr lang="nl-NL" sz="1100" i="1" dirty="0" smtClean="0">
                <a:effectLst/>
              </a:rPr>
              <a:t>wikipedia.org</a:t>
            </a:r>
            <a:r>
              <a:rPr lang="nl-NL" sz="1100" dirty="0" smtClean="0">
                <a:effectLst/>
              </a:rPr>
              <a:t> [online]. [cit. 31.12.2013]. Dostupný na WWW: </a:t>
            </a:r>
            <a:r>
              <a:rPr lang="nl-NL" sz="1100" dirty="0" smtClean="0">
                <a:effectLst/>
                <a:hlinkClick r:id="rId6"/>
              </a:rPr>
              <a:t>http://commons.wikimedia.org/wiki/File:Zeitgen%C3%B6ssige_Lithografie_der_Nationalversammlung_in_der_Paulskirche.jpg</a:t>
            </a:r>
            <a:endParaRPr lang="cs-CZ" sz="1100" dirty="0" smtClean="0">
              <a:effectLst/>
            </a:endParaRPr>
          </a:p>
          <a:p>
            <a:endParaRPr lang="cs-CZ" sz="1100" dirty="0" smtClean="0"/>
          </a:p>
          <a:p>
            <a:r>
              <a:rPr lang="cs-CZ" sz="1100" dirty="0" smtClean="0">
                <a:effectLst/>
              </a:rPr>
              <a:t>6) AUTOR NEZNÁMÝ.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7"/>
              </a:rPr>
              <a:t>http://cs.wikipedia.org/wiki/Soubor:Wilhelm_I_Friedrich_Ludwig.jpg</a:t>
            </a:r>
            <a:endParaRPr lang="cs-CZ" sz="1100" dirty="0" smtClean="0">
              <a:effectLst/>
            </a:endParaRPr>
          </a:p>
          <a:p>
            <a:endParaRPr lang="cs-CZ" sz="1100" dirty="0" smtClean="0"/>
          </a:p>
          <a:p>
            <a:r>
              <a:rPr lang="cs-CZ" sz="1100" dirty="0" smtClean="0">
                <a:effectLst/>
              </a:rPr>
              <a:t>7) </a:t>
            </a:r>
            <a:r>
              <a:rPr lang="nl-NL" sz="1100" dirty="0" smtClean="0">
                <a:effectLst/>
              </a:rPr>
              <a:t>DUYKINCK, Evert. </a:t>
            </a:r>
            <a:r>
              <a:rPr lang="nl-NL" sz="1100" i="1" dirty="0" smtClean="0">
                <a:effectLst/>
              </a:rPr>
              <a:t>wikipedia.org</a:t>
            </a:r>
            <a:r>
              <a:rPr lang="nl-NL" sz="1100" dirty="0" smtClean="0">
                <a:effectLst/>
              </a:rPr>
              <a:t> [online]. [cit. 31.12.2013]. Dostupný na WWW: </a:t>
            </a:r>
            <a:r>
              <a:rPr lang="nl-NL" sz="1100" dirty="0" smtClean="0">
                <a:effectLst/>
                <a:hlinkClick r:id="rId8"/>
              </a:rPr>
              <a:t>http://cs.wikipedia.org/wiki/Soubor:Otto_von_Bismarck.JPG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8) SONNE, </a:t>
            </a:r>
            <a:r>
              <a:rPr lang="cs-CZ" sz="1100" dirty="0" err="1" smtClean="0">
                <a:effectLst/>
              </a:rPr>
              <a:t>Jørgen</a:t>
            </a:r>
            <a:r>
              <a:rPr lang="cs-CZ" sz="1100" dirty="0" smtClean="0">
                <a:effectLst/>
              </a:rPr>
              <a:t> Valentin.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9"/>
              </a:rPr>
              <a:t>http://cs.wikipedia.org/wiki/Soubor:Dybbol_Skanse.jpg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/>
              <a:t>9) </a:t>
            </a:r>
            <a:r>
              <a:rPr lang="cs-CZ" sz="1100" dirty="0" smtClean="0">
                <a:effectLst/>
              </a:rPr>
              <a:t>52 PICKUP.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10"/>
              </a:rPr>
              <a:t>http://cs.wikipedia.org/wiki/Soubor:Map-AustroPrussianWar.svg</a:t>
            </a:r>
            <a:endParaRPr lang="cs-CZ" sz="1100" dirty="0" smtClean="0">
              <a:effectLst/>
            </a:endParaRPr>
          </a:p>
          <a:p>
            <a:endParaRPr lang="cs-CZ" sz="1100" dirty="0" smtClean="0"/>
          </a:p>
          <a:p>
            <a:r>
              <a:rPr lang="cs-CZ" sz="1100" dirty="0" smtClean="0">
                <a:effectLst/>
              </a:rPr>
              <a:t>10) BLEIBTREU, Georg.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11"/>
              </a:rPr>
              <a:t>http://cs.wikipedia.org/wiki/Soubor:Schlacht-bei-koeniggraetz-von-georg-bleibtreu.jpg</a:t>
            </a:r>
            <a:endParaRPr lang="cs-CZ" sz="1100" dirty="0" smtClean="0">
              <a:effectLst/>
            </a:endParaRPr>
          </a:p>
          <a:p>
            <a:endParaRPr lang="cs-CZ" sz="1100" dirty="0" smtClean="0"/>
          </a:p>
          <a:p>
            <a:r>
              <a:rPr lang="cs-CZ" sz="1100" dirty="0" smtClean="0">
                <a:effectLst/>
              </a:rPr>
              <a:t>11) ZP.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12"/>
              </a:rPr>
              <a:t>http://en.wikipedia.org/wiki/File:Baterie-Mrtv%C3%BDch.jpg</a:t>
            </a:r>
            <a:endParaRPr lang="cs-CZ" sz="1100" dirty="0" smtClean="0">
              <a:effectLst/>
            </a:endParaRPr>
          </a:p>
          <a:p>
            <a:endParaRPr lang="cs-CZ" sz="1100" dirty="0"/>
          </a:p>
          <a:p>
            <a:r>
              <a:rPr lang="cs-CZ" sz="1100" dirty="0" smtClean="0">
                <a:effectLst/>
              </a:rPr>
              <a:t>12) AUTOR NEZNÁMÝ. </a:t>
            </a:r>
            <a:r>
              <a:rPr lang="cs-CZ" sz="1100" i="1" dirty="0" smtClean="0">
                <a:effectLst/>
              </a:rPr>
              <a:t>wikipedia.org</a:t>
            </a:r>
            <a:r>
              <a:rPr lang="cs-CZ" sz="1100" dirty="0" smtClean="0">
                <a:effectLst/>
              </a:rPr>
              <a:t> [online]. [cit. 31.12.2013]. Dostupný na WWW: </a:t>
            </a:r>
            <a:r>
              <a:rPr lang="cs-CZ" sz="1100" dirty="0" smtClean="0">
                <a:effectLst/>
                <a:hlinkClick r:id="rId13"/>
              </a:rPr>
              <a:t>http://cs.wikipedia.org/wiki/Soubor:Von_Benedek3.JPG</a:t>
            </a:r>
            <a:endParaRPr lang="cs-CZ" sz="1100" dirty="0" smtClean="0">
              <a:effectLst/>
            </a:endParaRPr>
          </a:p>
          <a:p>
            <a:endParaRPr lang="cs-CZ" sz="1100" dirty="0" smtClean="0"/>
          </a:p>
          <a:p>
            <a:r>
              <a:rPr lang="cs-CZ" sz="1100" dirty="0" smtClean="0">
                <a:effectLst/>
              </a:rPr>
              <a:t>13) </a:t>
            </a:r>
            <a:r>
              <a:rPr lang="de-DE" sz="1100" dirty="0" smtClean="0">
                <a:effectLst/>
              </a:rPr>
              <a:t>KUNSTVERLAG DER PHOTOGRAPHISCHEN GESELLSCHAFT BERLIN. </a:t>
            </a:r>
            <a:r>
              <a:rPr lang="de-DE" sz="1100" i="1" dirty="0" smtClean="0">
                <a:effectLst/>
              </a:rPr>
              <a:t>wikipedia.org</a:t>
            </a:r>
            <a:r>
              <a:rPr lang="de-DE" sz="1100" dirty="0" smtClean="0">
                <a:effectLst/>
              </a:rPr>
              <a:t> [online]. [</a:t>
            </a:r>
            <a:r>
              <a:rPr lang="de-DE" sz="1100" dirty="0" err="1" smtClean="0">
                <a:effectLst/>
              </a:rPr>
              <a:t>cit</a:t>
            </a:r>
            <a:r>
              <a:rPr lang="de-DE" sz="1100" dirty="0" smtClean="0">
                <a:effectLst/>
              </a:rPr>
              <a:t>. 31.12.2013]. </a:t>
            </a:r>
            <a:r>
              <a:rPr lang="de-DE" sz="1100" dirty="0" err="1" smtClean="0">
                <a:effectLst/>
              </a:rPr>
              <a:t>Dostupný</a:t>
            </a:r>
            <a:r>
              <a:rPr lang="de-DE" sz="1100" dirty="0" smtClean="0">
                <a:effectLst/>
              </a:rPr>
              <a:t> na WWW: </a:t>
            </a:r>
            <a:r>
              <a:rPr lang="de-DE" sz="1100" dirty="0" smtClean="0">
                <a:effectLst/>
                <a:hlinkClick r:id="rId14"/>
              </a:rPr>
              <a:t>http://cs.wikipedia.org/wiki/Soubor:Helmuth_Karl_Bernhard_von_Moltke.jpg</a:t>
            </a:r>
            <a:endParaRPr lang="cs-CZ" sz="1100" dirty="0" smtClean="0">
              <a:effectLst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064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25110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14) 52 </a:t>
            </a:r>
            <a:r>
              <a:rPr lang="cs-CZ" sz="1100" dirty="0"/>
              <a:t>PICKUP. </a:t>
            </a:r>
            <a:r>
              <a:rPr lang="cs-CZ" sz="1100" i="1" dirty="0"/>
              <a:t>wikipedia.org</a:t>
            </a:r>
            <a:r>
              <a:rPr lang="cs-CZ" sz="1100" dirty="0"/>
              <a:t> [online]. [cit. 1.1.2014]. Dostupný na WWW: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cs.wikipedia.org/wiki/Soubor:Map-NDB.svg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15) CAMPHAUSEN</a:t>
            </a:r>
            <a:r>
              <a:rPr lang="cs-CZ" sz="1100" dirty="0"/>
              <a:t>, Wilhelm. </a:t>
            </a:r>
            <a:r>
              <a:rPr lang="cs-CZ" sz="1100" i="1" dirty="0"/>
              <a:t>wikimedia.org</a:t>
            </a:r>
            <a:r>
              <a:rPr lang="cs-CZ" sz="1100" dirty="0"/>
              <a:t> [online]. [cit. 1.1.2014].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commons.wikimedia.org/wiki/File:BismarckundNapoleonIII.jpg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16) </a:t>
            </a:r>
            <a:r>
              <a:rPr lang="cs-CZ" sz="1100" dirty="0"/>
              <a:t>WERNER VON, Anton. </a:t>
            </a:r>
            <a:r>
              <a:rPr lang="cs-CZ" sz="1100" i="1" dirty="0"/>
              <a:t>wikimedia.org</a:t>
            </a:r>
            <a:r>
              <a:rPr lang="cs-CZ" sz="1100" dirty="0"/>
              <a:t> [online]. [cit. 1.1.2014].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commons.wikimedia.org/wiki/File:Wernerprokla.jpg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17) SILESIANUS</a:t>
            </a:r>
            <a:r>
              <a:rPr lang="cs-CZ" sz="1100" dirty="0"/>
              <a:t>. </a:t>
            </a:r>
            <a:r>
              <a:rPr lang="cs-CZ" sz="1100" i="1" dirty="0"/>
              <a:t>wikipedia.org</a:t>
            </a:r>
            <a:r>
              <a:rPr lang="cs-CZ" sz="1100" dirty="0"/>
              <a:t> [online]. [cit. 1.1.2014]. Dostupný na WWW: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cs.wikipedia.org/wiki/Soubor:N%C4%9Bmecko_1871.png</a:t>
            </a:r>
            <a:endParaRPr lang="cs-CZ" sz="1100" dirty="0" smtClean="0"/>
          </a:p>
          <a:p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022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-609"/>
            <a:ext cx="8379527" cy="1143000"/>
          </a:xfrm>
        </p:spPr>
        <p:txBody>
          <a:bodyPr/>
          <a:lstStyle/>
          <a:p>
            <a:r>
              <a:rPr lang="cs-CZ" dirty="0" smtClean="0"/>
              <a:t>Německo v 19. století – před sjednocením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480751" cy="527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556792"/>
            <a:ext cx="368081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/>
              <a:t>Rýnský spolek</a:t>
            </a:r>
            <a:r>
              <a:rPr lang="cs-CZ" sz="2800" dirty="0" smtClean="0"/>
              <a:t> </a:t>
            </a:r>
          </a:p>
          <a:p>
            <a:endParaRPr lang="cs-CZ" b="1" u="sng" dirty="0"/>
          </a:p>
          <a:p>
            <a:r>
              <a:rPr lang="cs-CZ" b="1" dirty="0" smtClean="0"/>
              <a:t>1806</a:t>
            </a:r>
            <a:r>
              <a:rPr lang="cs-CZ" dirty="0" smtClean="0"/>
              <a:t> – formální zánik Svaté říše</a:t>
            </a:r>
          </a:p>
          <a:p>
            <a:r>
              <a:rPr lang="cs-CZ" b="1" dirty="0"/>
              <a:t> </a:t>
            </a:r>
            <a:r>
              <a:rPr lang="cs-CZ" b="1" dirty="0" smtClean="0"/>
              <a:t>  </a:t>
            </a:r>
            <a:r>
              <a:rPr lang="cs-CZ" dirty="0" smtClean="0"/>
              <a:t>římské po porážce Pruska</a:t>
            </a:r>
          </a:p>
          <a:p>
            <a:r>
              <a:rPr lang="cs-CZ" dirty="0"/>
              <a:t> </a:t>
            </a:r>
            <a:r>
              <a:rPr lang="cs-CZ" dirty="0" smtClean="0"/>
              <a:t>  císařem Napoleonem I.</a:t>
            </a:r>
          </a:p>
          <a:p>
            <a:endParaRPr lang="cs-CZ" dirty="0"/>
          </a:p>
          <a:p>
            <a:r>
              <a:rPr lang="cs-CZ" b="1" dirty="0" smtClean="0"/>
              <a:t>1806</a:t>
            </a:r>
            <a:r>
              <a:rPr lang="cs-CZ" dirty="0" smtClean="0"/>
              <a:t> – vznik </a:t>
            </a:r>
            <a:r>
              <a:rPr lang="cs-CZ" b="1" dirty="0" smtClean="0"/>
              <a:t>Rýnského spolku</a:t>
            </a:r>
          </a:p>
          <a:p>
            <a:r>
              <a:rPr lang="cs-CZ" dirty="0"/>
              <a:t> </a:t>
            </a:r>
            <a:r>
              <a:rPr lang="cs-CZ" dirty="0" smtClean="0"/>
              <a:t>  pod Napoleonovým vlivem</a:t>
            </a:r>
          </a:p>
          <a:p>
            <a:endParaRPr lang="cs-CZ" dirty="0"/>
          </a:p>
          <a:p>
            <a:r>
              <a:rPr lang="cs-CZ" b="1" dirty="0" smtClean="0"/>
              <a:t>1813</a:t>
            </a:r>
            <a:r>
              <a:rPr lang="cs-CZ" dirty="0" smtClean="0"/>
              <a:t> – zánik Rýnského spolku</a:t>
            </a:r>
          </a:p>
          <a:p>
            <a:r>
              <a:rPr lang="cs-CZ" dirty="0"/>
              <a:t> </a:t>
            </a:r>
            <a:r>
              <a:rPr lang="cs-CZ" dirty="0" smtClean="0"/>
              <a:t>  po porážce Francie u Lipska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381328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Německé státy Rýnského spolku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51523" y="639817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23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07" y="553422"/>
            <a:ext cx="56483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836712"/>
            <a:ext cx="335700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/>
              <a:t>Německý spolek</a:t>
            </a:r>
          </a:p>
          <a:p>
            <a:endParaRPr lang="cs-CZ" dirty="0"/>
          </a:p>
          <a:p>
            <a:r>
              <a:rPr lang="cs-CZ" b="1" dirty="0" smtClean="0"/>
              <a:t>1815</a:t>
            </a:r>
            <a:r>
              <a:rPr lang="cs-CZ" dirty="0" smtClean="0"/>
              <a:t> – vznik na Vídeňském</a:t>
            </a:r>
          </a:p>
          <a:p>
            <a:r>
              <a:rPr lang="cs-CZ" dirty="0"/>
              <a:t> </a:t>
            </a:r>
            <a:r>
              <a:rPr lang="cs-CZ" dirty="0" smtClean="0"/>
              <a:t>           kongresu </a:t>
            </a:r>
          </a:p>
          <a:p>
            <a:r>
              <a:rPr lang="cs-CZ" dirty="0"/>
              <a:t> </a:t>
            </a:r>
            <a:r>
              <a:rPr lang="cs-CZ" dirty="0" smtClean="0"/>
              <a:t>38 států – 34 knížectví a</a:t>
            </a:r>
          </a:p>
          <a:p>
            <a:r>
              <a:rPr lang="cs-CZ" dirty="0"/>
              <a:t> </a:t>
            </a:r>
            <a:r>
              <a:rPr lang="cs-CZ" dirty="0" smtClean="0"/>
              <a:t>           4 svobodná města</a:t>
            </a:r>
          </a:p>
          <a:p>
            <a:endParaRPr lang="cs-CZ" dirty="0"/>
          </a:p>
          <a:p>
            <a:r>
              <a:rPr lang="cs-CZ" dirty="0" smtClean="0"/>
              <a:t> nebyla obnovena funkce</a:t>
            </a:r>
          </a:p>
          <a:p>
            <a:r>
              <a:rPr lang="cs-CZ" dirty="0"/>
              <a:t> </a:t>
            </a:r>
            <a:r>
              <a:rPr lang="cs-CZ" dirty="0" smtClean="0"/>
              <a:t>           císaře</a:t>
            </a:r>
          </a:p>
          <a:p>
            <a:endParaRPr lang="cs-CZ" dirty="0"/>
          </a:p>
          <a:p>
            <a:r>
              <a:rPr lang="cs-CZ" dirty="0" smtClean="0"/>
              <a:t>  hlavní orgán – sněm ve</a:t>
            </a:r>
          </a:p>
          <a:p>
            <a:r>
              <a:rPr lang="cs-CZ" dirty="0"/>
              <a:t> </a:t>
            </a:r>
            <a:r>
              <a:rPr lang="cs-CZ" dirty="0" smtClean="0"/>
              <a:t>      Frankfurtu </a:t>
            </a:r>
            <a:r>
              <a:rPr lang="cs-CZ" dirty="0" err="1" smtClean="0"/>
              <a:t>n.Mohanem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hlavní osobnost do r. 1848</a:t>
            </a:r>
          </a:p>
          <a:p>
            <a:r>
              <a:rPr lang="cs-CZ" dirty="0"/>
              <a:t> </a:t>
            </a:r>
            <a:r>
              <a:rPr lang="cs-CZ" dirty="0" smtClean="0"/>
              <a:t>      kníže Metternich</a:t>
            </a:r>
          </a:p>
          <a:p>
            <a:endParaRPr lang="cs-CZ" dirty="0"/>
          </a:p>
          <a:p>
            <a:r>
              <a:rPr lang="cs-CZ" b="1" dirty="0" smtClean="0"/>
              <a:t>1866</a:t>
            </a:r>
            <a:r>
              <a:rPr lang="cs-CZ" dirty="0" smtClean="0"/>
              <a:t> – zánik po válce prusko-</a:t>
            </a:r>
          </a:p>
          <a:p>
            <a:r>
              <a:rPr lang="cs-CZ" dirty="0"/>
              <a:t> </a:t>
            </a:r>
            <a:r>
              <a:rPr lang="cs-CZ" dirty="0" smtClean="0"/>
              <a:t>            rakouské</a:t>
            </a:r>
          </a:p>
          <a:p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36521" y="6359259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Státy Německého spolku</a:t>
            </a: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32440" y="636681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033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462"/>
            <a:ext cx="7105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095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7864" y="5919461"/>
            <a:ext cx="496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Sídlo sněmu Německého spolku ve Frankfurtu </a:t>
            </a:r>
            <a:r>
              <a:rPr lang="cs-CZ" sz="1400" b="1" dirty="0" err="1" smtClean="0"/>
              <a:t>n.M.</a:t>
            </a:r>
            <a:endParaRPr lang="cs-CZ" sz="1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27784" y="6453336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Kníže Metternich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645333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76456" y="591946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728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2392" y="1340768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Březen 1848 – revoluce v Prusku i dalších něm. státech – slib ústavy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b="1" dirty="0" err="1" smtClean="0"/>
              <a:t>Vorparlament</a:t>
            </a:r>
            <a:r>
              <a:rPr lang="cs-CZ" sz="2000" dirty="0" smtClean="0"/>
              <a:t>- svolán nový sněm do Frankfurtu – květen 1848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3 koncepce Německa na základě pangermanismu</a:t>
            </a:r>
          </a:p>
          <a:p>
            <a:pPr marL="388938" indent="-293688"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1) </a:t>
            </a:r>
            <a:r>
              <a:rPr lang="cs-CZ" sz="2000" b="1" dirty="0" smtClean="0"/>
              <a:t>Velké Německo</a:t>
            </a:r>
          </a:p>
          <a:p>
            <a:pPr marL="781050" lvl="1" indent="-292100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sjednocení Německa včetně Rakouska / i Čech, Moravy… /</a:t>
            </a:r>
          </a:p>
          <a:p>
            <a:pPr marL="781050" lvl="1" indent="-292100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vedoucí postavení Rakousko</a:t>
            </a:r>
          </a:p>
          <a:p>
            <a:pPr marL="781050" lvl="1" indent="-292100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pozván František Palacký – odmítl otevřeným dopisem, prosazuje    austroslavismus</a:t>
            </a:r>
          </a:p>
          <a:p>
            <a:pPr marL="388938" indent="-293688"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2) </a:t>
            </a:r>
            <a:r>
              <a:rPr lang="cs-CZ" sz="2000" b="1" dirty="0" smtClean="0"/>
              <a:t>Malé Německo</a:t>
            </a:r>
          </a:p>
          <a:p>
            <a:pPr marL="781050" lvl="1" indent="-292100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bez Rakouska, vedoucí postavení Prusko</a:t>
            </a:r>
          </a:p>
          <a:p>
            <a:pPr marL="388938" indent="-293688"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3) </a:t>
            </a:r>
            <a:r>
              <a:rPr lang="cs-CZ" sz="2000" b="1" dirty="0" smtClean="0"/>
              <a:t>Německá republika - </a:t>
            </a:r>
            <a:r>
              <a:rPr lang="cs-CZ" sz="2000" dirty="0" smtClean="0"/>
              <a:t>prosazována mimo jiné Marxem a Engelsem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Podzim 1848 - poražena revoluce ve všech něm. </a:t>
            </a:r>
            <a:r>
              <a:rPr lang="cs-CZ" sz="2000" dirty="0"/>
              <a:t>s</a:t>
            </a:r>
            <a:r>
              <a:rPr lang="cs-CZ" sz="2000" dirty="0" smtClean="0"/>
              <a:t>tátech,</a:t>
            </a:r>
          </a:p>
          <a:p>
            <a:pPr marL="95250">
              <a:buSzPct val="45000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/>
              <a:t> </a:t>
            </a:r>
            <a:r>
              <a:rPr lang="cs-CZ" sz="2000" dirty="0" smtClean="0"/>
              <a:t>                    </a:t>
            </a:r>
            <a:r>
              <a:rPr lang="cs-CZ" sz="2000" dirty="0" err="1" smtClean="0"/>
              <a:t>Vorparlament</a:t>
            </a:r>
            <a:r>
              <a:rPr lang="cs-CZ" sz="2000" dirty="0" smtClean="0"/>
              <a:t> stále jedná o budoucí podobě Německa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 smtClean="0"/>
              <a:t>Jaro 1849 - zvítězila koncepce Malého Německa, císařská koruna</a:t>
            </a:r>
          </a:p>
          <a:p>
            <a:pPr marL="95250">
              <a:buSzPct val="45000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dirty="0"/>
              <a:t> </a:t>
            </a:r>
            <a:r>
              <a:rPr lang="cs-CZ" sz="2000" dirty="0" smtClean="0"/>
              <a:t>                     nabídnuta pruskému králi Fridrichu Vilému IV. - odmítl 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b="1" dirty="0" smtClean="0"/>
              <a:t>Revoluce zdola </a:t>
            </a:r>
            <a:r>
              <a:rPr lang="cs-CZ" sz="2000" dirty="0" smtClean="0"/>
              <a:t>- neúspěch, parlament rozehnán</a:t>
            </a:r>
          </a:p>
          <a:p>
            <a:pPr marL="388938" indent="-293688">
              <a:buSzPct val="45000"/>
              <a:buFont typeface="Wingdings" pitchFamily="2" charset="2"/>
              <a:buChar char=""/>
              <a:tabLst>
                <a:tab pos="388938" algn="l"/>
                <a:tab pos="484188" algn="l"/>
                <a:tab pos="892175" algn="l"/>
                <a:tab pos="1300163" algn="l"/>
                <a:tab pos="1706563" algn="l"/>
                <a:tab pos="2114550" algn="l"/>
                <a:tab pos="2522538" algn="l"/>
                <a:tab pos="2928938" algn="l"/>
                <a:tab pos="3336925" algn="l"/>
                <a:tab pos="3744913" algn="l"/>
                <a:tab pos="4152900" algn="l"/>
                <a:tab pos="4559300" algn="l"/>
                <a:tab pos="4967288" algn="l"/>
                <a:tab pos="5375275" algn="l"/>
                <a:tab pos="5781675" algn="l"/>
                <a:tab pos="6189663" algn="l"/>
                <a:tab pos="6597650" algn="l"/>
                <a:tab pos="7005638" algn="l"/>
                <a:tab pos="7412038" algn="l"/>
                <a:tab pos="7820025" algn="l"/>
                <a:tab pos="8228013" algn="l"/>
              </a:tabLst>
            </a:pPr>
            <a:r>
              <a:rPr lang="cs-CZ" sz="2000" b="1" dirty="0" smtClean="0"/>
              <a:t>Německo zůstává rozdrobeným státem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cs-CZ" dirty="0" smtClean="0"/>
              <a:t>Pokus o sjednocení – revoluce 1848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0075"/>
            <a:ext cx="7620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6381328"/>
            <a:ext cx="420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Jednání </a:t>
            </a:r>
            <a:r>
              <a:rPr lang="cs-CZ" sz="1400" b="1" dirty="0" err="1" smtClean="0"/>
              <a:t>Vorparlamentu</a:t>
            </a:r>
            <a:r>
              <a:rPr lang="cs-CZ" sz="1400" b="1" dirty="0" smtClean="0"/>
              <a:t> ve Frankfurtu </a:t>
            </a:r>
            <a:r>
              <a:rPr lang="cs-CZ" sz="1400" b="1" dirty="0" err="1" smtClean="0"/>
              <a:t>n.M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72400" y="638132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209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7303"/>
            <a:ext cx="7467600" cy="1143000"/>
          </a:xfrm>
        </p:spPr>
        <p:txBody>
          <a:bodyPr/>
          <a:lstStyle/>
          <a:p>
            <a:r>
              <a:rPr lang="cs-CZ" dirty="0" smtClean="0"/>
              <a:t>Sjednocení Německa 1850 - 1871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5819"/>
            <a:ext cx="3672408" cy="511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32040" y="6453336"/>
            <a:ext cx="361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Pruský král a německý císař Vilém I.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38093" y="645333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799"/>
            <a:ext cx="485100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50. léta </a:t>
            </a:r>
            <a:r>
              <a:rPr lang="cs-CZ" dirty="0" smtClean="0"/>
              <a:t>– oživení politického života</a:t>
            </a:r>
          </a:p>
          <a:p>
            <a:r>
              <a:rPr lang="cs-CZ" dirty="0"/>
              <a:t> </a:t>
            </a:r>
            <a:r>
              <a:rPr lang="cs-CZ" dirty="0" smtClean="0"/>
              <a:t>              - rychlý rozvoj </a:t>
            </a:r>
            <a:r>
              <a:rPr lang="cs-CZ" dirty="0" err="1" smtClean="0"/>
              <a:t>prům</a:t>
            </a:r>
            <a:r>
              <a:rPr lang="cs-CZ" dirty="0" smtClean="0"/>
              <a:t>. revoluce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- těžba uhlí,     </a:t>
            </a:r>
          </a:p>
          <a:p>
            <a:r>
              <a:rPr lang="cs-CZ" dirty="0" smtClean="0"/>
              <a:t>                   - hutní a strojírenský průmysl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- nově chemický průmysl</a:t>
            </a:r>
          </a:p>
          <a:p>
            <a:endParaRPr lang="cs-CZ" dirty="0"/>
          </a:p>
          <a:p>
            <a:r>
              <a:rPr lang="cs-CZ" b="1" dirty="0" smtClean="0"/>
              <a:t>1861</a:t>
            </a:r>
            <a:r>
              <a:rPr lang="cs-CZ" dirty="0" smtClean="0"/>
              <a:t> – nástup konzervativního pruského</a:t>
            </a:r>
          </a:p>
          <a:p>
            <a:r>
              <a:rPr lang="cs-CZ" dirty="0"/>
              <a:t> </a:t>
            </a:r>
            <a:r>
              <a:rPr lang="cs-CZ" dirty="0" smtClean="0"/>
              <a:t>        krále </a:t>
            </a:r>
            <a:r>
              <a:rPr lang="cs-CZ" b="1" dirty="0" smtClean="0"/>
              <a:t>Viléma I. Hohenzollernského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b="1" dirty="0" smtClean="0"/>
              <a:t>1862</a:t>
            </a:r>
            <a:r>
              <a:rPr lang="cs-CZ" dirty="0" smtClean="0"/>
              <a:t> – </a:t>
            </a:r>
            <a:r>
              <a:rPr lang="cs-CZ" b="1" dirty="0" smtClean="0"/>
              <a:t>Otto von Bismarck 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        ministerský předseda Pruska</a:t>
            </a:r>
          </a:p>
          <a:p>
            <a:r>
              <a:rPr lang="cs-CZ" dirty="0"/>
              <a:t> </a:t>
            </a:r>
            <a:r>
              <a:rPr lang="cs-CZ" dirty="0" smtClean="0"/>
              <a:t>         konzervativní junker</a:t>
            </a:r>
          </a:p>
          <a:p>
            <a:r>
              <a:rPr lang="cs-CZ" dirty="0"/>
              <a:t> </a:t>
            </a:r>
            <a:r>
              <a:rPr lang="cs-CZ" dirty="0" smtClean="0"/>
              <a:t>         vynikající politik a diplomat</a:t>
            </a:r>
          </a:p>
          <a:p>
            <a:r>
              <a:rPr lang="cs-CZ" dirty="0"/>
              <a:t> </a:t>
            </a:r>
            <a:r>
              <a:rPr lang="cs-CZ" dirty="0" smtClean="0"/>
              <a:t>         cíl – sjednotit Německo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</a:t>
            </a:r>
            <a:r>
              <a:rPr lang="cs-CZ" b="1" dirty="0" smtClean="0"/>
              <a:t>„krví a železem“</a:t>
            </a:r>
          </a:p>
          <a:p>
            <a:endParaRPr lang="cs-CZ" dirty="0" smtClean="0"/>
          </a:p>
          <a:p>
            <a:r>
              <a:rPr lang="cs-CZ" sz="2400" b="1" u="sng" dirty="0" smtClean="0"/>
              <a:t>Zahájena revoluce shora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14166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6262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5013176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Otto von Bismarck</a:t>
            </a:r>
          </a:p>
          <a:p>
            <a:r>
              <a:rPr lang="cs-CZ" b="1" dirty="0" smtClean="0"/>
              <a:t>„železný kancléř“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8437" y="638132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7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19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smtClean="0"/>
              <a:t>1864 – válka Prusko-dánská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2132856"/>
            <a:ext cx="7220571" cy="422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052736"/>
            <a:ext cx="8666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Vojenské střetnutí Pruska a jeho spojence Rakouska s Dánskem</a:t>
            </a:r>
          </a:p>
          <a:p>
            <a:r>
              <a:rPr lang="cs-CZ" dirty="0"/>
              <a:t> </a:t>
            </a:r>
            <a:r>
              <a:rPr lang="cs-CZ" dirty="0" smtClean="0"/>
              <a:t>       o </a:t>
            </a:r>
            <a:r>
              <a:rPr lang="cs-CZ" dirty="0" err="1" smtClean="0"/>
              <a:t>Šlezvicko</a:t>
            </a:r>
            <a:r>
              <a:rPr lang="cs-CZ" dirty="0" smtClean="0"/>
              <a:t>-Holštýnsko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 vyhrané válce spory mezi spojenci o území vedou k vzájemnému konfliktu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2147" y="6457135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Bitva o </a:t>
            </a:r>
            <a:r>
              <a:rPr lang="cs-CZ" sz="1400" b="1" dirty="0" err="1" smtClean="0"/>
              <a:t>Dybbel</a:t>
            </a:r>
            <a:r>
              <a:rPr lang="cs-CZ" sz="1400" b="1" dirty="0" smtClean="0"/>
              <a:t> 1864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801" y="645713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8)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594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758</TotalTime>
  <Words>1222</Words>
  <Application>Microsoft Office PowerPoint</Application>
  <PresentationFormat>Předvádění na obrazovce (4:3)</PresentationFormat>
  <Paragraphs>216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Sjednocení Německa</vt:lpstr>
      <vt:lpstr>Německo v 19. století – před sjednocením</vt:lpstr>
      <vt:lpstr>Prezentace aplikace PowerPoint</vt:lpstr>
      <vt:lpstr>Prezentace aplikace PowerPoint</vt:lpstr>
      <vt:lpstr>Pokus o sjednocení – revoluce 1848</vt:lpstr>
      <vt:lpstr>Prezentace aplikace PowerPoint</vt:lpstr>
      <vt:lpstr>Sjednocení Německa 1850 - 1871</vt:lpstr>
      <vt:lpstr>Prezentace aplikace PowerPoint</vt:lpstr>
      <vt:lpstr>1864 – válka Prusko-dánská</vt:lpstr>
      <vt:lpstr>1866 – válka Prusko-rakouská</vt:lpstr>
      <vt:lpstr>Prezentace aplikace PowerPoint</vt:lpstr>
      <vt:lpstr>Prezentace aplikace PowerPoint</vt:lpstr>
      <vt:lpstr>Severoněmecký spolek</vt:lpstr>
      <vt:lpstr>Prusko-francouzská válka </vt:lpstr>
      <vt:lpstr>Prezentace aplikace PowerPoint</vt:lpstr>
      <vt:lpstr>Německé císařství 1871 - 1918</vt:lpstr>
      <vt:lpstr>Vnitřní a zahraniční politika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Sjednocení Německa</dc:title>
  <dc:creator>ZacekNB</dc:creator>
  <cp:lastModifiedBy>ZacekNB</cp:lastModifiedBy>
  <cp:revision>42</cp:revision>
  <dcterms:created xsi:type="dcterms:W3CDTF">2013-12-31T14:17:05Z</dcterms:created>
  <dcterms:modified xsi:type="dcterms:W3CDTF">2014-01-01T19:56:01Z</dcterms:modified>
</cp:coreProperties>
</file>