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01F4-6468-451C-8352-B3ED22CD23DD}" type="datetimeFigureOut">
              <a:rPr lang="cs-CZ" smtClean="0"/>
              <a:pPr/>
              <a:t>15.7.2012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3EBD-B9C2-4DCE-A568-FA5C151FC9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824"/>
            <a:ext cx="7772400" cy="288032"/>
          </a:xfrm>
        </p:spPr>
        <p:txBody>
          <a:bodyPr>
            <a:normAutofit fontScale="90000"/>
          </a:bodyPr>
          <a:lstStyle/>
          <a:p>
            <a:pPr eaLnBrk="1" hangingPunct="1"/>
            <a:endParaRPr lang="cs-CZ" sz="4800" b="1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043608" y="544522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Tato prezentace byla vypracována v rámci projektu Inovace výuky společenských věd.    </a:t>
            </a:r>
          </a:p>
          <a:p>
            <a:pPr algn="ctr"/>
            <a:r>
              <a:rPr lang="cs-CZ" b="1" dirty="0" smtClean="0"/>
              <a:t>        Registrační číslo: CZ.1.07/1.1.04/03.0045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2856"/>
            <a:ext cx="6400800" cy="2592288"/>
          </a:xfrm>
        </p:spPr>
        <p:txBody>
          <a:bodyPr/>
          <a:lstStyle/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Anglická revoluce</a:t>
            </a:r>
          </a:p>
          <a:p>
            <a:pPr eaLnBrk="1" hangingPunct="1"/>
            <a:endParaRPr lang="cs-CZ" sz="1800" b="1" i="1" dirty="0" smtClean="0"/>
          </a:p>
          <a:p>
            <a:pPr eaLnBrk="1" hangingPunct="1"/>
            <a:endParaRPr lang="cs-CZ" sz="1800" b="1" i="1" dirty="0" smtClean="0">
              <a:latin typeface="Comic Sans MS" pitchFamily="66" charset="0"/>
            </a:endParaRPr>
          </a:p>
          <a:p>
            <a:pPr eaLnBrk="1" hangingPunct="1"/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1905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724128" y="46531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erb krále Jakuba I.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latin typeface="Comic Sans MS" pitchFamily="66" charset="0"/>
              </a:rPr>
              <a:t>Vývoj předrevoluční</a:t>
            </a:r>
            <a:r>
              <a:rPr lang="cs-CZ" sz="4000" b="1" smtClean="0"/>
              <a:t/>
            </a:r>
            <a:br>
              <a:rPr lang="cs-CZ" sz="4000" b="1" smtClean="0"/>
            </a:br>
            <a:endParaRPr lang="cs-CZ" sz="40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908720"/>
            <a:ext cx="5796136" cy="56886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</a:rPr>
              <a:t>Za </a:t>
            </a:r>
            <a:r>
              <a:rPr lang="cs-CZ" sz="2000" b="1" u="sng" dirty="0" smtClean="0">
                <a:solidFill>
                  <a:srgbClr val="C00000"/>
                </a:solidFill>
              </a:rPr>
              <a:t>Alžběty I</a:t>
            </a:r>
            <a:r>
              <a:rPr lang="cs-CZ" sz="2000" b="1" u="sng" dirty="0" smtClean="0"/>
              <a:t>.</a:t>
            </a:r>
            <a:r>
              <a:rPr lang="cs-CZ" sz="2000" b="1" dirty="0" smtClean="0"/>
              <a:t> (Tudorovci) dochází v Anglii k hospodářskému i kulturnímu rozvoji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vznikají zárodky kapitalismu, zámořské plavby, shoda s podnikateli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Alžběta bezdětná, roku 1603 nastupuje </a:t>
            </a:r>
            <a:r>
              <a:rPr lang="cs-CZ" sz="2000" b="1" u="sng" dirty="0" smtClean="0">
                <a:solidFill>
                  <a:srgbClr val="C00000"/>
                </a:solidFill>
              </a:rPr>
              <a:t>Jakub I.</a:t>
            </a:r>
            <a:r>
              <a:rPr lang="cs-CZ" sz="2000" b="1" dirty="0" smtClean="0"/>
              <a:t> (Stuartovci )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Už za jeho vlády počátek konfliktů panovníka a podnikatelů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u="sng" dirty="0" smtClean="0">
                <a:solidFill>
                  <a:srgbClr val="C00000"/>
                </a:solidFill>
              </a:rPr>
              <a:t>Karel I.</a:t>
            </a:r>
            <a:r>
              <a:rPr lang="cs-CZ" sz="2000" b="1" dirty="0" smtClean="0"/>
              <a:t> usiluje o absolutismus situace zhoršena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Neshody s parlamentem, rozpustí jej, vládne sám do r.1640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Snaha získat peníze (cla,daně,vysoké,ceny), všeobecná nespokojenost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908720"/>
            <a:ext cx="3794789" cy="45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17.stol </a:t>
            </a:r>
            <a:r>
              <a:rPr lang="cs-CZ" sz="2000" b="1" u="sng" dirty="0" smtClean="0"/>
              <a:t>puritáni</a:t>
            </a:r>
            <a:r>
              <a:rPr lang="cs-CZ" sz="2000" b="1" dirty="0" smtClean="0"/>
              <a:t> = čistí, odvětví </a:t>
            </a:r>
            <a:r>
              <a:rPr lang="cs-CZ" sz="2000" b="1" u="sng" dirty="0" err="1" smtClean="0"/>
              <a:t>independenti</a:t>
            </a:r>
            <a:r>
              <a:rPr lang="cs-CZ" sz="2000" b="1" dirty="0" smtClean="0"/>
              <a:t> = nezávislí</a:t>
            </a:r>
          </a:p>
          <a:p>
            <a:pPr eaLnBrk="1" hangingPunct="1">
              <a:buNone/>
            </a:pPr>
            <a:endParaRPr lang="cs-CZ" sz="2000" b="1" dirty="0" smtClean="0"/>
          </a:p>
          <a:p>
            <a:pPr eaLnBrk="1" hangingPunct="1"/>
            <a:r>
              <a:rPr lang="cs-CZ" sz="2000" b="1" dirty="0" smtClean="0"/>
              <a:t>Puritáni chtěli také politický podíl na moci, pronásledovaní, odchod do amerických kolonií, kde později vznikají počátky U.S.A. (13 států)</a:t>
            </a:r>
          </a:p>
          <a:p>
            <a:pPr eaLnBrk="1" hangingPunct="1"/>
            <a:endParaRPr lang="cs-CZ" sz="2000" b="1" dirty="0" smtClean="0"/>
          </a:p>
          <a:p>
            <a:pPr eaLnBrk="1" hangingPunct="1"/>
            <a:r>
              <a:rPr lang="cs-CZ" sz="2000" b="1" dirty="0" smtClean="0"/>
              <a:t>Povstání ve Skotsku (1639), konflikt Anglie a Skotska, panovník hledá pomoc v parlamentu</a:t>
            </a:r>
          </a:p>
          <a:p>
            <a:pPr eaLnBrk="1" hangingPunct="1"/>
            <a:endParaRPr lang="cs-CZ" sz="2000" b="1" dirty="0" smtClean="0"/>
          </a:p>
          <a:p>
            <a:pPr eaLnBrk="1" hangingPunct="1"/>
            <a:r>
              <a:rPr lang="cs-CZ" sz="2000" b="1" dirty="0" smtClean="0"/>
              <a:t>Neshody - parlament opět rozpustil, tzv. </a:t>
            </a:r>
            <a:r>
              <a:rPr lang="cs-CZ" sz="2000" b="1" u="sng" dirty="0" smtClean="0">
                <a:solidFill>
                  <a:srgbClr val="C00000"/>
                </a:solidFill>
              </a:rPr>
              <a:t>krátký</a:t>
            </a:r>
            <a:r>
              <a:rPr lang="cs-CZ" sz="2000" b="1" dirty="0" smtClean="0"/>
              <a:t> pak </a:t>
            </a:r>
            <a:r>
              <a:rPr lang="cs-CZ" sz="2000" b="1" u="sng" dirty="0" smtClean="0">
                <a:solidFill>
                  <a:srgbClr val="C00000"/>
                </a:solidFill>
              </a:rPr>
              <a:t>dlouhý</a:t>
            </a:r>
            <a:r>
              <a:rPr lang="cs-CZ" sz="2000" b="1" i="1" dirty="0" smtClean="0">
                <a:solidFill>
                  <a:srgbClr val="C00000"/>
                </a:solidFill>
              </a:rPr>
              <a:t> </a:t>
            </a:r>
            <a:r>
              <a:rPr lang="cs-CZ" sz="2000" b="1" u="sng" dirty="0" smtClean="0">
                <a:solidFill>
                  <a:srgbClr val="C00000"/>
                </a:solidFill>
              </a:rPr>
              <a:t>parlament</a:t>
            </a:r>
          </a:p>
          <a:p>
            <a:pPr eaLnBrk="1" hangingPunct="1"/>
            <a:endParaRPr lang="cs-CZ" sz="1800" b="1" u="sng" dirty="0" smtClean="0"/>
          </a:p>
          <a:p>
            <a:pPr eaLnBrk="1" hangingPunct="1"/>
            <a:endParaRPr lang="cs-CZ" sz="1800" b="1" u="sng" dirty="0" smtClean="0"/>
          </a:p>
          <a:p>
            <a:pPr eaLnBrk="1" hangingPunct="1"/>
            <a:endParaRPr lang="cs-CZ" sz="1800" dirty="0" smtClean="0"/>
          </a:p>
          <a:p>
            <a:pPr eaLnBrk="1" hangingPunct="1"/>
            <a:endParaRPr lang="cs-CZ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2448272" cy="32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5535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Karel I.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latin typeface="Comic Sans MS" pitchFamily="66" charset="0"/>
              </a:rPr>
              <a:t>Vlastní revoluce (1640 - 1660)</a:t>
            </a:r>
            <a:r>
              <a:rPr lang="cs-CZ" sz="4000" b="1" smtClean="0"/>
              <a:t/>
            </a:r>
            <a:br>
              <a:rPr lang="cs-CZ" sz="4000" b="1" smtClean="0"/>
            </a:br>
            <a:endParaRPr lang="cs-CZ" sz="40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5"/>
            <a:ext cx="8208962" cy="48972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Nová situace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u="sng" dirty="0" smtClean="0">
                <a:solidFill>
                  <a:srgbClr val="C00000"/>
                </a:solidFill>
              </a:rPr>
              <a:t>povstání v Irsku 1641</a:t>
            </a:r>
          </a:p>
          <a:p>
            <a:pPr eaLnBrk="1" hangingPunct="1">
              <a:lnSpc>
                <a:spcPct val="90000"/>
              </a:lnSpc>
            </a:pPr>
            <a:endParaRPr lang="cs-CZ" sz="20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Do r. 1642 </a:t>
            </a:r>
            <a:r>
              <a:rPr lang="cs-CZ" sz="2000" b="1" u="sng" dirty="0" smtClean="0">
                <a:solidFill>
                  <a:srgbClr val="C00000"/>
                </a:solidFill>
              </a:rPr>
              <a:t>pamfletová válka</a:t>
            </a:r>
            <a:r>
              <a:rPr lang="cs-CZ" sz="2000" b="1" dirty="0" smtClean="0"/>
              <a:t> (řeší spor o charakteru politické moci)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1642-1646 </a:t>
            </a:r>
            <a:r>
              <a:rPr lang="cs-CZ" sz="2000" b="1" u="sng" dirty="0" smtClean="0">
                <a:solidFill>
                  <a:srgbClr val="C00000"/>
                </a:solidFill>
              </a:rPr>
              <a:t>občanská válka v Anglii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(dvě skupiny)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7030A0"/>
                </a:solidFill>
              </a:rPr>
              <a:t>1. </a:t>
            </a:r>
            <a:r>
              <a:rPr lang="cs-CZ" sz="2400" b="1" dirty="0" smtClean="0"/>
              <a:t>král, anglikánská šlechta a církev, katolická šlechta a část buržoazie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b="1" dirty="0" smtClean="0"/>
              <a:t>         ( = královská jízda „kavalíři“)</a:t>
            </a:r>
          </a:p>
          <a:p>
            <a:pPr marL="457200" indent="-457200" eaLnBrk="1" hangingPunct="1">
              <a:lnSpc>
                <a:spcPct val="90000"/>
              </a:lnSpc>
              <a:buAutoNum type="arabicPeriod" startAt="2"/>
            </a:pPr>
            <a:r>
              <a:rPr lang="cs-CZ" sz="2400" b="1" dirty="0" smtClean="0"/>
              <a:t>parlament, statkáři, obchodníci (presbyteriáni), drobné vrstvy - řemeslníci, svobodní sedláci, drobná buržoazie (</a:t>
            </a:r>
            <a:r>
              <a:rPr lang="cs-CZ" sz="2400" b="1" dirty="0" err="1" smtClean="0"/>
              <a:t>independenti</a:t>
            </a:r>
            <a:r>
              <a:rPr lang="cs-CZ" sz="2400" b="1" dirty="0" smtClean="0"/>
              <a:t>).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       Vzhled: kulatá hlava, vlasy ostříhané „podle hrnce</a:t>
            </a:r>
            <a:r>
              <a:rPr lang="cs-CZ" sz="2000" b="1" smtClean="0">
                <a:latin typeface="Arial" pitchFamily="34" charset="0"/>
                <a:cs typeface="Arial" pitchFamily="34" charset="0"/>
              </a:rPr>
              <a:t>“;            jednoduchost oblékání)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920037" cy="936625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Comic Sans MS" pitchFamily="66" charset="0"/>
              </a:rPr>
              <a:t>Průběh války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6346825" cy="518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Zpočátku královská vojska mají převahu, opírají se o jízdu v čele s </a:t>
            </a:r>
            <a:r>
              <a:rPr lang="cs-CZ" sz="2000" b="1" u="sng" dirty="0" err="1" smtClean="0">
                <a:solidFill>
                  <a:srgbClr val="C00000"/>
                </a:solidFill>
              </a:rPr>
              <a:t>Ruprechtem</a:t>
            </a:r>
            <a:r>
              <a:rPr lang="cs-CZ" sz="2000" b="1" u="sng" dirty="0" smtClean="0">
                <a:solidFill>
                  <a:srgbClr val="C00000"/>
                </a:solidFill>
              </a:rPr>
              <a:t> Falckým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Pak se jízda parlamentu v čele s </a:t>
            </a:r>
            <a:r>
              <a:rPr lang="cs-CZ" sz="2000" b="1" u="sng" dirty="0" smtClean="0">
                <a:solidFill>
                  <a:srgbClr val="C00000"/>
                </a:solidFill>
              </a:rPr>
              <a:t>Oliver Cromwell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spojí se Skotskem a vítězí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1645 byl král poražen v </a:t>
            </a:r>
            <a:r>
              <a:rPr lang="cs-CZ" sz="2000" b="1" u="sng" dirty="0" smtClean="0">
                <a:solidFill>
                  <a:srgbClr val="C00000"/>
                </a:solidFill>
              </a:rPr>
              <a:t>bitvě u </a:t>
            </a:r>
            <a:r>
              <a:rPr lang="cs-CZ" sz="2000" b="1" u="sng" dirty="0" err="1" smtClean="0">
                <a:solidFill>
                  <a:srgbClr val="C00000"/>
                </a:solidFill>
              </a:rPr>
              <a:t>Naseby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, vzdává se Skotům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V parlamentu rozpory mezi presbyteriány (umírněnými) a independenty 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Levelleři (rovnostáři),radikální myšlenky,návrh demokratické ústavy, komplikace…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Armáda se znovu sjednotila, presbyteriáni byli vyhnáni z parlamentu („kusý parlament“).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760" y="2069765"/>
            <a:ext cx="1946720" cy="28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latin typeface="Comic Sans MS" pitchFamily="66" charset="0"/>
              </a:rPr>
              <a:t>Druhá občanská válka (1648 - 1649)</a:t>
            </a:r>
            <a:r>
              <a:rPr lang="cs-CZ" sz="3200" b="1" smtClean="0"/>
              <a:t/>
            </a:r>
            <a:br>
              <a:rPr lang="cs-CZ" sz="3200" b="1" smtClean="0"/>
            </a:br>
            <a:endParaRPr lang="cs-CZ" sz="32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4704"/>
            <a:ext cx="8229600" cy="60932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Král se spojil se Skoty, stejně prohrál, prohlášen za zrádce a za viníka války a 30. ledna 1649 popraven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1649 vyhlášena republika, konflikty mezi levellery a independenty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Vojáci posláni do Irska, aby potlačili povstání(1649-1652), Irové prohráli a Irsko je připojeno k Anglii, Skotsko taktéž o něco později…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Kusý parlament nefunguje, rozpuštěn, svolán, rozpuštěn…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R.1653 je v Anglii nastolena vojenská diktatura, Cromwell („lord protektor“)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navigační akta (zákon o plavbě), obchodní války s Nizozemím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R.1658 po obnovení parlamentu a ústavy Cromwell zemřel, vládl krátce jeho syn Richard, r.1659 odstoupil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restauraci Stuartovců (1660), na trůn usedá syn popraveného krále - </a:t>
            </a:r>
            <a:r>
              <a:rPr lang="cs-CZ" sz="2000" b="1" u="sng" dirty="0" smtClean="0"/>
              <a:t>Karel II.</a:t>
            </a:r>
            <a:r>
              <a:rPr lang="cs-CZ" sz="2000" b="1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endParaRPr lang="cs-CZ" sz="1800" b="1" dirty="0" smtClean="0"/>
          </a:p>
          <a:p>
            <a:pPr eaLnBrk="1" hangingPunct="1">
              <a:lnSpc>
                <a:spcPct val="90000"/>
              </a:lnSpc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12368" cy="52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58052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Soud s Karlem I.</a:t>
            </a:r>
            <a:endParaRPr lang="cs-CZ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2656"/>
            <a:ext cx="5410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220072" y="53732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Poprava Karla I.</a:t>
            </a:r>
            <a:endParaRPr lang="cs-CZ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cs-CZ" dirty="0" smtClean="0"/>
              <a:t>Zdroje a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Obrázek str. 1</a:t>
            </a:r>
          </a:p>
          <a:p>
            <a:pPr>
              <a:buNone/>
            </a:pPr>
            <a:r>
              <a:rPr lang="cs-CZ" sz="1400" dirty="0" smtClean="0"/>
              <a:t>ODEJEA. </a:t>
            </a:r>
            <a:r>
              <a:rPr lang="cs-CZ" sz="1400" dirty="0" err="1" smtClean="0"/>
              <a:t>Armoiries</a:t>
            </a:r>
            <a:r>
              <a:rPr lang="cs-CZ" sz="1400" dirty="0" smtClean="0"/>
              <a:t>_Grande-Bretagne_1603.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</a:t>
            </a:r>
            <a:r>
              <a:rPr lang="cs-CZ" sz="1400" dirty="0" smtClean="0"/>
              <a:t>2012-05-25]. </a:t>
            </a:r>
            <a:r>
              <a:rPr lang="cs-CZ" sz="1400" dirty="0" smtClean="0"/>
              <a:t>Dostupné z: http://upload.wikimedia.org/wikipedia/commons/c/ca/Armoiries_Grande-Bretagne_1603.png</a:t>
            </a:r>
          </a:p>
          <a:p>
            <a:r>
              <a:rPr lang="cs-CZ" sz="1400" dirty="0" smtClean="0"/>
              <a:t>Obrázek str. 2</a:t>
            </a:r>
          </a:p>
          <a:p>
            <a:pPr>
              <a:buNone/>
            </a:pPr>
            <a:r>
              <a:rPr lang="en-US" sz="1400" dirty="0" smtClean="0"/>
              <a:t>The Ermine Portrait of Elizabeth I of England.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</a:t>
            </a:r>
            <a:r>
              <a:rPr lang="en-US" sz="1400" dirty="0" smtClean="0"/>
              <a:t>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25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http://upload.wikimedia.org/wikipedia/commons/e/e5/Elizabeth1England.jpg</a:t>
            </a:r>
            <a:endParaRPr lang="cs-CZ" sz="1400" dirty="0" smtClean="0"/>
          </a:p>
          <a:p>
            <a:r>
              <a:rPr lang="cs-CZ" sz="1400" dirty="0" smtClean="0"/>
              <a:t>Obrázek str. 3</a:t>
            </a:r>
          </a:p>
          <a:p>
            <a:pPr>
              <a:buNone/>
            </a:pPr>
            <a:r>
              <a:rPr lang="cs-CZ" sz="1400" dirty="0" smtClean="0"/>
              <a:t>DEN FJÄTTRADE ANKAN. Karl I </a:t>
            </a:r>
            <a:r>
              <a:rPr lang="cs-CZ" sz="1400" dirty="0" err="1" smtClean="0"/>
              <a:t>av</a:t>
            </a:r>
            <a:r>
              <a:rPr lang="cs-CZ" sz="1400" dirty="0" smtClean="0"/>
              <a:t> </a:t>
            </a:r>
            <a:r>
              <a:rPr lang="cs-CZ" sz="1400" dirty="0" err="1" smtClean="0"/>
              <a:t>England</a:t>
            </a:r>
            <a:r>
              <a:rPr lang="cs-CZ" sz="1400" dirty="0" smtClean="0"/>
              <a:t> </a:t>
            </a:r>
            <a:r>
              <a:rPr lang="cs-CZ" sz="1400" dirty="0" err="1" smtClean="0"/>
              <a:t>målad</a:t>
            </a:r>
            <a:r>
              <a:rPr lang="cs-CZ" sz="1400" dirty="0" smtClean="0"/>
              <a:t> </a:t>
            </a:r>
            <a:r>
              <a:rPr lang="cs-CZ" sz="1400" dirty="0" err="1" smtClean="0"/>
              <a:t>av</a:t>
            </a:r>
            <a:r>
              <a:rPr lang="cs-CZ" sz="1400" dirty="0" smtClean="0"/>
              <a:t> </a:t>
            </a:r>
            <a:r>
              <a:rPr lang="cs-CZ" sz="1400" dirty="0" err="1" smtClean="0"/>
              <a:t>sv</a:t>
            </a:r>
            <a:r>
              <a:rPr lang="cs-CZ" sz="1400" dirty="0" smtClean="0"/>
              <a:t>:</a:t>
            </a:r>
            <a:r>
              <a:rPr lang="cs-CZ" sz="1400" dirty="0" err="1" smtClean="0"/>
              <a:t>Anthonis</a:t>
            </a:r>
            <a:r>
              <a:rPr lang="cs-CZ" sz="1400" dirty="0" smtClean="0"/>
              <a:t> van </a:t>
            </a:r>
            <a:r>
              <a:rPr lang="cs-CZ" sz="1400" dirty="0" err="1" smtClean="0"/>
              <a:t>Dyck</a:t>
            </a:r>
            <a:r>
              <a:rPr lang="cs-CZ" sz="1400" dirty="0" smtClean="0"/>
              <a:t>, cirka 1632.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</a:t>
            </a:r>
            <a:r>
              <a:rPr lang="cs-CZ" sz="1400" dirty="0" smtClean="0"/>
              <a:t>2012-05-25]. </a:t>
            </a:r>
            <a:r>
              <a:rPr lang="cs-CZ" sz="1400" dirty="0" smtClean="0"/>
              <a:t>Dostupné z: http://upload.wikimedia.org/wikipedia/commons/2/25/Karl_I_av_England%2C_m%C3%A5lning_av_Anthonis_van_Dyck_fr%C3%A5n_1632.jpg</a:t>
            </a:r>
          </a:p>
          <a:p>
            <a:r>
              <a:rPr lang="cs-CZ" sz="1400" dirty="0" smtClean="0"/>
              <a:t>Obrázek str. 5</a:t>
            </a:r>
          </a:p>
          <a:p>
            <a:pPr>
              <a:buNone/>
            </a:pPr>
            <a:r>
              <a:rPr lang="cs-CZ" sz="1400" dirty="0" smtClean="0"/>
              <a:t>Oliver_Cromwell.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</a:t>
            </a:r>
            <a:r>
              <a:rPr lang="cs-CZ" sz="1400" dirty="0" smtClean="0"/>
              <a:t>2012-05-25]. </a:t>
            </a:r>
            <a:r>
              <a:rPr lang="cs-CZ" sz="1400" dirty="0" smtClean="0"/>
              <a:t>Dostupné z: http://upload.wikimedia.org/wikipedia/commons/4/4e/Oliver_Cromwell.jpg</a:t>
            </a:r>
          </a:p>
          <a:p>
            <a:r>
              <a:rPr lang="cs-CZ" sz="1400" dirty="0" smtClean="0"/>
              <a:t>Obrázek str. 7/1</a:t>
            </a:r>
          </a:p>
          <a:p>
            <a:pPr>
              <a:buNone/>
            </a:pPr>
            <a:r>
              <a:rPr lang="en-US" sz="1400" dirty="0" smtClean="0"/>
              <a:t>SEYMOUR PHELP, Judge Oliver a Andrew T. SERVIN. From "</a:t>
            </a:r>
            <a:r>
              <a:rPr lang="en-US" sz="1400" dirty="0" err="1" smtClean="0"/>
              <a:t>Nalson's</a:t>
            </a:r>
            <a:r>
              <a:rPr lang="en-US" sz="1400" dirty="0" smtClean="0"/>
              <a:t> Record of the Trial of Charles I, 1688" in the British Museum.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</a:t>
            </a:r>
            <a:r>
              <a:rPr lang="en-US" sz="1400" dirty="0" smtClean="0"/>
              <a:t>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25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http://upload.wikimedia.org/wikipedia/commons/thumb/d/da/Court-charles-I-sm.jpg/380px-Court-charles-I-sm.jpg</a:t>
            </a:r>
            <a:endParaRPr lang="cs-CZ" sz="1400" dirty="0" smtClean="0"/>
          </a:p>
          <a:p>
            <a:r>
              <a:rPr lang="cs-CZ" sz="1400" dirty="0" smtClean="0"/>
              <a:t>Obrázek str. 7/2</a:t>
            </a:r>
          </a:p>
          <a:p>
            <a:pPr>
              <a:buNone/>
            </a:pPr>
            <a:r>
              <a:rPr lang="en-US" sz="1400" dirty="0" smtClean="0"/>
              <a:t>Beheading of Charles I of England (1649).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</a:t>
            </a:r>
            <a:r>
              <a:rPr lang="en-US" sz="1400" dirty="0" smtClean="0"/>
              <a:t>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smtClean="0"/>
              <a:t>25</a:t>
            </a:r>
            <a:r>
              <a:rPr lang="en-US" sz="140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http://upload.wikimedia.org/wikipedia/commons/6/6f/Contemporary_German_print_depicting_Charles_Is_beheading.jpg</a:t>
            </a:r>
            <a:endParaRPr lang="cs-CZ" sz="1400" dirty="0" smtClean="0"/>
          </a:p>
          <a:p>
            <a:r>
              <a:rPr lang="de-DE" sz="1400" dirty="0" err="1" smtClean="0"/>
              <a:t>Kohoutková</a:t>
            </a:r>
            <a:r>
              <a:rPr lang="de-DE" sz="1400" dirty="0" smtClean="0"/>
              <a:t>, H. – </a:t>
            </a:r>
            <a:r>
              <a:rPr lang="de-DE" sz="1400" dirty="0" err="1" smtClean="0"/>
              <a:t>Komsová</a:t>
            </a:r>
            <a:r>
              <a:rPr lang="de-DE" sz="1400" dirty="0" smtClean="0"/>
              <a:t>, M</a:t>
            </a:r>
            <a:r>
              <a:rPr lang="de-DE" sz="1400" i="1" dirty="0" smtClean="0"/>
              <a:t>. </a:t>
            </a:r>
            <a:r>
              <a:rPr lang="de-DE" sz="1400" i="1" dirty="0" err="1" smtClean="0"/>
              <a:t>Dějepis</a:t>
            </a:r>
            <a:r>
              <a:rPr lang="de-DE" sz="1400" i="1" dirty="0" smtClean="0"/>
              <a:t> na </a:t>
            </a:r>
            <a:r>
              <a:rPr lang="de-DE" sz="1400" i="1" dirty="0" err="1" smtClean="0"/>
              <a:t>dlani</a:t>
            </a:r>
            <a:r>
              <a:rPr lang="de-DE" sz="1400" i="1" dirty="0" smtClean="0"/>
              <a:t>.</a:t>
            </a:r>
            <a:r>
              <a:rPr lang="de-DE" sz="1400" dirty="0" smtClean="0"/>
              <a:t> 2. </a:t>
            </a:r>
            <a:r>
              <a:rPr lang="de-DE" sz="1400" dirty="0" err="1" smtClean="0"/>
              <a:t>vyd</a:t>
            </a:r>
            <a:r>
              <a:rPr lang="de-DE" sz="1400" dirty="0" smtClean="0"/>
              <a:t>. Olomouc: </a:t>
            </a:r>
            <a:r>
              <a:rPr lang="de-DE" sz="1400" dirty="0" err="1" smtClean="0"/>
              <a:t>Rubico</a:t>
            </a:r>
            <a:r>
              <a:rPr lang="de-DE" sz="1400" dirty="0" smtClean="0"/>
              <a:t>, 2007</a:t>
            </a:r>
            <a:r>
              <a:rPr lang="cs-CZ" sz="1400" dirty="0" smtClean="0"/>
              <a:t>. </a:t>
            </a:r>
            <a:r>
              <a:rPr lang="de-DE" sz="1400" dirty="0" smtClean="0"/>
              <a:t>ISBN 80-7346-065-3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787</Words>
  <Application>Microsoft Office PowerPoint</Application>
  <PresentationFormat>Předvádění na obrazovce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Vývoj předrevoluční </vt:lpstr>
      <vt:lpstr>Snímek 3</vt:lpstr>
      <vt:lpstr>Vlastní revoluce (1640 - 1660) </vt:lpstr>
      <vt:lpstr>Průběh války</vt:lpstr>
      <vt:lpstr>Druhá občanská válka (1648 - 1649) </vt:lpstr>
      <vt:lpstr>Snímek 7</vt:lpstr>
      <vt:lpstr>Zdroje a 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Absolutismus a parlamentarismus</dc:title>
  <dc:creator>Martin Pospíšil</dc:creator>
  <cp:lastModifiedBy>Martin Pospíšil</cp:lastModifiedBy>
  <cp:revision>15</cp:revision>
  <dcterms:created xsi:type="dcterms:W3CDTF">2012-04-04T18:27:57Z</dcterms:created>
  <dcterms:modified xsi:type="dcterms:W3CDTF">2012-07-15T07:16:42Z</dcterms:modified>
</cp:coreProperties>
</file>