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8" r:id="rId17"/>
    <p:sldId id="279" r:id="rId18"/>
    <p:sldId id="280" r:id="rId19"/>
    <p:sldId id="281" r:id="rId20"/>
    <p:sldId id="282" r:id="rId21"/>
    <p:sldId id="291" r:id="rId22"/>
    <p:sldId id="283" r:id="rId23"/>
    <p:sldId id="284" r:id="rId24"/>
    <p:sldId id="288" r:id="rId25"/>
    <p:sldId id="289" r:id="rId26"/>
    <p:sldId id="290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007A-1CEE-4C6E-BFD9-C627CA248703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5B98-6456-4E1A-A0D9-6508C576DD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007A-1CEE-4C6E-BFD9-C627CA248703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5B98-6456-4E1A-A0D9-6508C576DD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007A-1CEE-4C6E-BFD9-C627CA248703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5B98-6456-4E1A-A0D9-6508C576DD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007A-1CEE-4C6E-BFD9-C627CA248703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5B98-6456-4E1A-A0D9-6508C576DD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007A-1CEE-4C6E-BFD9-C627CA248703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5B98-6456-4E1A-A0D9-6508C576DD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007A-1CEE-4C6E-BFD9-C627CA248703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5B98-6456-4E1A-A0D9-6508C576DD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007A-1CEE-4C6E-BFD9-C627CA248703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5B98-6456-4E1A-A0D9-6508C576DD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007A-1CEE-4C6E-BFD9-C627CA248703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5B98-6456-4E1A-A0D9-6508C576DD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007A-1CEE-4C6E-BFD9-C627CA248703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5B98-6456-4E1A-A0D9-6508C576DD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007A-1CEE-4C6E-BFD9-C627CA248703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5B98-6456-4E1A-A0D9-6508C576DD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007A-1CEE-4C6E-BFD9-C627CA248703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5B98-6456-4E1A-A0D9-6508C576DD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0007A-1CEE-4C6E-BFD9-C627CA248703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85B98-6456-4E1A-A0D9-6508C576DD6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 </a:t>
            </a:r>
            <a:br>
              <a:rPr lang="cs-CZ" dirty="0" smtClean="0"/>
            </a:br>
            <a:r>
              <a:rPr lang="cs-CZ" dirty="0" smtClean="0"/>
              <a:t> 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2051" name="Podnadpis 2"/>
          <p:cNvSpPr>
            <a:spLocks noGrp="1"/>
          </p:cNvSpPr>
          <p:nvPr>
            <p:ph type="subTitle" idx="1"/>
          </p:nvPr>
        </p:nvSpPr>
        <p:spPr>
          <a:xfrm>
            <a:off x="179388" y="2924944"/>
            <a:ext cx="8640762" cy="3744144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sz="6000" dirty="0" smtClean="0">
                <a:solidFill>
                  <a:srgbClr val="FF0000"/>
                </a:solidFill>
              </a:rPr>
              <a:t>Velká hospodářská krize</a:t>
            </a:r>
          </a:p>
          <a:p>
            <a:pPr eaLnBrk="1" hangingPunct="1"/>
            <a:endParaRPr lang="cs-CZ" sz="6000" dirty="0" smtClean="0">
              <a:solidFill>
                <a:schemeClr val="tx1"/>
              </a:solidFill>
            </a:endParaRPr>
          </a:p>
          <a:p>
            <a:pPr eaLnBrk="1" hangingPunct="1"/>
            <a:endParaRPr lang="cs-CZ" sz="6000" dirty="0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cs-CZ" sz="2000" b="1" dirty="0" smtClean="0">
                <a:solidFill>
                  <a:schemeClr val="tx1"/>
                </a:solidFill>
              </a:rPr>
              <a:t>Tato prezentace byla vypracována v rámci projektu Inovace výuky společenských věd.</a:t>
            </a:r>
          </a:p>
          <a:p>
            <a:pPr algn="ctr" eaLnBrk="1" hangingPunct="1"/>
            <a:r>
              <a:rPr lang="cs-CZ" sz="2000" b="1" dirty="0" smtClean="0">
                <a:solidFill>
                  <a:schemeClr val="tx1"/>
                </a:solidFill>
              </a:rPr>
              <a:t>     Registrační číslo: CZ.1.07/1.1.04/03.0045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692150"/>
            <a:ext cx="62388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850900"/>
          </a:xfrm>
        </p:spPr>
        <p:txBody>
          <a:bodyPr/>
          <a:lstStyle/>
          <a:p>
            <a:r>
              <a:rPr lang="cs-CZ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Vůdcové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732588" y="5084763"/>
            <a:ext cx="201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Benito Mussolini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3924300" y="5084763"/>
            <a:ext cx="141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Adolf Hitler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107950" y="5084763"/>
            <a:ext cx="301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Josif Vissarionovič Stalin</a:t>
            </a:r>
            <a:r>
              <a:rPr lang="cs-CZ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2771834" cy="37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12776"/>
            <a:ext cx="27813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412776"/>
            <a:ext cx="2664296" cy="367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Snahy o překonání krize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Krize se táhla kvůli nespolupráci mezi jednotlivými státy.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9850"/>
            <a:ext cx="5715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6300192" y="551723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Obydlí nezaměstnaných na pražské periférii za První republiky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865187"/>
          </a:xfrm>
        </p:spPr>
        <p:txBody>
          <a:bodyPr/>
          <a:lstStyle/>
          <a:p>
            <a:r>
              <a:rPr lang="cs-CZ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USA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4535735" cy="518422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Demokratický prezident </a:t>
            </a:r>
            <a:r>
              <a:rPr lang="cs-CZ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Franklin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Delano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Roosevelt  se snažil najít východisko z krize. </a:t>
            </a:r>
          </a:p>
          <a:p>
            <a:pPr>
              <a:lnSpc>
                <a:spcPct val="90000"/>
              </a:lnSpc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 USA krachlo během krize 1,5 mil. firem</a:t>
            </a:r>
          </a:p>
          <a:p>
            <a:pPr>
              <a:lnSpc>
                <a:spcPct val="90000"/>
              </a:lnSpc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Nezaměstnanost se odhadovala na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12-14 mil. lidí</a:t>
            </a:r>
          </a:p>
          <a:p>
            <a:pPr>
              <a:lnSpc>
                <a:spcPct val="90000"/>
              </a:lnSpc>
            </a:pPr>
            <a:endParaRPr lang="cs-CZ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24744"/>
            <a:ext cx="3927896" cy="493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116013" y="0"/>
            <a:ext cx="3063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Krize v USA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00808"/>
            <a:ext cx="34832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5165786" cy="406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220072" y="6165304"/>
            <a:ext cx="39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Kočující matka v uprchlickém tábo</a:t>
            </a:r>
            <a:r>
              <a:rPr lang="cs-CZ" dirty="0" smtClean="0"/>
              <a:t>ře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5536" y="530120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Polévka pro nezaměstnané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cs-CZ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New Deal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7417072" cy="5184353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Nový úděl</a:t>
            </a:r>
          </a:p>
          <a:p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Program prezidenta Roosevelta na záchranu amerického hospodářství a vyřešení krize</a:t>
            </a:r>
          </a:p>
          <a:p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Soubor státních zásahů do hospodářství (v liberálních USA něco zcela neobvyklého</a:t>
            </a:r>
            <a:r>
              <a:rPr lang="cs-CZ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cs-CZ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Stát: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Dohlížel nad bankami</a:t>
            </a:r>
          </a:p>
          <a:p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Reguloval dovoz a vývoz</a:t>
            </a:r>
          </a:p>
          <a:p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Určoval množství vypěstovaných plodin</a:t>
            </a:r>
          </a:p>
          <a:p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Minimální ceny</a:t>
            </a:r>
          </a:p>
          <a:p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Zajišťoval veřejné práce</a:t>
            </a:r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→budování veřejně prospěšných staveb → práce pro lidi → i poté možnost zaměstnání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50900"/>
          </a:xfrm>
        </p:spPr>
        <p:txBody>
          <a:bodyPr/>
          <a:lstStyle/>
          <a:p>
            <a:r>
              <a:rPr lang="cs-CZ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Důsledky New Dealu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543550"/>
          </a:xfrm>
        </p:spPr>
        <p:txBody>
          <a:bodyPr/>
          <a:lstStyle/>
          <a:p>
            <a:r>
              <a:rPr lang="cs-CZ" sz="2900" b="1">
                <a:effectLst>
                  <a:outerShdw blurRad="38100" dist="38100" dir="2700000" algn="tl">
                    <a:srgbClr val="C0C0C0"/>
                  </a:outerShdw>
                </a:effectLst>
              </a:rPr>
              <a:t>1934 - posílení dolaru na světovém trhu </a:t>
            </a:r>
            <a:r>
              <a:rPr lang="cs-CZ" sz="29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→ posílení vývozu</a:t>
            </a:r>
          </a:p>
          <a:p>
            <a:r>
              <a:rPr lang="cs-CZ" sz="29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Kodex čestné konkurence – regulace konkurence, kartelové dohody (</a:t>
            </a:r>
            <a:r>
              <a:rPr lang="cs-CZ" sz="2900" b="1">
                <a:effectLst>
                  <a:outerShdw blurRad="38100" dist="38100" dir="2700000" algn="tl">
                    <a:srgbClr val="C0C0C0"/>
                  </a:outerShdw>
                </a:effectLst>
              </a:rPr>
              <a:t>stát však ovlivňuje chování jednotlivých firem díky výši daní)</a:t>
            </a:r>
          </a:p>
          <a:p>
            <a:r>
              <a:rPr lang="cs-CZ" sz="2900" b="1">
                <a:effectLst>
                  <a:outerShdw blurRad="38100" dist="38100" dir="2700000" algn="tl">
                    <a:srgbClr val="C0C0C0"/>
                  </a:outerShdw>
                </a:effectLst>
              </a:rPr>
              <a:t>Kodexy práce – zlepšení sociálního postavení dělníků a zaměstnanců, určeny minimální mzdy, max. délka pracovní doby…</a:t>
            </a:r>
          </a:p>
          <a:p>
            <a:r>
              <a:rPr lang="cs-CZ" sz="29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9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→USA překonaly krizi takřka během 1 roku</a:t>
            </a:r>
          </a:p>
          <a:p>
            <a:endParaRPr lang="cs-CZ" sz="29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Francie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Během hospodářské krize stála v čele tzv. „zlatého bloku“(členem např. ČSR</a:t>
            </a:r>
            <a:r>
              <a:rPr lang="cs-C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cs-CZ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Francie zprvu čelila krizi úspěšně díky válečným </a:t>
            </a:r>
            <a:r>
              <a:rPr lang="cs-C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reparacím.</a:t>
            </a:r>
            <a:endParaRPr lang="cs-CZ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Francie viděla v krizi příležitost pro upevnění své moci v Evropě (systém půjček pro </a:t>
            </a:r>
            <a:r>
              <a:rPr lang="cs-C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jihovýchodní </a:t>
            </a:r>
            <a:r>
              <a:rPr lang="cs-CZ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státy</a:t>
            </a:r>
            <a:r>
              <a:rPr lang="cs-C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cs-CZ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Koncem roku 1931 však krize zasáhla i země zlatého bloku.</a:t>
            </a:r>
          </a:p>
          <a:p>
            <a:pPr>
              <a:lnSpc>
                <a:spcPct val="90000"/>
              </a:lnSpc>
            </a:pPr>
            <a:r>
              <a:rPr lang="cs-CZ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Krize byla překonána až v roce 1936, kdy byl do čela státu zvolen socialista </a:t>
            </a:r>
            <a:r>
              <a:rPr lang="cs-CZ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Léon</a:t>
            </a:r>
            <a:r>
              <a:rPr lang="cs-CZ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Blum.</a:t>
            </a:r>
            <a:endParaRPr lang="cs-CZ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cs-CZ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cs-CZ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Řešení v Evropě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Francouzský ministr zahraničí </a:t>
            </a:r>
            <a:r>
              <a:rPr lang="cs-CZ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Tardieu</a:t>
            </a:r>
            <a:r>
              <a:rPr lang="cs-CZ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zaslal Británii, Německu a Itálii memorandum o hospodářském sblížení  střední Evropy (vzájemné hospodářské výhody</a:t>
            </a:r>
            <a:r>
              <a:rPr lang="cs-C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  <a:endParaRPr lang="cs-CZ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cs-CZ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Francie jim byla ochotna poskytnout finanční </a:t>
            </a:r>
            <a:r>
              <a:rPr lang="cs-C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pomoc.</a:t>
            </a:r>
            <a:endParaRPr lang="cs-CZ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→neúspěch- proti se i hned postavilo Německo a Itálie, poté se přidala i Velká </a:t>
            </a:r>
            <a:r>
              <a:rPr lang="cs-C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Británie</a:t>
            </a:r>
            <a:r>
              <a:rPr lang="cs-C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cs-CZ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cs-CZ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1935 Francie a Itálie navrhly uzavření garanční smlouvy s Rakouskem a jeho sousedy </a:t>
            </a:r>
            <a:r>
              <a:rPr 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→ neúspěch</a:t>
            </a:r>
            <a:r>
              <a:rPr lang="cs-CZ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→ šance pro německý </a:t>
            </a:r>
            <a:r>
              <a:rPr lang="cs-CZ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Mitteleurope</a:t>
            </a:r>
            <a:r>
              <a:rPr 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(německý návrh proti Panevropě)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29600" cy="4525962"/>
          </a:xfrm>
        </p:spPr>
        <p:txBody>
          <a:bodyPr/>
          <a:lstStyle/>
          <a:p>
            <a:r>
              <a:rPr lang="cs-CZ" b="1" dirty="0"/>
              <a:t>Za konečné řešení lze tedy považovat přípravy začátek války (vojenské zakázky…) ke konci 30</a:t>
            </a:r>
            <a:r>
              <a:rPr lang="cs-CZ" b="1" dirty="0" smtClean="0"/>
              <a:t>. let </a:t>
            </a:r>
            <a:r>
              <a:rPr lang="cs-CZ" b="1" dirty="0"/>
              <a:t>20</a:t>
            </a:r>
            <a:r>
              <a:rPr lang="cs-CZ" b="1" dirty="0" smtClean="0"/>
              <a:t>. století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Stručná charakteristika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525962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probíhala v letech 1929-1933</a:t>
            </a:r>
          </a:p>
          <a:p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největší hospodářská krize v moderních dějinách</a:t>
            </a:r>
          </a:p>
          <a:p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zasáhla všechny složky hospodářství- zemědělství, průmysl i </a:t>
            </a: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obchod</a:t>
            </a:r>
          </a:p>
          <a:p>
            <a:pPr>
              <a:buNone/>
            </a:pP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(+ bankovnictví)</a:t>
            </a:r>
          </a:p>
          <a:p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projevila se ve všech zemích světa</a:t>
            </a:r>
          </a:p>
          <a:p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přispěla k podpoře totalitních ideologií</a:t>
            </a:r>
          </a:p>
          <a:p>
            <a:endParaRPr lang="cs-CZ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cs-CZ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Německo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184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Program Adolfa Hitlera na základech New Dealu</a:t>
            </a:r>
          </a:p>
          <a:p>
            <a:pPr>
              <a:lnSpc>
                <a:spcPct val="80000"/>
              </a:lnSpc>
            </a:pPr>
            <a:r>
              <a:rPr lang="cs-CZ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uzavřený hospodářský systém </a:t>
            </a:r>
          </a:p>
          <a:p>
            <a:pPr>
              <a:lnSpc>
                <a:spcPct val="80000"/>
              </a:lnSpc>
            </a:pPr>
            <a:r>
              <a:rPr lang="cs-CZ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Centrálně řízené hospodářství, jehož snahou bylo zajištění soběstačnosti v surovinách a potravinách (strategické zásoby na válku ) </a:t>
            </a:r>
          </a:p>
          <a:p>
            <a:pPr>
              <a:lnSpc>
                <a:spcPct val="80000"/>
              </a:lnSpc>
            </a:pPr>
            <a:r>
              <a:rPr lang="cs-CZ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Podpora zemědělství</a:t>
            </a:r>
          </a:p>
          <a:p>
            <a:pPr>
              <a:lnSpc>
                <a:spcPct val="80000"/>
              </a:lnSpc>
            </a:pPr>
            <a:r>
              <a:rPr lang="cs-CZ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Systém státní veřejné práce</a:t>
            </a:r>
          </a:p>
          <a:p>
            <a:pPr>
              <a:lnSpc>
                <a:spcPct val="80000"/>
              </a:lnSpc>
            </a:pPr>
            <a:r>
              <a:rPr lang="cs-CZ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Mohutné zbrojení</a:t>
            </a:r>
            <a:r>
              <a:rPr lang="cs-CZ" sz="28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→nové prac. Příležitosti</a:t>
            </a:r>
          </a:p>
          <a:p>
            <a:pPr>
              <a:lnSpc>
                <a:spcPct val="80000"/>
              </a:lnSpc>
            </a:pPr>
            <a:r>
              <a:rPr lang="cs-CZ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Cíl-vytvořit moderní útočnou armádu</a:t>
            </a:r>
          </a:p>
          <a:p>
            <a:pPr>
              <a:lnSpc>
                <a:spcPct val="80000"/>
              </a:lnSpc>
            </a:pPr>
            <a:r>
              <a:rPr lang="cs-CZ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1935-37 celé hospodářství převedeno na potřeby války </a:t>
            </a:r>
            <a:r>
              <a:rPr lang="cs-CZ" sz="28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→ odstraněna nezaměstnanost → překonání krize</a:t>
            </a:r>
            <a:endParaRPr lang="cs-CZ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cs-CZ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3600" dirty="0" smtClean="0"/>
              <a:t>1931 – krize dosahuje v Německu vrcholu</a:t>
            </a:r>
            <a:br>
              <a:rPr lang="cs-CZ" sz="3600" dirty="0" smtClean="0"/>
            </a:br>
            <a:r>
              <a:rPr lang="cs-CZ" sz="3600" dirty="0" smtClean="0"/>
              <a:t>                     </a:t>
            </a:r>
            <a:r>
              <a:rPr lang="cs-CZ" sz="1800" dirty="0" smtClean="0"/>
              <a:t>(tlačenice před spořitelnou v Berlíně)</a:t>
            </a:r>
            <a:endParaRPr lang="cs-CZ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50825" y="3573016"/>
            <a:ext cx="33850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dirty="0" smtClean="0"/>
              <a:t>„Kuchyně“ pro potřebné.</a:t>
            </a:r>
            <a:endParaRPr lang="cs-CZ" dirty="0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95536" y="6525344"/>
            <a:ext cx="8568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dirty="0" smtClean="0"/>
              <a:t>        Totální výprodej v obchodě, který musel být kvůli extrémně vysokému nájmu uzavřen.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31390" cy="340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3312" y="2492896"/>
            <a:ext cx="5430688" cy="399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Anglie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potýká 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 se špatným postavením </a:t>
            </a:r>
            <a:r>
              <a:rPr lang="cs-CZ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libry na 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trhu</a:t>
            </a:r>
          </a:p>
          <a:p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1931- klesá cena libry- posílení zahraničního obchodu</a:t>
            </a:r>
          </a:p>
          <a:p>
            <a:endParaRPr lang="cs-CZ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5148263" y="6308725"/>
            <a:ext cx="371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err="1"/>
              <a:t>Ramsay</a:t>
            </a:r>
            <a:r>
              <a:rPr lang="cs-CZ" dirty="0"/>
              <a:t> </a:t>
            </a:r>
            <a:r>
              <a:rPr lang="cs-CZ" dirty="0" err="1"/>
              <a:t>MacDonald</a:t>
            </a:r>
            <a:r>
              <a:rPr lang="cs-CZ" dirty="0"/>
              <a:t> – </a:t>
            </a:r>
            <a:r>
              <a:rPr lang="cs-CZ" dirty="0" err="1"/>
              <a:t>brit</a:t>
            </a:r>
            <a:r>
              <a:rPr lang="cs-CZ" dirty="0"/>
              <a:t>. premiér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3149656" cy="448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algn="l"/>
            <a:r>
              <a:rPr lang="cs-CZ" dirty="0" smtClean="0"/>
              <a:t>Zdroje a literatura: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6093296"/>
          </a:xfrm>
        </p:spPr>
        <p:txBody>
          <a:bodyPr>
            <a:normAutofit/>
          </a:bodyPr>
          <a:lstStyle/>
          <a:p>
            <a:r>
              <a:rPr lang="cs-CZ" sz="1400" dirty="0" smtClean="0"/>
              <a:t>Obrázek str. 4</a:t>
            </a:r>
          </a:p>
          <a:p>
            <a:pPr>
              <a:buNone/>
            </a:pPr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Obrázek str. 6</a:t>
            </a:r>
          </a:p>
          <a:p>
            <a:pPr>
              <a:buNone/>
            </a:pPr>
            <a:r>
              <a:rPr lang="en-US" sz="1400" dirty="0" smtClean="0"/>
              <a:t>RED DEVIL 666. Obverse of the series 1929 $50 Federal Reserve Bank Note. In: </a:t>
            </a:r>
            <a:r>
              <a:rPr lang="en-US" sz="1400" i="1" dirty="0" smtClean="0"/>
              <a:t>Wikipedia</a:t>
            </a:r>
            <a:r>
              <a:rPr lang="en-US" sz="1400" dirty="0" smtClean="0"/>
              <a:t>: </a:t>
            </a:r>
            <a:r>
              <a:rPr lang="en-US" sz="1400" i="1" dirty="0" smtClean="0"/>
              <a:t>the free encyclopedia</a:t>
            </a:r>
            <a:r>
              <a:rPr lang="en-US" sz="1400" dirty="0" smtClean="0"/>
              <a:t> [online]. San Francisco (CA): Wikimedia Foundation, 2001- [cit. 2012-0</a:t>
            </a:r>
            <a:r>
              <a:rPr lang="cs-CZ" sz="1400" dirty="0" smtClean="0"/>
              <a:t>5</a:t>
            </a:r>
            <a:r>
              <a:rPr lang="en-US" sz="1400" dirty="0" smtClean="0"/>
              <a:t>-</a:t>
            </a:r>
            <a:r>
              <a:rPr lang="cs-CZ" sz="1400" dirty="0" smtClean="0"/>
              <a:t>13</a:t>
            </a:r>
            <a:r>
              <a:rPr lang="en-US" sz="1400" dirty="0" smtClean="0"/>
              <a:t>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http://upload.wikimedia.org/wikipedia/commons/d/dc/US_%2450_1929_FRBN.jpg </a:t>
            </a:r>
            <a:endParaRPr lang="cs-CZ" sz="1400" dirty="0" smtClean="0"/>
          </a:p>
          <a:p>
            <a:r>
              <a:rPr lang="cs-CZ" sz="1400" dirty="0" smtClean="0"/>
              <a:t>Obrázek str. 7</a:t>
            </a:r>
          </a:p>
          <a:p>
            <a:pPr>
              <a:buNone/>
            </a:pPr>
            <a:r>
              <a:rPr lang="cs-CZ" sz="1400" dirty="0" smtClean="0"/>
              <a:t>Velká hospodářská krize ve 30. letech v Československu - prázdné továrny.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2012-05-13]. Dostupné z: http://upload.wikimedia.org/wikipedia/commons/2/23/Hospod%C3%A1%C5%99sk%C3%A1_krize_v_%C4%8Ceskoslovensku_193..gif </a:t>
            </a:r>
          </a:p>
          <a:p>
            <a:r>
              <a:rPr lang="cs-CZ" sz="1400" dirty="0" smtClean="0"/>
              <a:t>Obrázek </a:t>
            </a:r>
            <a:r>
              <a:rPr lang="cs-CZ" sz="1400" dirty="0" smtClean="0"/>
              <a:t>str.  </a:t>
            </a:r>
            <a:r>
              <a:rPr lang="cs-CZ" sz="1400" dirty="0" smtClean="0"/>
              <a:t>10/1</a:t>
            </a:r>
            <a:endParaRPr lang="cs-CZ" sz="1400" dirty="0" smtClean="0"/>
          </a:p>
          <a:p>
            <a:pPr>
              <a:buNone/>
            </a:pPr>
            <a:r>
              <a:rPr lang="en-US" sz="1400" dirty="0" smtClean="0"/>
              <a:t>US ARMY SIGNAL CORPS. Joseph Stalin, seated outdoors at Berlin conference. In: </a:t>
            </a:r>
            <a:r>
              <a:rPr lang="en-US" sz="1400" i="1" dirty="0" smtClean="0"/>
              <a:t>Wikipedia</a:t>
            </a:r>
            <a:r>
              <a:rPr lang="en-US" sz="1400" dirty="0" smtClean="0"/>
              <a:t>: </a:t>
            </a:r>
            <a:r>
              <a:rPr lang="en-US" sz="1400" i="1" dirty="0" smtClean="0"/>
              <a:t>the free encyclopedia</a:t>
            </a:r>
            <a:r>
              <a:rPr lang="en-US" sz="1400" dirty="0" smtClean="0"/>
              <a:t> [online]. San Francisco (CA): Wikimedia Foundation, 2001- [cit. 2012-0</a:t>
            </a:r>
            <a:r>
              <a:rPr lang="cs-CZ" sz="1400" dirty="0" smtClean="0"/>
              <a:t>5</a:t>
            </a:r>
            <a:r>
              <a:rPr lang="en-US" sz="1400" dirty="0" smtClean="0"/>
              <a:t>-</a:t>
            </a:r>
            <a:r>
              <a:rPr lang="cs-CZ" sz="1400" dirty="0" smtClean="0"/>
              <a:t>13</a:t>
            </a:r>
            <a:r>
              <a:rPr lang="en-US" sz="1400" dirty="0" smtClean="0"/>
              <a:t>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http://upload.wikimedia.org/wikipedia/commons/c/c4/Stalin_1945.jpg </a:t>
            </a:r>
            <a:endParaRPr lang="cs-CZ" sz="1400" dirty="0" smtClean="0"/>
          </a:p>
          <a:p>
            <a:r>
              <a:rPr lang="cs-CZ" sz="1400" dirty="0" smtClean="0"/>
              <a:t>Obrázek str. 10/2</a:t>
            </a:r>
            <a:endParaRPr lang="cs-CZ" sz="1400" dirty="0" smtClean="0"/>
          </a:p>
          <a:p>
            <a:pPr>
              <a:buNone/>
            </a:pPr>
            <a:r>
              <a:rPr lang="cs-CZ" sz="1400" dirty="0" smtClean="0"/>
              <a:t>BUNDESARCHIV, BILD 146-1990-048-29A / CC-BY-SA. Adolf Hitler.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2012-05-13]. Dostupné pod licencí </a:t>
            </a:r>
            <a:r>
              <a:rPr lang="cs-CZ" sz="1400" dirty="0" err="1" smtClean="0">
                <a:hlinkClick r:id="rId2"/>
              </a:rPr>
              <a:t>Creative</a:t>
            </a:r>
            <a:r>
              <a:rPr lang="cs-CZ" sz="1400" dirty="0" smtClean="0">
                <a:hlinkClick r:id="rId2"/>
              </a:rPr>
              <a:t> </a:t>
            </a:r>
            <a:r>
              <a:rPr lang="cs-CZ" sz="1400" dirty="0" err="1" smtClean="0">
                <a:hlinkClick r:id="rId2"/>
              </a:rPr>
              <a:t>Commons</a:t>
            </a:r>
            <a:r>
              <a:rPr lang="cs-CZ" sz="1400" dirty="0" smtClean="0"/>
              <a:t> z: http://upload.wikimedia.org/wikipedia/commons/5/5b/Hitler%2C_recoloured.jpg </a:t>
            </a:r>
            <a:endParaRPr lang="cs-CZ" sz="1400" dirty="0" smtClean="0"/>
          </a:p>
          <a:p>
            <a:r>
              <a:rPr lang="cs-CZ" sz="1400" dirty="0" smtClean="0"/>
              <a:t>Obrázek str. 10/3</a:t>
            </a:r>
            <a:endParaRPr lang="cs-CZ" sz="1400" dirty="0" smtClean="0"/>
          </a:p>
          <a:p>
            <a:pPr>
              <a:buNone/>
            </a:pPr>
            <a:r>
              <a:rPr lang="cs-CZ" sz="1400" dirty="0" smtClean="0"/>
              <a:t>BAIN, </a:t>
            </a:r>
            <a:r>
              <a:rPr lang="cs-CZ" sz="1400" dirty="0" err="1" smtClean="0"/>
              <a:t>George</a:t>
            </a:r>
            <a:r>
              <a:rPr lang="cs-CZ" sz="1400" dirty="0" smtClean="0"/>
              <a:t> </a:t>
            </a:r>
            <a:r>
              <a:rPr lang="cs-CZ" sz="1400" dirty="0" err="1" smtClean="0"/>
              <a:t>Grantham</a:t>
            </a:r>
            <a:r>
              <a:rPr lang="cs-CZ" sz="1400" dirty="0" smtClean="0"/>
              <a:t>. </a:t>
            </a:r>
            <a:r>
              <a:rPr lang="cs-CZ" sz="1400" dirty="0" err="1" smtClean="0"/>
              <a:t>Mussolini</a:t>
            </a:r>
            <a:r>
              <a:rPr lang="cs-CZ" sz="1400" dirty="0" smtClean="0"/>
              <a:t>, </a:t>
            </a:r>
            <a:r>
              <a:rPr lang="cs-CZ" sz="1400" dirty="0" err="1" smtClean="0"/>
              <a:t>photographed</a:t>
            </a:r>
            <a:r>
              <a:rPr lang="cs-CZ" sz="1400" dirty="0" smtClean="0"/>
              <a:t> by GG </a:t>
            </a:r>
            <a:r>
              <a:rPr lang="cs-CZ" sz="1400" dirty="0" err="1" smtClean="0"/>
              <a:t>Bain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2012-05-13]. Dostupné z: http://upload.wikimedia.org/wikipedia/commons/thumb/6/65/Mussolini-ggbain.jpg/435px-Mussolini-ggbain.jpg</a:t>
            </a:r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539552" y="3645024"/>
            <a:ext cx="7398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3528" y="1196752"/>
            <a:ext cx="8820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</a:t>
            </a:r>
            <a:r>
              <a:rPr lang="en-US" sz="1400" dirty="0" smtClean="0"/>
              <a:t>OERFM. A solemn crowd gathers outside the Stock Exchange after the crash. 1929. In: </a:t>
            </a:r>
            <a:r>
              <a:rPr lang="en-US" sz="1400" i="1" dirty="0" smtClean="0"/>
              <a:t>Wikipedia</a:t>
            </a:r>
            <a:r>
              <a:rPr lang="en-US" sz="1400" dirty="0" smtClean="0"/>
              <a:t>: </a:t>
            </a:r>
            <a:r>
              <a:rPr lang="en-US" sz="1400" i="1" dirty="0" smtClean="0"/>
              <a:t>the free encyclopedia</a:t>
            </a:r>
            <a:r>
              <a:rPr lang="en-US" sz="1400" dirty="0" smtClean="0"/>
              <a:t> [online]. San Francisco (CA): Wikimedia Foundation, 2001- [cit. 2012-0</a:t>
            </a:r>
            <a:r>
              <a:rPr lang="cs-CZ" sz="1400" dirty="0" smtClean="0"/>
              <a:t>5</a:t>
            </a:r>
            <a:r>
              <a:rPr lang="en-US" sz="1400" dirty="0" smtClean="0"/>
              <a:t>-</a:t>
            </a:r>
            <a:r>
              <a:rPr lang="cs-CZ" sz="1400" dirty="0" smtClean="0"/>
              <a:t>13</a:t>
            </a:r>
            <a:r>
              <a:rPr lang="en-US" sz="1400" dirty="0" smtClean="0"/>
              <a:t>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http://upload.wikimedia.org/wikipedia/commons/e/e1/Crowd_outside_nyse.jpg </a:t>
            </a:r>
            <a:endParaRPr lang="cs-CZ" sz="14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620688"/>
            <a:ext cx="8892480" cy="6237312"/>
          </a:xfrm>
        </p:spPr>
        <p:txBody>
          <a:bodyPr>
            <a:normAutofit/>
          </a:bodyPr>
          <a:lstStyle/>
          <a:p>
            <a:r>
              <a:rPr lang="cs-CZ" sz="1400" dirty="0" smtClean="0"/>
              <a:t>Obrázek str. 11</a:t>
            </a:r>
          </a:p>
          <a:p>
            <a:pPr>
              <a:buNone/>
            </a:pPr>
            <a:r>
              <a:rPr lang="cs-CZ" sz="1400" dirty="0" smtClean="0"/>
              <a:t>Obydlí nezaměstnaných na pražské periférii.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2012-05-13]. Dostupné z: http://upload.wikimedia.org/wikipedia/commons/b/ba/Obydl%C3%AD_nezam%C4%9Bstnan%C3%BDch_na_pra%C5%BEsk%C3%A9_perif%C3%A9rii.gif</a:t>
            </a:r>
          </a:p>
          <a:p>
            <a:r>
              <a:rPr lang="cs-CZ" sz="1400" dirty="0" smtClean="0"/>
              <a:t>Obrázek str.  12</a:t>
            </a:r>
          </a:p>
          <a:p>
            <a:pPr>
              <a:buNone/>
            </a:pPr>
            <a:r>
              <a:rPr lang="cs-CZ" sz="1400" dirty="0" smtClean="0"/>
              <a:t>LANGEOVÁ, </a:t>
            </a:r>
            <a:r>
              <a:rPr lang="cs-CZ" sz="1400" dirty="0" err="1" smtClean="0"/>
              <a:t>Dorothea</a:t>
            </a:r>
            <a:r>
              <a:rPr lang="cs-CZ" sz="1400" dirty="0" smtClean="0"/>
              <a:t>. Establishment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rural</a:t>
            </a:r>
            <a:r>
              <a:rPr lang="cs-CZ" sz="1400" dirty="0" smtClean="0"/>
              <a:t> </a:t>
            </a:r>
            <a:r>
              <a:rPr lang="cs-CZ" sz="1400" dirty="0" err="1" smtClean="0"/>
              <a:t>rehabilitation</a:t>
            </a:r>
            <a:r>
              <a:rPr lang="cs-CZ" sz="1400" dirty="0" smtClean="0"/>
              <a:t> </a:t>
            </a:r>
            <a:r>
              <a:rPr lang="cs-CZ" sz="1400" dirty="0" err="1" smtClean="0"/>
              <a:t>camps</a:t>
            </a:r>
            <a:r>
              <a:rPr lang="cs-CZ" sz="1400" dirty="0" smtClean="0"/>
              <a:t> </a:t>
            </a:r>
            <a:r>
              <a:rPr lang="cs-CZ" sz="1400" dirty="0" err="1" smtClean="0"/>
              <a:t>for</a:t>
            </a:r>
            <a:r>
              <a:rPr lang="cs-CZ" sz="1400" dirty="0" smtClean="0"/>
              <a:t> </a:t>
            </a:r>
            <a:r>
              <a:rPr lang="cs-CZ" sz="1400" dirty="0" err="1" smtClean="0"/>
              <a:t>migrants</a:t>
            </a:r>
            <a:r>
              <a:rPr lang="cs-CZ" sz="1400" dirty="0" smtClean="0"/>
              <a:t> in </a:t>
            </a:r>
            <a:r>
              <a:rPr lang="cs-CZ" sz="1400" dirty="0" err="1" smtClean="0"/>
              <a:t>California</a:t>
            </a:r>
            <a:r>
              <a:rPr lang="cs-CZ" sz="1400" dirty="0" smtClean="0"/>
              <a:t>. </a:t>
            </a:r>
            <a:r>
              <a:rPr lang="cs-CZ" sz="1400" dirty="0" err="1" smtClean="0"/>
              <a:t>March</a:t>
            </a:r>
            <a:r>
              <a:rPr lang="cs-CZ" sz="1400" dirty="0" smtClean="0"/>
              <a:t> 15, 1935.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2012-05-13]. Dostupné z: http://</a:t>
            </a:r>
            <a:r>
              <a:rPr lang="cs-CZ" sz="1400" dirty="0" smtClean="0"/>
              <a:t>upload.wikimedia.org/wikipedia/commons/thumb/3/3c/Langechildren2.jpg/477px-Langechildren2.jpg</a:t>
            </a:r>
          </a:p>
          <a:p>
            <a:r>
              <a:rPr lang="cs-CZ" sz="1400" dirty="0" smtClean="0"/>
              <a:t>Obrázek str. 13/1</a:t>
            </a:r>
          </a:p>
          <a:p>
            <a:pPr>
              <a:buNone/>
            </a:pPr>
            <a:r>
              <a:rPr lang="cs-CZ" sz="1400" dirty="0" smtClean="0"/>
              <a:t>ROOSEVELT, </a:t>
            </a:r>
            <a:r>
              <a:rPr lang="cs-CZ" sz="1400" dirty="0" err="1" smtClean="0"/>
              <a:t>Franklin</a:t>
            </a:r>
            <a:r>
              <a:rPr lang="cs-CZ" sz="1400" dirty="0" smtClean="0"/>
              <a:t> D. </a:t>
            </a:r>
            <a:r>
              <a:rPr lang="cs-CZ" sz="1400" dirty="0" err="1" smtClean="0"/>
              <a:t>Unemployed</a:t>
            </a:r>
            <a:r>
              <a:rPr lang="cs-CZ" sz="1400" dirty="0" smtClean="0"/>
              <a:t> </a:t>
            </a:r>
            <a:r>
              <a:rPr lang="cs-CZ" sz="1400" dirty="0" err="1" smtClean="0"/>
              <a:t>shown</a:t>
            </a:r>
            <a:r>
              <a:rPr lang="cs-CZ" sz="1400" dirty="0" smtClean="0"/>
              <a:t> </a:t>
            </a:r>
            <a:r>
              <a:rPr lang="cs-CZ" sz="1400" dirty="0" err="1" smtClean="0"/>
              <a:t>at</a:t>
            </a:r>
            <a:r>
              <a:rPr lang="cs-CZ" sz="1400" dirty="0" smtClean="0"/>
              <a:t> </a:t>
            </a:r>
            <a:r>
              <a:rPr lang="cs-CZ" sz="1400" dirty="0" err="1" smtClean="0"/>
              <a:t>volunteers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America</a:t>
            </a:r>
            <a:r>
              <a:rPr lang="cs-CZ" sz="1400" dirty="0" smtClean="0"/>
              <a:t> </a:t>
            </a:r>
            <a:r>
              <a:rPr lang="cs-CZ" sz="1400" dirty="0" err="1" smtClean="0"/>
              <a:t>Soup</a:t>
            </a:r>
            <a:r>
              <a:rPr lang="cs-CZ" sz="1400" dirty="0" smtClean="0"/>
              <a:t> </a:t>
            </a:r>
            <a:r>
              <a:rPr lang="cs-CZ" sz="1400" dirty="0" err="1" smtClean="0"/>
              <a:t>Kitchen</a:t>
            </a:r>
            <a:r>
              <a:rPr lang="cs-CZ" sz="1400" dirty="0" smtClean="0"/>
              <a:t>: Washington.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2012-05-13]. Dostupné z: http://upload.wikimedia.org/wikipedia/commons/7/79/Volunteers_of_America_Soup_Kitchen_WDC.gif </a:t>
            </a:r>
          </a:p>
          <a:p>
            <a:r>
              <a:rPr lang="cs-CZ" sz="1400" dirty="0" smtClean="0"/>
              <a:t>Obrázky </a:t>
            </a:r>
            <a:r>
              <a:rPr lang="cs-CZ" sz="1400" dirty="0" smtClean="0"/>
              <a:t>str. </a:t>
            </a:r>
            <a:r>
              <a:rPr lang="cs-CZ" sz="1400" dirty="0" smtClean="0"/>
              <a:t>13/2</a:t>
            </a:r>
            <a:endParaRPr lang="cs-CZ" sz="1400" dirty="0" smtClean="0"/>
          </a:p>
          <a:p>
            <a:pPr>
              <a:buNone/>
            </a:pPr>
            <a:r>
              <a:rPr lang="cs-CZ" sz="1400" dirty="0" smtClean="0"/>
              <a:t> LANGE, </a:t>
            </a:r>
            <a:r>
              <a:rPr lang="cs-CZ" sz="1400" dirty="0" err="1" smtClean="0"/>
              <a:t>Dorothea</a:t>
            </a:r>
            <a:r>
              <a:rPr lang="cs-CZ" sz="1400" dirty="0" smtClean="0"/>
              <a:t>. Migrant </a:t>
            </a:r>
            <a:r>
              <a:rPr lang="cs-CZ" sz="1400" dirty="0" err="1" smtClean="0"/>
              <a:t>Mother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2012-05-13]. Dostupné z: http://upload.wikimedia.org/wikipedia/commons/thumb/5/54/Lange-MigrantMother02.jpg/461px-Lange-MigrantMother02.jpg </a:t>
            </a:r>
            <a:endParaRPr lang="cs-CZ" sz="1400" dirty="0" smtClean="0"/>
          </a:p>
          <a:p>
            <a:r>
              <a:rPr lang="cs-CZ" sz="1400" dirty="0" smtClean="0"/>
              <a:t>Obrázek </a:t>
            </a:r>
            <a:r>
              <a:rPr lang="cs-CZ" sz="1400" dirty="0" smtClean="0"/>
              <a:t>str. 21</a:t>
            </a:r>
          </a:p>
          <a:p>
            <a:pPr>
              <a:buNone/>
            </a:pPr>
            <a:r>
              <a:rPr lang="cs-CZ" sz="1400" dirty="0" smtClean="0"/>
              <a:t>BUNDESARCHIV, BILD 102-12023 / GEORG PAHL / CC-BY-SA. Berlin, </a:t>
            </a:r>
            <a:r>
              <a:rPr lang="cs-CZ" sz="1400" dirty="0" err="1" smtClean="0"/>
              <a:t>Bankenkrach</a:t>
            </a:r>
            <a:r>
              <a:rPr lang="cs-CZ" sz="1400" dirty="0" smtClean="0"/>
              <a:t>, </a:t>
            </a:r>
            <a:r>
              <a:rPr lang="cs-CZ" sz="1400" dirty="0" err="1" smtClean="0"/>
              <a:t>Andrang</a:t>
            </a:r>
            <a:r>
              <a:rPr lang="cs-CZ" sz="1400" dirty="0" smtClean="0"/>
              <a:t> </a:t>
            </a:r>
            <a:r>
              <a:rPr lang="cs-CZ" sz="1400" dirty="0" err="1" smtClean="0"/>
              <a:t>bei</a:t>
            </a:r>
            <a:r>
              <a:rPr lang="cs-CZ" sz="1400" dirty="0" smtClean="0"/>
              <a:t> der </a:t>
            </a:r>
            <a:r>
              <a:rPr lang="cs-CZ" sz="1400" dirty="0" err="1" smtClean="0"/>
              <a:t>Sparkasse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2012-05-13]. Dostupné pod licencí </a:t>
            </a:r>
            <a:r>
              <a:rPr lang="cs-CZ" sz="1400" dirty="0" err="1" smtClean="0">
                <a:hlinkClick r:id="rId2"/>
              </a:rPr>
              <a:t>Creative</a:t>
            </a:r>
            <a:r>
              <a:rPr lang="cs-CZ" sz="1400" dirty="0" smtClean="0">
                <a:hlinkClick r:id="rId2"/>
              </a:rPr>
              <a:t> </a:t>
            </a:r>
            <a:r>
              <a:rPr lang="cs-CZ" sz="1400" dirty="0" err="1" smtClean="0">
                <a:hlinkClick r:id="rId2"/>
              </a:rPr>
              <a:t>Commons</a:t>
            </a:r>
            <a:r>
              <a:rPr lang="cs-CZ" sz="1400" dirty="0" smtClean="0">
                <a:hlinkClick r:id="rId2"/>
              </a:rPr>
              <a:t> </a:t>
            </a:r>
            <a:r>
              <a:rPr lang="cs-CZ" sz="1400" dirty="0" smtClean="0"/>
              <a:t>z: http://upload.wikimedia.org/wikipedia/commons/5/54/Bundesarchiv_Bild_102-12023%2C_Berlin%2C_Bankenkrach%2C_Andrang_bei_der_Sparkasse.jpg </a:t>
            </a:r>
          </a:p>
          <a:p>
            <a:pPr>
              <a:buNone/>
            </a:pPr>
            <a:endParaRPr lang="cs-CZ" sz="15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20203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6408712"/>
          </a:xfrm>
        </p:spPr>
        <p:txBody>
          <a:bodyPr>
            <a:normAutofit/>
          </a:bodyPr>
          <a:lstStyle/>
          <a:p>
            <a:r>
              <a:rPr lang="cs-CZ" sz="1400" dirty="0" smtClean="0"/>
              <a:t>Obrázek </a:t>
            </a:r>
            <a:r>
              <a:rPr lang="cs-CZ" sz="1400" dirty="0" smtClean="0"/>
              <a:t>str. </a:t>
            </a:r>
            <a:r>
              <a:rPr lang="cs-CZ" sz="1400" dirty="0" smtClean="0"/>
              <a:t>22/1</a:t>
            </a:r>
            <a:endParaRPr lang="cs-CZ" sz="1400" dirty="0" smtClean="0"/>
          </a:p>
          <a:p>
            <a:pPr>
              <a:buNone/>
            </a:pPr>
            <a:r>
              <a:rPr lang="cs-CZ" sz="1400" dirty="0" smtClean="0"/>
              <a:t>BUNDESARCHIV, BILD 183-T0711-502 / CC-BY-SA. Berlin, </a:t>
            </a:r>
            <a:r>
              <a:rPr lang="cs-CZ" sz="1400" dirty="0" err="1" smtClean="0"/>
              <a:t>Notstandsküche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2012-05-13]. Dostupné pod licencí </a:t>
            </a:r>
            <a:r>
              <a:rPr lang="cs-CZ" sz="1400" dirty="0" err="1" smtClean="0">
                <a:hlinkClick r:id="rId2"/>
              </a:rPr>
              <a:t>Creative</a:t>
            </a:r>
            <a:r>
              <a:rPr lang="cs-CZ" sz="1400" dirty="0" smtClean="0">
                <a:hlinkClick r:id="rId2"/>
              </a:rPr>
              <a:t> </a:t>
            </a:r>
            <a:r>
              <a:rPr lang="cs-CZ" sz="1400" dirty="0" err="1" smtClean="0">
                <a:hlinkClick r:id="rId2"/>
              </a:rPr>
              <a:t>Commons</a:t>
            </a:r>
            <a:r>
              <a:rPr lang="cs-CZ" sz="1400" dirty="0" smtClean="0">
                <a:hlinkClick r:id="rId2"/>
              </a:rPr>
              <a:t> </a:t>
            </a:r>
            <a:r>
              <a:rPr lang="cs-CZ" sz="1400" dirty="0" smtClean="0"/>
              <a:t>z: http://upload.wikimedia.org/wikipedia/commons/b/b0/Bundesarchiv_Bild_183-T0711-502%2C_Berlin%2C_Notstandsk%C3%BCche.jpg </a:t>
            </a:r>
            <a:endParaRPr lang="cs-CZ" sz="1400" dirty="0" smtClean="0"/>
          </a:p>
          <a:p>
            <a:r>
              <a:rPr lang="cs-CZ" sz="1400" dirty="0" smtClean="0"/>
              <a:t>Obrázek str. 22/2</a:t>
            </a:r>
            <a:endParaRPr lang="cs-CZ" sz="1400" dirty="0" smtClean="0"/>
          </a:p>
          <a:p>
            <a:pPr>
              <a:buNone/>
            </a:pPr>
            <a:r>
              <a:rPr lang="cs-CZ" sz="1400" dirty="0" smtClean="0"/>
              <a:t>BUNDESARCHIV, BILD 102-12314 / CC-BY-SA. Berlin, </a:t>
            </a:r>
            <a:r>
              <a:rPr lang="cs-CZ" sz="1400" dirty="0" err="1" smtClean="0"/>
              <a:t>Friedrichstraße</a:t>
            </a:r>
            <a:r>
              <a:rPr lang="cs-CZ" sz="1400" dirty="0" smtClean="0"/>
              <a:t>, </a:t>
            </a:r>
            <a:r>
              <a:rPr lang="cs-CZ" sz="1400" dirty="0" err="1" smtClean="0"/>
              <a:t>Räumungsverkauf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2012-05-13]. Dostupné pod licencí </a:t>
            </a:r>
            <a:r>
              <a:rPr lang="cs-CZ" sz="1400" dirty="0" err="1" smtClean="0">
                <a:hlinkClick r:id="rId2"/>
              </a:rPr>
              <a:t>Creative</a:t>
            </a:r>
            <a:r>
              <a:rPr lang="cs-CZ" sz="1400" dirty="0" smtClean="0">
                <a:hlinkClick r:id="rId2"/>
              </a:rPr>
              <a:t> </a:t>
            </a:r>
            <a:r>
              <a:rPr lang="cs-CZ" sz="1400" dirty="0" err="1" smtClean="0">
                <a:hlinkClick r:id="rId2"/>
              </a:rPr>
              <a:t>Commons</a:t>
            </a:r>
            <a:r>
              <a:rPr lang="cs-CZ" sz="1400" dirty="0" smtClean="0">
                <a:hlinkClick r:id="rId2"/>
              </a:rPr>
              <a:t> </a:t>
            </a:r>
            <a:r>
              <a:rPr lang="cs-CZ" sz="1400" dirty="0" smtClean="0"/>
              <a:t>z: http://upload.wikimedia.org/wikipedia/commons/8/84/Bundesarchiv_Bild_102-12314%2C_Berlin%2C_Friedrichstra%C3%9Fe%2C_R%C3%A4umungsverkauf.jpg </a:t>
            </a:r>
          </a:p>
          <a:p>
            <a:r>
              <a:rPr lang="cs-CZ" sz="1400" dirty="0" smtClean="0"/>
              <a:t>Obrázek str. 23</a:t>
            </a:r>
          </a:p>
          <a:p>
            <a:pPr>
              <a:buNone/>
            </a:pPr>
            <a:r>
              <a:rPr lang="en-US" sz="1400" dirty="0" smtClean="0"/>
              <a:t>US GOVERNMENT. Ramsay MacDonald British Prime Minister, 1924, 1929-35. In: </a:t>
            </a:r>
            <a:r>
              <a:rPr lang="en-US" sz="1400" i="1" dirty="0" smtClean="0"/>
              <a:t>Wikipedia</a:t>
            </a:r>
            <a:r>
              <a:rPr lang="en-US" sz="1400" dirty="0" smtClean="0"/>
              <a:t>: </a:t>
            </a:r>
            <a:r>
              <a:rPr lang="en-US" sz="1400" i="1" dirty="0" smtClean="0"/>
              <a:t>the free encyclopedia</a:t>
            </a:r>
            <a:r>
              <a:rPr lang="en-US" sz="1400" dirty="0" smtClean="0"/>
              <a:t> [online]. San Francisco (CA): Wikimedia Foundation, 2001- [cit. 2012-0</a:t>
            </a:r>
            <a:r>
              <a:rPr lang="cs-CZ" sz="1400" dirty="0" smtClean="0"/>
              <a:t>5</a:t>
            </a:r>
            <a:r>
              <a:rPr lang="en-US" sz="1400" dirty="0" smtClean="0"/>
              <a:t>-</a:t>
            </a:r>
            <a:r>
              <a:rPr lang="cs-CZ" sz="1400" dirty="0" smtClean="0"/>
              <a:t>13</a:t>
            </a:r>
            <a:r>
              <a:rPr lang="en-US" sz="1400" dirty="0" smtClean="0"/>
              <a:t>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http://upload.wikimedia.org/wikipedia/commons/thumb/4/40/Ramsay_MacDonald_ggbain_35734.jpg/421px-Ramsay_MacDonald_ggbain_35734.jpg </a:t>
            </a:r>
            <a:endParaRPr lang="cs-CZ" sz="1400" dirty="0" smtClean="0"/>
          </a:p>
          <a:p>
            <a:r>
              <a:rPr lang="de-DE" sz="1600" dirty="0" err="1" smtClean="0"/>
              <a:t>Kohoutková</a:t>
            </a:r>
            <a:r>
              <a:rPr lang="de-DE" sz="1600" dirty="0" smtClean="0"/>
              <a:t>, H. – </a:t>
            </a:r>
            <a:r>
              <a:rPr lang="de-DE" sz="1600" dirty="0" err="1" smtClean="0"/>
              <a:t>Komsová</a:t>
            </a:r>
            <a:r>
              <a:rPr lang="de-DE" sz="1600" dirty="0" smtClean="0"/>
              <a:t>, M</a:t>
            </a:r>
            <a:r>
              <a:rPr lang="de-DE" sz="1600" i="1" dirty="0" smtClean="0"/>
              <a:t>. </a:t>
            </a:r>
            <a:r>
              <a:rPr lang="de-DE" sz="1600" i="1" dirty="0" err="1" smtClean="0"/>
              <a:t>Dějepis</a:t>
            </a:r>
            <a:r>
              <a:rPr lang="de-DE" sz="1600" i="1" dirty="0" smtClean="0"/>
              <a:t> na </a:t>
            </a:r>
            <a:r>
              <a:rPr lang="de-DE" sz="1600" i="1" dirty="0" err="1" smtClean="0"/>
              <a:t>dlani</a:t>
            </a:r>
            <a:r>
              <a:rPr lang="de-DE" sz="1600" i="1" dirty="0" smtClean="0"/>
              <a:t>.</a:t>
            </a:r>
            <a:r>
              <a:rPr lang="de-DE" sz="1600" dirty="0" smtClean="0"/>
              <a:t> 2. </a:t>
            </a:r>
            <a:r>
              <a:rPr lang="de-DE" sz="1600" dirty="0" err="1" smtClean="0"/>
              <a:t>vyd</a:t>
            </a:r>
            <a:r>
              <a:rPr lang="de-DE" sz="1600" dirty="0" smtClean="0"/>
              <a:t>. Olomouc: </a:t>
            </a:r>
            <a:r>
              <a:rPr lang="de-DE" sz="1600" dirty="0" err="1" smtClean="0"/>
              <a:t>Rubico</a:t>
            </a:r>
            <a:r>
              <a:rPr lang="de-DE" sz="1600" dirty="0" smtClean="0"/>
              <a:t>, 2007</a:t>
            </a:r>
            <a:r>
              <a:rPr lang="cs-CZ" sz="1600" dirty="0" smtClean="0"/>
              <a:t>. </a:t>
            </a:r>
            <a:r>
              <a:rPr lang="de-DE" sz="1600" dirty="0" smtClean="0"/>
              <a:t>ISBN 80-7346-065-3</a:t>
            </a:r>
            <a:endParaRPr lang="cs-CZ" sz="1600" dirty="0" smtClean="0"/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009650"/>
          </a:xfrm>
        </p:spPr>
        <p:txBody>
          <a:bodyPr/>
          <a:lstStyle/>
          <a:p>
            <a:r>
              <a:rPr lang="cs-CZ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Vznik hospodářské krize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229600" cy="5545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Počátek – </a:t>
            </a:r>
            <a:r>
              <a:rPr lang="cs-CZ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ČERNÝ ČTVRTEK</a:t>
            </a:r>
            <a:r>
              <a:rPr lang="cs-CZ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24. 10.1929 – pokles hodnot akcií na newyorské burze </a:t>
            </a:r>
            <a:r>
              <a:rPr lang="cs-CZ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Wall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street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Od  roku 1927 se jen velmi málo investovalo do výroby, většina peněz se používala na nákup </a:t>
            </a:r>
            <a:r>
              <a:rPr lang="cs-C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akcií </a:t>
            </a:r>
            <a:r>
              <a:rPr lang="cs-C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→ zvýšení </a:t>
            </a:r>
            <a:r>
              <a:rPr 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cen akcií, při malém otřesu šla cena ihned </a:t>
            </a:r>
            <a:r>
              <a:rPr lang="cs-C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dolů  → lidé </a:t>
            </a:r>
            <a:r>
              <a:rPr 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se jich začali rychle zbavovat </a:t>
            </a:r>
            <a:r>
              <a:rPr lang="cs-C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→ náhlá </a:t>
            </a:r>
            <a:r>
              <a:rPr 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nabídka cenu akcií ještě víc </a:t>
            </a:r>
            <a:r>
              <a:rPr lang="cs-CZ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srážela.</a:t>
            </a:r>
            <a:endParaRPr lang="cs-CZ" sz="28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Většina nákupů byla navíc placena ve formě úvěrů, které ale po krachu nemohly být spláceny → banky neměli dost financí → krach 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561975"/>
          </a:xfrm>
        </p:spPr>
        <p:txBody>
          <a:bodyPr>
            <a:normAutofit fontScale="90000"/>
          </a:bodyPr>
          <a:lstStyle/>
          <a:p>
            <a:r>
              <a:rPr lang="cs-CZ" sz="40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Wall Street, Krach na burze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052736"/>
            <a:ext cx="3672408" cy="510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Průběh krize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Během tří let se krize rozšířila do všech zemí světa.</a:t>
            </a:r>
          </a:p>
          <a:p>
            <a:pPr>
              <a:lnSpc>
                <a:spcPct val="90000"/>
              </a:lnSpc>
            </a:pPr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Nejvíc postihla hospodářství vyspělých států.</a:t>
            </a:r>
          </a:p>
          <a:p>
            <a:pPr>
              <a:lnSpc>
                <a:spcPct val="90000"/>
              </a:lnSpc>
            </a:pPr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Prvním důsledkem bylo zvýšení nabídky zboží nad poptávkou </a:t>
            </a:r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→ zboží se hromadilo ve skladech →poškození světového obchodu →uzavírání trhu před zahraniční konkurencí = snaha udržet trh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04813"/>
            <a:ext cx="8229600" cy="4525962"/>
          </a:xfrm>
        </p:spPr>
        <p:txBody>
          <a:bodyPr/>
          <a:lstStyle/>
          <a:p>
            <a:r>
              <a:rPr lang="cs-CZ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Státy na ochranu svého hospodářství zřizují ochranná cla</a:t>
            </a:r>
            <a:r>
              <a:rPr lang="cs-CZ" sz="28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→hospodářská izolace</a:t>
            </a:r>
          </a:p>
          <a:p>
            <a:r>
              <a:rPr lang="cs-CZ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Vyspělé státy ale potřebují odbytiště pro své produkty </a:t>
            </a:r>
            <a:r>
              <a:rPr lang="cs-CZ" sz="28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→ boje o vliv v některých státech střední a východní Evropě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068960"/>
            <a:ext cx="76200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5721350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Krize se projevuje i v zemědělství</a:t>
            </a:r>
          </a:p>
          <a:p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1929- velká nadúroda </a:t>
            </a:r>
            <a:r>
              <a:rPr lang="cs-CZ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obilí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→snížení jeho ceny</a:t>
            </a:r>
          </a:p>
          <a:p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Dochází k poklesu cen, ničení potravin…</a:t>
            </a:r>
          </a:p>
          <a:p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Krize se dotkla všech světových hospodářství.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5715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6372200" y="585172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Prázdná továrna při Velké hospodářské krizi v Československu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Vyvrcholením rozrůstající se krize byl pokles průmyslové výroby téměř o 40%</a:t>
            </a:r>
          </a:p>
          <a:p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Zánik malých podniků, které podlehly velkým gigantům</a:t>
            </a:r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→trh ovládají velké firmy, které tak mohou určovat cenu na trhu</a:t>
            </a:r>
          </a:p>
          <a:p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Měnová krize </a:t>
            </a:r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→ navýšení zahraničních měn, především dolar, libra a marky</a:t>
            </a:r>
          </a:p>
          <a:p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Dochází k pozastavení výrob → nezaměstnanost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229600" cy="5792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Malá podpora lidí od státu</a:t>
            </a:r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→snižování mezd</a:t>
            </a:r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→sociální nepokoje</a:t>
            </a:r>
          </a:p>
          <a:p>
            <a:pPr>
              <a:lnSpc>
                <a:spcPct val="90000"/>
              </a:lnSpc>
            </a:pPr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V tuto dobu byly těžce narušeny mezinárodní vztahy díky úpadku vlivu Společnosti národů </a:t>
            </a:r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→krize demokracie</a:t>
            </a:r>
          </a:p>
          <a:p>
            <a:pPr>
              <a:lnSpc>
                <a:spcPct val="90000"/>
              </a:lnSpc>
            </a:pPr>
            <a:r>
              <a:rPr lang="cs-CZ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Snaha nahradit demokracii autoritativním režimem → růst nacionalistických hnutí, národní nesnášenlivosti → nástup diktatur: fašismus v Itálii, militarismus v Japonsku, upevnění stalinismu v SSSR, postupný nástup nacismu v Německu   </a:t>
            </a:r>
            <a:endParaRPr lang="cs-CZ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cs-CZ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1518</Words>
  <Application>Microsoft Office PowerPoint</Application>
  <PresentationFormat>Předvádění na obrazovce (4:3)</PresentationFormat>
  <Paragraphs>130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     </vt:lpstr>
      <vt:lpstr>Stručná charakteristika</vt:lpstr>
      <vt:lpstr>Vznik hospodářské krize</vt:lpstr>
      <vt:lpstr>Wall Street, Krach na burze</vt:lpstr>
      <vt:lpstr>Průběh krize</vt:lpstr>
      <vt:lpstr>Snímek 6</vt:lpstr>
      <vt:lpstr>Snímek 7</vt:lpstr>
      <vt:lpstr>Snímek 8</vt:lpstr>
      <vt:lpstr>Snímek 9</vt:lpstr>
      <vt:lpstr>Vůdcové</vt:lpstr>
      <vt:lpstr>Snahy o překonání krize</vt:lpstr>
      <vt:lpstr>USA</vt:lpstr>
      <vt:lpstr>Snímek 13</vt:lpstr>
      <vt:lpstr>New Deal</vt:lpstr>
      <vt:lpstr>Stát:</vt:lpstr>
      <vt:lpstr>Důsledky New Dealu</vt:lpstr>
      <vt:lpstr>Francie</vt:lpstr>
      <vt:lpstr>Řešení v Evropě</vt:lpstr>
      <vt:lpstr>Snímek 19</vt:lpstr>
      <vt:lpstr>Německo</vt:lpstr>
      <vt:lpstr>1931 – krize dosahuje v Německu vrcholu                      (tlačenice před spořitelnou v Berlíně)</vt:lpstr>
      <vt:lpstr>Snímek 22</vt:lpstr>
      <vt:lpstr>Anglie</vt:lpstr>
      <vt:lpstr>Zdroje a literatura:</vt:lpstr>
      <vt:lpstr>Snímek 25</vt:lpstr>
      <vt:lpstr>Snímek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  </dc:title>
  <dc:creator>Martin Pospíšil</dc:creator>
  <cp:lastModifiedBy>Martin Pospíšil</cp:lastModifiedBy>
  <cp:revision>25</cp:revision>
  <dcterms:created xsi:type="dcterms:W3CDTF">2011-07-11T18:44:42Z</dcterms:created>
  <dcterms:modified xsi:type="dcterms:W3CDTF">2012-07-07T15:41:05Z</dcterms:modified>
</cp:coreProperties>
</file>