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9" r:id="rId11"/>
    <p:sldId id="26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0396-DEF1-41C6-B0BA-0A63CF431ADB}" type="datetimeFigureOut">
              <a:rPr lang="cs-CZ" smtClean="0"/>
              <a:pPr/>
              <a:t>23.7.2012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7264-687B-4749-A3C0-67933419C4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0396-DEF1-41C6-B0BA-0A63CF431ADB}" type="datetimeFigureOut">
              <a:rPr lang="cs-CZ" smtClean="0"/>
              <a:pPr/>
              <a:t>23.7.2012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7264-687B-4749-A3C0-67933419C4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0396-DEF1-41C6-B0BA-0A63CF431ADB}" type="datetimeFigureOut">
              <a:rPr lang="cs-CZ" smtClean="0"/>
              <a:pPr/>
              <a:t>23.7.2012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7264-687B-4749-A3C0-67933419C4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0396-DEF1-41C6-B0BA-0A63CF431ADB}" type="datetimeFigureOut">
              <a:rPr lang="cs-CZ" smtClean="0"/>
              <a:pPr/>
              <a:t>23.7.2012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7264-687B-4749-A3C0-67933419C4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0396-DEF1-41C6-B0BA-0A63CF431ADB}" type="datetimeFigureOut">
              <a:rPr lang="cs-CZ" smtClean="0"/>
              <a:pPr/>
              <a:t>23.7.2012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7264-687B-4749-A3C0-67933419C4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0396-DEF1-41C6-B0BA-0A63CF431ADB}" type="datetimeFigureOut">
              <a:rPr lang="cs-CZ" smtClean="0"/>
              <a:pPr/>
              <a:t>23.7.2012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7264-687B-4749-A3C0-67933419C4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0396-DEF1-41C6-B0BA-0A63CF431ADB}" type="datetimeFigureOut">
              <a:rPr lang="cs-CZ" smtClean="0"/>
              <a:pPr/>
              <a:t>23.7.2012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7264-687B-4749-A3C0-67933419C4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0396-DEF1-41C6-B0BA-0A63CF431ADB}" type="datetimeFigureOut">
              <a:rPr lang="cs-CZ" smtClean="0"/>
              <a:pPr/>
              <a:t>23.7.2012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7264-687B-4749-A3C0-67933419C4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0396-DEF1-41C6-B0BA-0A63CF431ADB}" type="datetimeFigureOut">
              <a:rPr lang="cs-CZ" smtClean="0"/>
              <a:pPr/>
              <a:t>23.7.2012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7264-687B-4749-A3C0-67933419C4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0396-DEF1-41C6-B0BA-0A63CF431ADB}" type="datetimeFigureOut">
              <a:rPr lang="cs-CZ" smtClean="0"/>
              <a:pPr/>
              <a:t>23.7.2012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7264-687B-4749-A3C0-67933419C4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80396-DEF1-41C6-B0BA-0A63CF431ADB}" type="datetimeFigureOut">
              <a:rPr lang="cs-CZ" smtClean="0"/>
              <a:pPr/>
              <a:t>23.7.2012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7264-687B-4749-A3C0-67933419C4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80396-DEF1-41C6-B0BA-0A63CF431ADB}" type="datetimeFigureOut">
              <a:rPr lang="cs-CZ" smtClean="0"/>
              <a:pPr/>
              <a:t>23.7.2012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D7264-687B-4749-A3C0-67933419C45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Kaza%C5%A1sk%C3%A1_sov%C4%9Btsk%C3%A1_socialistick%C3%A1_republika" TargetMode="External"/><Relationship Id="rId13" Type="http://schemas.openxmlformats.org/officeDocument/2006/relationships/hyperlink" Target="http://cs.wikipedia.org/wiki/Rusk%C3%A1_sov%C4%9Btsk%C3%A1_federativn%C3%AD_socialistick%C3%A1_republika" TargetMode="External"/><Relationship Id="rId3" Type="http://schemas.openxmlformats.org/officeDocument/2006/relationships/hyperlink" Target="http://cs.wikipedia.org/wiki/Arm%C3%A9nsk%C3%A1_sov%C4%9Btsk%C3%A1_socialistick%C3%A1_republika" TargetMode="External"/><Relationship Id="rId7" Type="http://schemas.openxmlformats.org/officeDocument/2006/relationships/hyperlink" Target="http://cs.wikipedia.org/wiki/Gruz%C3%ADnsk%C3%A1_sov%C4%9Btsk%C3%A1_socialistick%C3%A1_republika" TargetMode="External"/><Relationship Id="rId12" Type="http://schemas.openxmlformats.org/officeDocument/2006/relationships/hyperlink" Target="http://cs.wikipedia.org/wiki/Moldavsk%C3%A1_sov%C4%9Btsk%C3%A1_socialistick%C3%A1_republika" TargetMode="External"/><Relationship Id="rId17" Type="http://schemas.openxmlformats.org/officeDocument/2006/relationships/hyperlink" Target="http://cs.wikipedia.org/wiki/Uzbeck%C3%A1_sov%C4%9Btsk%C3%A1_socialistick%C3%A1_republika" TargetMode="External"/><Relationship Id="rId2" Type="http://schemas.openxmlformats.org/officeDocument/2006/relationships/image" Target="../media/image6.png"/><Relationship Id="rId16" Type="http://schemas.openxmlformats.org/officeDocument/2006/relationships/hyperlink" Target="http://cs.wikipedia.org/wiki/Ukrajinsk%C3%A1_sov%C4%9Btsk%C3%A1_socialistick%C3%A1_republi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Estonsk%C3%A1_sov%C4%9Btsk%C3%A1_socialistick%C3%A1_republika" TargetMode="External"/><Relationship Id="rId11" Type="http://schemas.openxmlformats.org/officeDocument/2006/relationships/hyperlink" Target="http://cs.wikipedia.org/wiki/Litevsk%C3%A1_sov%C4%9Btsk%C3%A1_socialistick%C3%A1_republika" TargetMode="External"/><Relationship Id="rId5" Type="http://schemas.openxmlformats.org/officeDocument/2006/relationships/hyperlink" Target="http://cs.wikipedia.org/wiki/B%C4%9Blorusk%C3%A1_sov%C4%9Btsk%C3%A1_socialistick%C3%A1_republika" TargetMode="External"/><Relationship Id="rId15" Type="http://schemas.openxmlformats.org/officeDocument/2006/relationships/hyperlink" Target="http://cs.wikipedia.org/wiki/Turkmensk%C3%A1_sov%C4%9Btsk%C3%A1_socialistick%C3%A1_republika" TargetMode="External"/><Relationship Id="rId10" Type="http://schemas.openxmlformats.org/officeDocument/2006/relationships/hyperlink" Target="http://cs.wikipedia.org/wiki/Loty%C5%A1sk%C3%A1_sov%C4%9Btsk%C3%A1_socialistick%C3%A1_republika" TargetMode="External"/><Relationship Id="rId4" Type="http://schemas.openxmlformats.org/officeDocument/2006/relationships/hyperlink" Target="http://cs.wikipedia.org/wiki/%C3%81zerb%C3%A1jd%C5%BE%C3%A1nsk%C3%A1_sov%C4%9Btsk%C3%A1_socialistick%C3%A1_republika" TargetMode="External"/><Relationship Id="rId9" Type="http://schemas.openxmlformats.org/officeDocument/2006/relationships/hyperlink" Target="http://cs.wikipedia.org/wiki/Kyrgyzsk%C3%A1_sov%C4%9Btsk%C3%A1_socialistick%C3%A1_republika" TargetMode="External"/><Relationship Id="rId14" Type="http://schemas.openxmlformats.org/officeDocument/2006/relationships/hyperlink" Target="http://cs.wikipedia.org/wiki/T%C3%A1d%C5%BEick%C3%A1_sov%C4%9Btsk%C3%A1_socialistick%C3%A1_republika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s:Creative_Comm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b="1" dirty="0" smtClean="0"/>
              <a:t>Vznik SSSR</a:t>
            </a:r>
            <a:endParaRPr lang="cs-CZ" sz="7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1368152"/>
          </a:xfrm>
        </p:spPr>
        <p:txBody>
          <a:bodyPr>
            <a:normAutofit/>
          </a:bodyPr>
          <a:lstStyle/>
          <a:p>
            <a:r>
              <a:rPr lang="cs-CZ" sz="2100" dirty="0" smtClean="0">
                <a:solidFill>
                  <a:schemeClr val="tx1"/>
                </a:solidFill>
              </a:rPr>
              <a:t>Tato prezentace byla vypracována v rámci projektu Inovace výuky společenských věd.    </a:t>
            </a:r>
          </a:p>
          <a:p>
            <a:r>
              <a:rPr lang="cs-CZ" sz="2100" dirty="0" smtClean="0">
                <a:solidFill>
                  <a:schemeClr val="tx1"/>
                </a:solidFill>
              </a:rPr>
              <a:t>        Registrační číslo: CZ.1.07/1.1.04/03.0045</a:t>
            </a:r>
          </a:p>
          <a:p>
            <a:endParaRPr lang="cs-CZ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692150"/>
            <a:ext cx="62388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661932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251520" y="188640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Svazové republiky Sovětského svazu (1956 – 1990)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6876256" y="1340768"/>
            <a:ext cx="24482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3" tooltip="Arménská sovětská socialistická republika"/>
              </a:rPr>
              <a:t>1. Arménská </a:t>
            </a:r>
            <a:r>
              <a:rPr lang="cs-CZ" dirty="0" smtClean="0">
                <a:hlinkClick r:id="rId3" tooltip="Arménská sovětská socialistická republika"/>
              </a:rPr>
              <a:t>SSR</a:t>
            </a:r>
            <a:endParaRPr lang="cs-CZ" dirty="0" smtClean="0"/>
          </a:p>
          <a:p>
            <a:r>
              <a:rPr lang="cs-CZ" dirty="0" smtClean="0">
                <a:hlinkClick r:id="rId4" tooltip="Ázerbájdžánská sovětská socialistická republika"/>
              </a:rPr>
              <a:t>2. Ázerbájdžánská </a:t>
            </a:r>
            <a:r>
              <a:rPr lang="cs-CZ" dirty="0" smtClean="0">
                <a:hlinkClick r:id="rId4" tooltip="Ázerbájdžánská sovětská socialistická republika"/>
              </a:rPr>
              <a:t>SSR</a:t>
            </a:r>
            <a:endParaRPr lang="cs-CZ" dirty="0" smtClean="0"/>
          </a:p>
          <a:p>
            <a:r>
              <a:rPr lang="cs-CZ" dirty="0" smtClean="0">
                <a:hlinkClick r:id="rId5" tooltip="Běloruská sovětská socialistická republika"/>
              </a:rPr>
              <a:t>3. Běloruská </a:t>
            </a:r>
            <a:r>
              <a:rPr lang="cs-CZ" dirty="0" smtClean="0">
                <a:hlinkClick r:id="rId5" tooltip="Běloruská sovětská socialistická republika"/>
              </a:rPr>
              <a:t>SSR</a:t>
            </a:r>
            <a:endParaRPr lang="cs-CZ" dirty="0" smtClean="0"/>
          </a:p>
          <a:p>
            <a:r>
              <a:rPr lang="cs-CZ" dirty="0" smtClean="0">
                <a:hlinkClick r:id="rId6" tooltip="Estonská sovětská socialistická republika"/>
              </a:rPr>
              <a:t>4. Estonská </a:t>
            </a:r>
            <a:r>
              <a:rPr lang="cs-CZ" dirty="0" smtClean="0">
                <a:hlinkClick r:id="rId6" tooltip="Estonská sovětská socialistická republika"/>
              </a:rPr>
              <a:t>SSR</a:t>
            </a:r>
            <a:endParaRPr lang="cs-CZ" dirty="0" smtClean="0"/>
          </a:p>
          <a:p>
            <a:r>
              <a:rPr lang="cs-CZ" dirty="0" smtClean="0">
                <a:hlinkClick r:id="rId7" tooltip="Gruzínská sovětská socialistická republika"/>
              </a:rPr>
              <a:t>5. Gruzínská </a:t>
            </a:r>
            <a:r>
              <a:rPr lang="cs-CZ" dirty="0" smtClean="0">
                <a:hlinkClick r:id="rId7" tooltip="Gruzínská sovětská socialistická republika"/>
              </a:rPr>
              <a:t>SSR</a:t>
            </a:r>
            <a:endParaRPr lang="cs-CZ" dirty="0" smtClean="0"/>
          </a:p>
          <a:p>
            <a:r>
              <a:rPr lang="cs-CZ" dirty="0" smtClean="0">
                <a:hlinkClick r:id="rId8" tooltip="Kazašská sovětská socialistická republika"/>
              </a:rPr>
              <a:t>6. Kazašská </a:t>
            </a:r>
            <a:r>
              <a:rPr lang="cs-CZ" dirty="0" smtClean="0">
                <a:hlinkClick r:id="rId8" tooltip="Kazašská sovětská socialistická republika"/>
              </a:rPr>
              <a:t>SSR</a:t>
            </a:r>
            <a:endParaRPr lang="cs-CZ" dirty="0" smtClean="0"/>
          </a:p>
          <a:p>
            <a:r>
              <a:rPr lang="cs-CZ" dirty="0" smtClean="0">
                <a:hlinkClick r:id="rId9" tooltip="Kyrgyzská sovětská socialistická republika"/>
              </a:rPr>
              <a:t>7. Kyrgyzská </a:t>
            </a:r>
            <a:r>
              <a:rPr lang="cs-CZ" dirty="0" smtClean="0">
                <a:hlinkClick r:id="rId9" tooltip="Kyrgyzská sovětská socialistická republika"/>
              </a:rPr>
              <a:t>SSR</a:t>
            </a:r>
            <a:endParaRPr lang="cs-CZ" dirty="0" smtClean="0"/>
          </a:p>
          <a:p>
            <a:r>
              <a:rPr lang="cs-CZ" dirty="0" smtClean="0">
                <a:hlinkClick r:id="rId10" tooltip="Lotyšská sovětská socialistická republika"/>
              </a:rPr>
              <a:t>8. Lotyšská </a:t>
            </a:r>
            <a:r>
              <a:rPr lang="cs-CZ" dirty="0" smtClean="0">
                <a:hlinkClick r:id="rId10" tooltip="Lotyšská sovětská socialistická republika"/>
              </a:rPr>
              <a:t>SSR</a:t>
            </a:r>
            <a:endParaRPr lang="cs-CZ" dirty="0" smtClean="0"/>
          </a:p>
          <a:p>
            <a:r>
              <a:rPr lang="cs-CZ" dirty="0" smtClean="0">
                <a:hlinkClick r:id="rId11" tooltip="Litevská sovětská socialistická republika"/>
              </a:rPr>
              <a:t>9. Litevská </a:t>
            </a:r>
            <a:r>
              <a:rPr lang="cs-CZ" dirty="0" smtClean="0">
                <a:hlinkClick r:id="rId11" tooltip="Litevská sovětská socialistická republika"/>
              </a:rPr>
              <a:t>SSR</a:t>
            </a:r>
            <a:endParaRPr lang="cs-CZ" dirty="0" smtClean="0"/>
          </a:p>
          <a:p>
            <a:r>
              <a:rPr lang="cs-CZ" dirty="0" smtClean="0">
                <a:hlinkClick r:id="rId12" tooltip="Moldavská sovětská socialistická republika"/>
              </a:rPr>
              <a:t>10. Moldavská </a:t>
            </a:r>
            <a:r>
              <a:rPr lang="cs-CZ" dirty="0" smtClean="0">
                <a:hlinkClick r:id="rId12" tooltip="Moldavská sovětská socialistická republika"/>
              </a:rPr>
              <a:t>SSR</a:t>
            </a:r>
            <a:endParaRPr lang="cs-CZ" dirty="0" smtClean="0"/>
          </a:p>
          <a:p>
            <a:r>
              <a:rPr lang="cs-CZ" dirty="0" smtClean="0">
                <a:hlinkClick r:id="rId13" tooltip="Ruská sovětská federativní socialistická republika"/>
              </a:rPr>
              <a:t>11. Ruská </a:t>
            </a:r>
            <a:r>
              <a:rPr lang="cs-CZ" dirty="0" smtClean="0">
                <a:hlinkClick r:id="rId13" tooltip="Ruská sovětská federativní socialistická republika"/>
              </a:rPr>
              <a:t>SFSR</a:t>
            </a:r>
            <a:endParaRPr lang="cs-CZ" dirty="0" smtClean="0"/>
          </a:p>
          <a:p>
            <a:r>
              <a:rPr lang="cs-CZ" dirty="0" smtClean="0">
                <a:hlinkClick r:id="rId14" tooltip="Tádžická sovětská socialistická republika"/>
              </a:rPr>
              <a:t>12. Tádžická </a:t>
            </a:r>
            <a:r>
              <a:rPr lang="cs-CZ" dirty="0" smtClean="0">
                <a:hlinkClick r:id="rId14" tooltip="Tádžická sovětská socialistická republika"/>
              </a:rPr>
              <a:t>SSR</a:t>
            </a:r>
            <a:endParaRPr lang="cs-CZ" dirty="0" smtClean="0"/>
          </a:p>
          <a:p>
            <a:r>
              <a:rPr lang="cs-CZ" dirty="0" smtClean="0">
                <a:hlinkClick r:id="rId15" tooltip="Turkmenská sovětská socialistická republika"/>
              </a:rPr>
              <a:t>13. Turkmenská </a:t>
            </a:r>
            <a:r>
              <a:rPr lang="cs-CZ" dirty="0" smtClean="0">
                <a:hlinkClick r:id="rId15" tooltip="Turkmenská sovětská socialistická republika"/>
              </a:rPr>
              <a:t>SSR</a:t>
            </a:r>
            <a:endParaRPr lang="cs-CZ" dirty="0" smtClean="0"/>
          </a:p>
          <a:p>
            <a:r>
              <a:rPr lang="cs-CZ" dirty="0" smtClean="0">
                <a:hlinkClick r:id="rId16" tooltip="Ukrajinská sovětská socialistická republika"/>
              </a:rPr>
              <a:t>14. Ukrajinská </a:t>
            </a:r>
            <a:r>
              <a:rPr lang="cs-CZ" dirty="0" smtClean="0">
                <a:hlinkClick r:id="rId16" tooltip="Ukrajinská sovětská socialistická republika"/>
              </a:rPr>
              <a:t>SSR</a:t>
            </a:r>
            <a:endParaRPr lang="cs-CZ" dirty="0" smtClean="0"/>
          </a:p>
          <a:p>
            <a:r>
              <a:rPr lang="cs-CZ" dirty="0" smtClean="0">
                <a:hlinkClick r:id="rId17" tooltip="Uzbecká sovětská socialistická republika"/>
              </a:rPr>
              <a:t>15. Uzbecká </a:t>
            </a:r>
            <a:r>
              <a:rPr lang="cs-CZ" dirty="0" smtClean="0">
                <a:hlinkClick r:id="rId17" tooltip="Uzbecká sovětská socialistická republika"/>
              </a:rPr>
              <a:t>SSR</a:t>
            </a:r>
            <a:endParaRPr lang="cs-CZ" dirty="0"/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 algn="l"/>
            <a:r>
              <a:rPr lang="cs-CZ" dirty="0" smtClean="0"/>
              <a:t>Zdroje a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88632"/>
          </a:xfrm>
        </p:spPr>
        <p:txBody>
          <a:bodyPr>
            <a:normAutofit/>
          </a:bodyPr>
          <a:lstStyle/>
          <a:p>
            <a:r>
              <a:rPr lang="cs-CZ" sz="1400" dirty="0" smtClean="0"/>
              <a:t>Obrázek str. 4</a:t>
            </a:r>
          </a:p>
          <a:p>
            <a:pPr>
              <a:buNone/>
            </a:pPr>
            <a:r>
              <a:rPr lang="cs-CZ" sz="1400" dirty="0" smtClean="0"/>
              <a:t>SOYUZFOTO. </a:t>
            </a:r>
            <a:r>
              <a:rPr lang="cs-CZ" sz="1400" dirty="0" err="1" smtClean="0"/>
              <a:t>Vladimir</a:t>
            </a:r>
            <a:r>
              <a:rPr lang="cs-CZ" sz="1400" dirty="0" smtClean="0"/>
              <a:t> </a:t>
            </a:r>
            <a:r>
              <a:rPr lang="cs-CZ" sz="1400" dirty="0" err="1" smtClean="0"/>
              <a:t>Ilyich</a:t>
            </a:r>
            <a:r>
              <a:rPr lang="cs-CZ" sz="1400" dirty="0" smtClean="0"/>
              <a:t> Lenin. In: </a:t>
            </a:r>
            <a:r>
              <a:rPr lang="cs-CZ" sz="1400" i="1" dirty="0" err="1" smtClean="0"/>
              <a:t>Wikipedia</a:t>
            </a:r>
            <a:r>
              <a:rPr lang="cs-CZ" sz="1400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 [cit. </a:t>
            </a:r>
            <a:r>
              <a:rPr lang="cs-CZ" sz="1400" dirty="0" smtClean="0"/>
              <a:t>2012-06-08]. </a:t>
            </a:r>
            <a:r>
              <a:rPr lang="cs-CZ" sz="1400" dirty="0" smtClean="0"/>
              <a:t>Dostupné z: http://upload.wikimedia.org/wikipedia/commons/4/43/Lenin_CL.jpg </a:t>
            </a:r>
            <a:endParaRPr lang="cs-CZ" sz="1400" dirty="0" smtClean="0"/>
          </a:p>
          <a:p>
            <a:r>
              <a:rPr lang="cs-CZ" sz="1400" dirty="0" smtClean="0"/>
              <a:t>Obrázek str. 5</a:t>
            </a:r>
          </a:p>
          <a:p>
            <a:pPr>
              <a:buNone/>
            </a:pPr>
            <a:r>
              <a:rPr lang="en-US" sz="1400" dirty="0" smtClean="0"/>
              <a:t>US ARMY SIGNAL CORPS. Joseph Stalin, seated outdoors at Berlin conference. In: </a:t>
            </a:r>
            <a:r>
              <a:rPr lang="en-US" sz="1400" i="1" dirty="0" smtClean="0"/>
              <a:t>Wikipedia</a:t>
            </a:r>
            <a:r>
              <a:rPr lang="en-US" sz="1400" dirty="0" smtClean="0"/>
              <a:t>: </a:t>
            </a:r>
            <a:r>
              <a:rPr lang="en-US" sz="1400" i="1" dirty="0" smtClean="0"/>
              <a:t>the free encyclopedia</a:t>
            </a:r>
            <a:r>
              <a:rPr lang="en-US" sz="1400" dirty="0" smtClean="0"/>
              <a:t> [online]. San Francisco (CA): Wikimedia Foundation, 2001- [cit. </a:t>
            </a:r>
            <a:r>
              <a:rPr lang="en-US" sz="1400" dirty="0" smtClean="0"/>
              <a:t>2012-0</a:t>
            </a:r>
            <a:r>
              <a:rPr lang="cs-CZ" sz="1400" dirty="0" smtClean="0"/>
              <a:t>6</a:t>
            </a:r>
            <a:r>
              <a:rPr lang="en-US" sz="1400" dirty="0" smtClean="0"/>
              <a:t>-</a:t>
            </a:r>
            <a:r>
              <a:rPr lang="cs-CZ" sz="1400" dirty="0" smtClean="0"/>
              <a:t>08</a:t>
            </a:r>
            <a:r>
              <a:rPr lang="en-US" sz="1400" dirty="0" smtClean="0"/>
              <a:t>]. </a:t>
            </a:r>
            <a:r>
              <a:rPr lang="en-US" sz="1400" dirty="0" err="1" smtClean="0"/>
              <a:t>Dostupné</a:t>
            </a:r>
            <a:r>
              <a:rPr lang="en-US" sz="1400" dirty="0" smtClean="0"/>
              <a:t> z: http://upload.wikimedia.org/wikipedia/commons/c/c4/Stalin_1945.jpg </a:t>
            </a:r>
            <a:endParaRPr lang="cs-CZ" sz="1400" dirty="0" smtClean="0"/>
          </a:p>
          <a:p>
            <a:r>
              <a:rPr lang="cs-CZ" sz="1400" dirty="0" smtClean="0"/>
              <a:t>Obrázek str. 8/1</a:t>
            </a:r>
          </a:p>
          <a:p>
            <a:pPr>
              <a:buNone/>
            </a:pPr>
            <a:r>
              <a:rPr lang="cs-CZ" sz="1400" dirty="0" err="1" smtClean="0"/>
              <a:t>Bukharin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 [cit. </a:t>
            </a:r>
            <a:r>
              <a:rPr lang="cs-CZ" sz="1400" dirty="0" smtClean="0"/>
              <a:t>2012-06-08]. </a:t>
            </a:r>
            <a:r>
              <a:rPr lang="cs-CZ" sz="1400" dirty="0" smtClean="0"/>
              <a:t>Dostupné z: http://upload.wikimedia.org/wikipedia/commons/3/38/Bucharin.bra.jpg </a:t>
            </a:r>
            <a:endParaRPr lang="cs-CZ" sz="1400" dirty="0" smtClean="0"/>
          </a:p>
          <a:p>
            <a:r>
              <a:rPr lang="cs-CZ" sz="1400" dirty="0" smtClean="0"/>
              <a:t>Obrázek str. 8/2</a:t>
            </a:r>
          </a:p>
          <a:p>
            <a:pPr>
              <a:buNone/>
            </a:pPr>
            <a:r>
              <a:rPr lang="cs-CZ" sz="1400" dirty="0" err="1" smtClean="0"/>
              <a:t>Mikhail</a:t>
            </a:r>
            <a:r>
              <a:rPr lang="cs-CZ" sz="1400" dirty="0" smtClean="0"/>
              <a:t> </a:t>
            </a:r>
            <a:r>
              <a:rPr lang="cs-CZ" sz="1400" dirty="0" err="1" smtClean="0"/>
              <a:t>Tukhachevsky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 [cit. </a:t>
            </a:r>
            <a:r>
              <a:rPr lang="cs-CZ" sz="1400" dirty="0" smtClean="0"/>
              <a:t>2012-06-08]. </a:t>
            </a:r>
            <a:r>
              <a:rPr lang="cs-CZ" sz="1400" dirty="0" smtClean="0"/>
              <a:t>Dostupné z: http://upload.wikimedia.org/wikipedia/commons/c/c6/Tukhachevsky-mikhail-2.jpg </a:t>
            </a:r>
            <a:endParaRPr lang="cs-CZ" sz="1400" dirty="0" smtClean="0"/>
          </a:p>
          <a:p>
            <a:r>
              <a:rPr lang="cs-CZ" sz="1400" dirty="0" smtClean="0"/>
              <a:t>Obrázek str. 10</a:t>
            </a:r>
          </a:p>
          <a:p>
            <a:pPr>
              <a:buNone/>
            </a:pPr>
            <a:r>
              <a:rPr lang="cs-CZ" sz="1400" dirty="0" smtClean="0"/>
              <a:t> KATSARIS, </a:t>
            </a:r>
            <a:r>
              <a:rPr lang="cs-CZ" sz="1400" dirty="0" err="1" smtClean="0"/>
              <a:t>Aris</a:t>
            </a:r>
            <a:r>
              <a:rPr lang="cs-CZ" sz="1400" dirty="0" smtClean="0"/>
              <a:t>. </a:t>
            </a:r>
            <a:r>
              <a:rPr lang="cs-CZ" sz="1400" dirty="0" err="1" smtClean="0"/>
              <a:t>UdSSR</a:t>
            </a:r>
            <a:r>
              <a:rPr lang="cs-CZ" sz="1400" dirty="0" smtClean="0"/>
              <a:t> </a:t>
            </a:r>
            <a:r>
              <a:rPr lang="cs-CZ" sz="1400" dirty="0" err="1" smtClean="0"/>
              <a:t>Republics</a:t>
            </a:r>
            <a:r>
              <a:rPr lang="cs-CZ" sz="1400" dirty="0" smtClean="0"/>
              <a:t>, </a:t>
            </a:r>
            <a:r>
              <a:rPr lang="cs-CZ" sz="1400" dirty="0" err="1" smtClean="0"/>
              <a:t>numbered</a:t>
            </a:r>
            <a:r>
              <a:rPr lang="cs-CZ" sz="1400" dirty="0" smtClean="0"/>
              <a:t> </a:t>
            </a:r>
            <a:r>
              <a:rPr lang="cs-CZ" sz="1400" dirty="0" err="1" smtClean="0"/>
              <a:t>alphabetically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 [cit. </a:t>
            </a:r>
            <a:r>
              <a:rPr lang="cs-CZ" sz="1400" smtClean="0"/>
              <a:t>2012-06-08]. </a:t>
            </a:r>
            <a:r>
              <a:rPr lang="cs-CZ" sz="1400" dirty="0" smtClean="0"/>
              <a:t>Dostupné </a:t>
            </a:r>
            <a:r>
              <a:rPr lang="cs-CZ" sz="1400" dirty="0" smtClean="0"/>
              <a:t>pod licencí </a:t>
            </a:r>
            <a:r>
              <a:rPr lang="cs-CZ" sz="1400" dirty="0" err="1" smtClean="0">
                <a:hlinkClick r:id="rId2"/>
              </a:rPr>
              <a:t>Creative</a:t>
            </a:r>
            <a:r>
              <a:rPr lang="cs-CZ" sz="1400" dirty="0" smtClean="0">
                <a:hlinkClick r:id="rId2"/>
              </a:rPr>
              <a:t> </a:t>
            </a:r>
            <a:r>
              <a:rPr lang="cs-CZ" sz="1400" dirty="0" err="1" smtClean="0">
                <a:hlinkClick r:id="rId2"/>
              </a:rPr>
              <a:t>Commons</a:t>
            </a:r>
            <a:r>
              <a:rPr lang="cs-CZ" sz="1400" dirty="0" smtClean="0"/>
              <a:t> </a:t>
            </a:r>
            <a:r>
              <a:rPr lang="cs-CZ" sz="1400" dirty="0" smtClean="0"/>
              <a:t>z: http://upload.wikimedia.org/wikipedia/commons/thumb/d/d0/USSR_Republics_Numbered_Alphabetically.png/800px-USSR_Republics_Numbered_Alphabetically.png </a:t>
            </a:r>
            <a:endParaRPr lang="cs-CZ" sz="1400" dirty="0" smtClean="0"/>
          </a:p>
          <a:p>
            <a:r>
              <a:rPr lang="de-DE" sz="1400" dirty="0" err="1" smtClean="0"/>
              <a:t>Kohoutková</a:t>
            </a:r>
            <a:r>
              <a:rPr lang="de-DE" sz="1400" dirty="0" smtClean="0"/>
              <a:t>, H. – </a:t>
            </a:r>
            <a:r>
              <a:rPr lang="de-DE" sz="1400" dirty="0" err="1" smtClean="0"/>
              <a:t>Komsová</a:t>
            </a:r>
            <a:r>
              <a:rPr lang="de-DE" sz="1400" dirty="0" smtClean="0"/>
              <a:t>, M</a:t>
            </a:r>
            <a:r>
              <a:rPr lang="de-DE" sz="1400" i="1" dirty="0" smtClean="0"/>
              <a:t>. </a:t>
            </a:r>
            <a:r>
              <a:rPr lang="de-DE" sz="1400" i="1" dirty="0" err="1" smtClean="0"/>
              <a:t>Dějepis</a:t>
            </a:r>
            <a:r>
              <a:rPr lang="de-DE" sz="1400" i="1" dirty="0" smtClean="0"/>
              <a:t> na </a:t>
            </a:r>
            <a:r>
              <a:rPr lang="de-DE" sz="1400" i="1" dirty="0" err="1" smtClean="0"/>
              <a:t>dlani</a:t>
            </a:r>
            <a:r>
              <a:rPr lang="de-DE" sz="1400" i="1" dirty="0" smtClean="0"/>
              <a:t>.</a:t>
            </a:r>
            <a:r>
              <a:rPr lang="de-DE" sz="1400" dirty="0" smtClean="0"/>
              <a:t> 2. </a:t>
            </a:r>
            <a:r>
              <a:rPr lang="de-DE" sz="1400" dirty="0" err="1" smtClean="0"/>
              <a:t>vyd</a:t>
            </a:r>
            <a:r>
              <a:rPr lang="de-DE" sz="1400" dirty="0" smtClean="0"/>
              <a:t>. Olomouc: </a:t>
            </a:r>
            <a:r>
              <a:rPr lang="de-DE" sz="1400" dirty="0" err="1" smtClean="0"/>
              <a:t>Rubico</a:t>
            </a:r>
            <a:r>
              <a:rPr lang="de-DE" sz="1400" dirty="0" smtClean="0"/>
              <a:t>, 2007</a:t>
            </a:r>
            <a:r>
              <a:rPr lang="cs-CZ" sz="1400" dirty="0" smtClean="0"/>
              <a:t>. </a:t>
            </a:r>
            <a:r>
              <a:rPr lang="de-DE" sz="1400" dirty="0" smtClean="0"/>
              <a:t>ISBN 80-7346-065-3</a:t>
            </a:r>
            <a:endParaRPr lang="cs-CZ" sz="1400" dirty="0" smtClean="0"/>
          </a:p>
          <a:p>
            <a:pPr>
              <a:buNone/>
            </a:pPr>
            <a:endParaRPr lang="cs-CZ" sz="1400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2373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400" b="1" u="sng" dirty="0"/>
              <a:t>Vznik SSSR</a:t>
            </a:r>
          </a:p>
          <a:p>
            <a:pPr lvl="0"/>
            <a:r>
              <a:rPr lang="cs-CZ" b="1" dirty="0"/>
              <a:t>1918 – 1921 – </a:t>
            </a:r>
            <a:r>
              <a:rPr lang="cs-CZ" b="1" dirty="0" smtClean="0"/>
              <a:t>občanská </a:t>
            </a:r>
            <a:r>
              <a:rPr lang="cs-CZ" b="1" dirty="0"/>
              <a:t>válka</a:t>
            </a:r>
          </a:p>
          <a:p>
            <a:pPr lvl="0">
              <a:buNone/>
            </a:pPr>
            <a:r>
              <a:rPr lang="cs-CZ" b="1" dirty="0" smtClean="0"/>
              <a:t>      Bílí </a:t>
            </a:r>
            <a:r>
              <a:rPr lang="cs-CZ" b="1" dirty="0"/>
              <a:t>a Rudí (</a:t>
            </a:r>
            <a:r>
              <a:rPr lang="cs-CZ" b="1" dirty="0" err="1"/>
              <a:t>Buďonyj</a:t>
            </a:r>
            <a:r>
              <a:rPr lang="cs-CZ" b="1" dirty="0"/>
              <a:t>)</a:t>
            </a:r>
          </a:p>
          <a:p>
            <a:r>
              <a:rPr lang="cs-CZ" b="1" dirty="0"/>
              <a:t> </a:t>
            </a:r>
            <a:r>
              <a:rPr lang="cs-CZ" b="1" dirty="0" smtClean="0"/>
              <a:t>Válečný komunismus</a:t>
            </a:r>
          </a:p>
          <a:p>
            <a:pPr lvl="0"/>
            <a:r>
              <a:rPr lang="cs-CZ" b="1" dirty="0" smtClean="0"/>
              <a:t>Revoluční </a:t>
            </a:r>
            <a:r>
              <a:rPr lang="cs-CZ" b="1" dirty="0"/>
              <a:t>teror</a:t>
            </a:r>
          </a:p>
          <a:p>
            <a:pPr lvl="0"/>
            <a:r>
              <a:rPr lang="cs-CZ" b="1" dirty="0"/>
              <a:t>1918 – vyvražděna carská rodina</a:t>
            </a:r>
          </a:p>
          <a:p>
            <a:pPr lvl="0"/>
            <a:r>
              <a:rPr lang="cs-CZ" b="1" dirty="0"/>
              <a:t> Intervence – USA, </a:t>
            </a:r>
            <a:r>
              <a:rPr lang="cs-CZ" b="1" dirty="0" smtClean="0"/>
              <a:t>Anglie, Francie</a:t>
            </a:r>
            <a:endParaRPr lang="cs-CZ" b="1" dirty="0"/>
          </a:p>
          <a:p>
            <a:pPr lvl="0"/>
            <a:r>
              <a:rPr lang="cs-CZ" b="1" dirty="0"/>
              <a:t>Peníze a zbraně opozici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BOLŠEVICI </a:t>
            </a:r>
            <a:r>
              <a:rPr lang="cs-CZ" b="1" dirty="0" smtClean="0"/>
              <a:t>– </a:t>
            </a:r>
            <a:r>
              <a:rPr lang="cs-CZ" b="1" dirty="0"/>
              <a:t>postupně ovládli celý SSSR</a:t>
            </a:r>
          </a:p>
          <a:p>
            <a:pPr lvl="0"/>
            <a:r>
              <a:rPr lang="cs-CZ" b="1" dirty="0"/>
              <a:t>Pocit strachu</a:t>
            </a:r>
          </a:p>
          <a:p>
            <a:pPr lvl="0"/>
            <a:r>
              <a:rPr lang="cs-CZ" b="1" u="sng" dirty="0"/>
              <a:t>Hospod.  </a:t>
            </a:r>
            <a:r>
              <a:rPr lang="cs-CZ" b="1" u="sng" dirty="0" smtClean="0"/>
              <a:t>rozvrat</a:t>
            </a:r>
            <a:endParaRPr lang="cs-CZ" b="1" dirty="0"/>
          </a:p>
          <a:p>
            <a:pPr lvl="0"/>
            <a:r>
              <a:rPr lang="cs-CZ" b="1" dirty="0"/>
              <a:t>1921 hladomor</a:t>
            </a:r>
          </a:p>
          <a:p>
            <a:pPr lvl="0"/>
            <a:r>
              <a:rPr lang="cs-CZ" b="1" dirty="0"/>
              <a:t>Stávky, </a:t>
            </a:r>
            <a:r>
              <a:rPr lang="cs-CZ" b="1" dirty="0" smtClean="0"/>
              <a:t>povstání</a:t>
            </a:r>
          </a:p>
          <a:p>
            <a:pPr lvl="0">
              <a:buNone/>
            </a:pPr>
            <a:endParaRPr lang="cs-CZ" b="1" dirty="0"/>
          </a:p>
          <a:p>
            <a:r>
              <a:rPr lang="cs-CZ" b="1" u="sng" dirty="0"/>
              <a:t>Polit. systém </a:t>
            </a:r>
            <a:endParaRPr lang="cs-CZ" b="1" dirty="0"/>
          </a:p>
          <a:p>
            <a:pPr lvl="0">
              <a:buNone/>
            </a:pPr>
            <a:r>
              <a:rPr lang="cs-CZ" dirty="0" smtClean="0"/>
              <a:t>    </a:t>
            </a:r>
            <a:r>
              <a:rPr lang="cs-CZ" b="1" u="sng" dirty="0" smtClean="0">
                <a:solidFill>
                  <a:srgbClr val="C00000"/>
                </a:solidFill>
              </a:rPr>
              <a:t>Diktatura </a:t>
            </a:r>
            <a:r>
              <a:rPr lang="cs-CZ" b="1" u="sng" dirty="0">
                <a:solidFill>
                  <a:srgbClr val="C00000"/>
                </a:solidFill>
              </a:rPr>
              <a:t>jedné strany- </a:t>
            </a:r>
            <a:r>
              <a:rPr lang="cs-CZ" b="1" u="sng" dirty="0" smtClean="0">
                <a:solidFill>
                  <a:srgbClr val="C00000"/>
                </a:solidFill>
              </a:rPr>
              <a:t>Komunistické</a:t>
            </a:r>
          </a:p>
          <a:p>
            <a:r>
              <a:rPr lang="cs-CZ" dirty="0"/>
              <a:t> </a:t>
            </a:r>
            <a:r>
              <a:rPr lang="cs-CZ" b="1" dirty="0" smtClean="0"/>
              <a:t>1921 </a:t>
            </a:r>
            <a:r>
              <a:rPr lang="cs-CZ" b="1" dirty="0"/>
              <a:t>zaveden NEP</a:t>
            </a:r>
          </a:p>
          <a:p>
            <a:r>
              <a:rPr lang="cs-CZ" b="1" dirty="0" smtClean="0"/>
              <a:t> GOELRO</a:t>
            </a:r>
            <a:endParaRPr lang="cs-CZ" b="1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3168352"/>
          </a:xfrm>
        </p:spPr>
        <p:txBody>
          <a:bodyPr/>
          <a:lstStyle/>
          <a:p>
            <a:pPr>
              <a:buNone/>
            </a:pPr>
            <a:r>
              <a:rPr lang="cs-CZ" sz="4000" b="1" dirty="0" smtClean="0">
                <a:solidFill>
                  <a:srgbClr val="C00000"/>
                </a:solidFill>
              </a:rPr>
              <a:t>prosinec 1922 </a:t>
            </a:r>
            <a:r>
              <a:rPr lang="cs-CZ" sz="4000" b="1" dirty="0" smtClean="0"/>
              <a:t>– </a:t>
            </a:r>
            <a:r>
              <a:rPr lang="cs-CZ" sz="4000" b="1" u="sng" dirty="0" smtClean="0"/>
              <a:t>vznik SSSR</a:t>
            </a: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b="1" dirty="0" smtClean="0"/>
              <a:t>(</a:t>
            </a:r>
            <a:r>
              <a:rPr lang="cs-CZ" b="1" dirty="0"/>
              <a:t>formálně federace – jinak diktatura)</a:t>
            </a:r>
          </a:p>
          <a:p>
            <a:pPr lvl="0"/>
            <a:r>
              <a:rPr lang="cs-CZ" b="1" dirty="0"/>
              <a:t>1924 – 1. ústava SSSR</a:t>
            </a:r>
          </a:p>
          <a:p>
            <a:pPr lvl="0"/>
            <a:r>
              <a:rPr lang="cs-CZ" b="1" dirty="0"/>
              <a:t>umírá Lenin</a:t>
            </a:r>
          </a:p>
          <a:p>
            <a:pPr>
              <a:buNone/>
            </a:pPr>
            <a:endParaRPr lang="cs-CZ" b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772816"/>
            <a:ext cx="3240360" cy="4804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lvl="0"/>
            <a:r>
              <a:rPr lang="cs-CZ" b="1" dirty="0"/>
              <a:t>násilná rusifikace</a:t>
            </a:r>
          </a:p>
          <a:p>
            <a:pPr lvl="0"/>
            <a:r>
              <a:rPr lang="cs-CZ" b="1" dirty="0"/>
              <a:t>diktatura prohloubena za Stalina (</a:t>
            </a:r>
            <a:r>
              <a:rPr lang="cs-CZ" b="1" dirty="0" err="1"/>
              <a:t>Džugašvili</a:t>
            </a:r>
            <a:r>
              <a:rPr lang="cs-CZ" b="1" dirty="0"/>
              <a:t>) </a:t>
            </a:r>
            <a:r>
              <a:rPr lang="cs-CZ" b="1" dirty="0" smtClean="0"/>
              <a:t>          1924 </a:t>
            </a:r>
            <a:r>
              <a:rPr lang="cs-CZ" b="1" dirty="0"/>
              <a:t>– 1953</a:t>
            </a:r>
          </a:p>
          <a:p>
            <a:pPr lvl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299969"/>
            <a:ext cx="2880320" cy="3858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38132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sz="4800" b="1" dirty="0">
                <a:solidFill>
                  <a:srgbClr val="C00000"/>
                </a:solidFill>
              </a:rPr>
              <a:t>STALINISMUS</a:t>
            </a:r>
          </a:p>
          <a:p>
            <a:pPr lvl="0"/>
            <a:r>
              <a:rPr lang="cs-CZ" b="1" dirty="0"/>
              <a:t>opora o diktaturu </a:t>
            </a:r>
            <a:r>
              <a:rPr lang="cs-CZ" b="1" dirty="0" smtClean="0"/>
              <a:t>proletariátu, armádu </a:t>
            </a:r>
            <a:r>
              <a:rPr lang="cs-CZ" b="1" dirty="0"/>
              <a:t>a policii</a:t>
            </a:r>
          </a:p>
          <a:p>
            <a:pPr lvl="0"/>
            <a:r>
              <a:rPr lang="cs-CZ" b="1" dirty="0"/>
              <a:t>vláda jedné strany</a:t>
            </a:r>
          </a:p>
          <a:p>
            <a:pPr lvl="0"/>
            <a:r>
              <a:rPr lang="cs-CZ" b="1" dirty="0"/>
              <a:t>likvidace opozice ( i ve straně</a:t>
            </a:r>
            <a:r>
              <a:rPr lang="cs-CZ" b="1" dirty="0" smtClean="0"/>
              <a:t>)</a:t>
            </a:r>
            <a:endParaRPr lang="cs-CZ" b="1" dirty="0"/>
          </a:p>
          <a:p>
            <a:pPr>
              <a:buNone/>
            </a:pPr>
            <a:r>
              <a:rPr lang="cs-CZ" b="1" u="sng" dirty="0"/>
              <a:t>V hospodářství</a:t>
            </a:r>
            <a:endParaRPr lang="cs-CZ" b="1" dirty="0"/>
          </a:p>
          <a:p>
            <a:pPr lvl="0"/>
            <a:r>
              <a:rPr lang="cs-CZ" b="1" dirty="0"/>
              <a:t>industrializace</a:t>
            </a:r>
          </a:p>
          <a:p>
            <a:pPr lvl="0"/>
            <a:r>
              <a:rPr lang="cs-CZ" b="1" dirty="0"/>
              <a:t>kolektivizace (sovchoz a kolchoz)</a:t>
            </a:r>
          </a:p>
          <a:p>
            <a:pPr lvl="0"/>
            <a:r>
              <a:rPr lang="cs-CZ" b="1" dirty="0"/>
              <a:t>pětiletky</a:t>
            </a:r>
          </a:p>
          <a:p>
            <a:pPr lvl="0"/>
            <a:r>
              <a:rPr lang="cs-CZ" b="1" dirty="0"/>
              <a:t>násilné znárodňování</a:t>
            </a:r>
          </a:p>
          <a:p>
            <a:pPr lvl="0"/>
            <a:r>
              <a:rPr lang="cs-CZ" b="1" dirty="0"/>
              <a:t>budování těžkého průmyslu (zbrojení)</a:t>
            </a:r>
          </a:p>
          <a:p>
            <a:endParaRPr lang="cs-CZ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/>
          <a:lstStyle/>
          <a:p>
            <a:pPr lvl="0"/>
            <a:r>
              <a:rPr lang="cs-CZ" b="1" dirty="0"/>
              <a:t>likvidace </a:t>
            </a:r>
            <a:r>
              <a:rPr lang="cs-CZ" b="1" dirty="0" err="1"/>
              <a:t>kulaků</a:t>
            </a:r>
            <a:r>
              <a:rPr lang="cs-CZ" b="1" dirty="0"/>
              <a:t> (1929 – 1930)</a:t>
            </a:r>
          </a:p>
          <a:p>
            <a:pPr lvl="0"/>
            <a:r>
              <a:rPr lang="cs-CZ" b="1" dirty="0"/>
              <a:t>1929 – 35 – přídělový  </a:t>
            </a:r>
            <a:r>
              <a:rPr lang="cs-CZ" b="1" dirty="0" smtClean="0"/>
              <a:t>systém</a:t>
            </a:r>
          </a:p>
          <a:p>
            <a:pPr lvl="0">
              <a:buNone/>
            </a:pPr>
            <a:endParaRPr lang="cs-CZ" b="1" dirty="0"/>
          </a:p>
          <a:p>
            <a:pPr lvl="0">
              <a:buNone/>
            </a:pPr>
            <a:r>
              <a:rPr lang="cs-CZ" b="1" u="sng" dirty="0"/>
              <a:t>Kultura</a:t>
            </a:r>
            <a:r>
              <a:rPr lang="cs-CZ" b="1" dirty="0"/>
              <a:t> </a:t>
            </a:r>
          </a:p>
          <a:p>
            <a:pPr lvl="0"/>
            <a:r>
              <a:rPr lang="cs-CZ" b="1" dirty="0"/>
              <a:t>podřízena kom. ideologii</a:t>
            </a:r>
          </a:p>
          <a:p>
            <a:r>
              <a:rPr lang="cs-CZ" b="1" dirty="0"/>
              <a:t> </a:t>
            </a:r>
            <a:r>
              <a:rPr lang="cs-CZ" b="1" dirty="0" smtClean="0"/>
              <a:t>Ve </a:t>
            </a:r>
            <a:r>
              <a:rPr lang="cs-CZ" b="1" dirty="0"/>
              <a:t>jménu komunismu – vraždění, </a:t>
            </a:r>
            <a:r>
              <a:rPr lang="cs-CZ" b="1" dirty="0" smtClean="0"/>
              <a:t>pracovní tábory </a:t>
            </a:r>
            <a:r>
              <a:rPr lang="cs-CZ" b="1" dirty="0"/>
              <a:t>(GULAGY)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/>
              <a:t>Polit. procesy</a:t>
            </a:r>
            <a:r>
              <a:rPr lang="cs-CZ" b="1" dirty="0"/>
              <a:t> </a:t>
            </a:r>
            <a:r>
              <a:rPr lang="cs-CZ" b="1" dirty="0" smtClean="0"/>
              <a:t>- 1935 </a:t>
            </a:r>
            <a:r>
              <a:rPr lang="cs-CZ" b="1" dirty="0"/>
              <a:t>-38</a:t>
            </a:r>
            <a:br>
              <a:rPr lang="cs-CZ" b="1" dirty="0"/>
            </a:br>
            <a:r>
              <a:rPr lang="cs-CZ" b="1" dirty="0"/>
              <a:t>– likvidace opozice 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52737"/>
            <a:ext cx="7380312" cy="33123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</a:t>
            </a:r>
            <a:r>
              <a:rPr lang="cs-CZ" sz="2800" dirty="0" smtClean="0"/>
              <a:t>např. </a:t>
            </a:r>
            <a:r>
              <a:rPr lang="cs-CZ" sz="2800" dirty="0" err="1" smtClean="0"/>
              <a:t>Bucharin</a:t>
            </a:r>
            <a:endParaRPr lang="cs-CZ" sz="2800" dirty="0" smtClean="0"/>
          </a:p>
          <a:p>
            <a:r>
              <a:rPr lang="cs-CZ" b="1" dirty="0" smtClean="0"/>
              <a:t>1936 </a:t>
            </a:r>
            <a:r>
              <a:rPr lang="cs-CZ" b="1" dirty="0"/>
              <a:t>– přijata „</a:t>
            </a:r>
            <a:r>
              <a:rPr lang="cs-CZ" b="1" dirty="0" err="1"/>
              <a:t>dem</a:t>
            </a:r>
            <a:r>
              <a:rPr lang="cs-CZ" b="1" dirty="0"/>
              <a:t>. ústava“ (formálně)</a:t>
            </a:r>
          </a:p>
          <a:p>
            <a:r>
              <a:rPr lang="cs-CZ" b="1" dirty="0"/>
              <a:t>1937 – čistky v důstojnickém </a:t>
            </a:r>
            <a:r>
              <a:rPr lang="cs-CZ" b="1" dirty="0" smtClean="0"/>
              <a:t>sboru</a:t>
            </a:r>
          </a:p>
          <a:p>
            <a:pPr>
              <a:buNone/>
            </a:pPr>
            <a:r>
              <a:rPr lang="cs-CZ" b="1" dirty="0" smtClean="0"/>
              <a:t>  </a:t>
            </a:r>
            <a:r>
              <a:rPr lang="cs-CZ" sz="2800" dirty="0" smtClean="0"/>
              <a:t>např</a:t>
            </a:r>
            <a:r>
              <a:rPr lang="cs-CZ" sz="2800" dirty="0"/>
              <a:t>. maršál </a:t>
            </a:r>
            <a:r>
              <a:rPr lang="cs-CZ" sz="2800" dirty="0" err="1"/>
              <a:t>Tuchačevskij</a:t>
            </a:r>
            <a:endParaRPr lang="cs-CZ" sz="2800" dirty="0"/>
          </a:p>
          <a:p>
            <a:pPr algn="r">
              <a:buNone/>
            </a:pPr>
            <a:r>
              <a:rPr lang="cs-CZ" dirty="0" smtClean="0"/>
              <a:t>                    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800" y="0"/>
            <a:ext cx="1800200" cy="240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3668469"/>
            <a:ext cx="1944216" cy="3189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Diktatura strany se mění v diktaturu jedné osoby </a:t>
            </a:r>
            <a:r>
              <a:rPr lang="cs-CZ" b="1" dirty="0" smtClean="0"/>
              <a:t>( = despotismus</a:t>
            </a:r>
            <a:r>
              <a:rPr lang="cs-CZ" b="1" dirty="0"/>
              <a:t>)</a:t>
            </a:r>
          </a:p>
          <a:p>
            <a:r>
              <a:rPr lang="cs-CZ" b="1" u="sng" dirty="0"/>
              <a:t>Kult </a:t>
            </a:r>
            <a:r>
              <a:rPr lang="cs-CZ" b="1" u="sng" dirty="0" smtClean="0"/>
              <a:t> osobnosti</a:t>
            </a:r>
            <a:endParaRPr lang="cs-CZ" b="1" dirty="0"/>
          </a:p>
          <a:p>
            <a:pPr>
              <a:buNone/>
            </a:pPr>
            <a:r>
              <a:rPr lang="cs-CZ" b="1" dirty="0" smtClean="0"/>
              <a:t>    Stalin </a:t>
            </a:r>
            <a:r>
              <a:rPr lang="cs-CZ" b="1" dirty="0"/>
              <a:t>– symbolem ruského úspěchu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u="sng" dirty="0"/>
              <a:t>Zahraniční politika</a:t>
            </a:r>
            <a:endParaRPr lang="cs-CZ" b="1" dirty="0"/>
          </a:p>
          <a:p>
            <a:pPr lvl="0"/>
            <a:r>
              <a:rPr lang="cs-CZ" b="1" dirty="0"/>
              <a:t>snaha prolomit </a:t>
            </a:r>
            <a:r>
              <a:rPr lang="cs-CZ" b="1" dirty="0" err="1"/>
              <a:t>hosp</a:t>
            </a:r>
            <a:r>
              <a:rPr lang="cs-CZ" b="1" dirty="0"/>
              <a:t>. blokádu a mezinárodní izolaci</a:t>
            </a:r>
          </a:p>
          <a:p>
            <a:pPr lvl="0"/>
            <a:r>
              <a:rPr lang="cs-CZ" b="1" dirty="0"/>
              <a:t>navázány obch. kontakty s A, N, </a:t>
            </a:r>
            <a:r>
              <a:rPr lang="cs-CZ" b="1" dirty="0" err="1"/>
              <a:t>It</a:t>
            </a:r>
            <a:endParaRPr lang="cs-CZ" b="1" dirty="0"/>
          </a:p>
          <a:p>
            <a:pPr lvl="0"/>
            <a:r>
              <a:rPr lang="cs-CZ" b="1" dirty="0"/>
              <a:t>podporují </a:t>
            </a:r>
            <a:r>
              <a:rPr lang="cs-CZ" b="1" dirty="0" err="1"/>
              <a:t>nár</a:t>
            </a:r>
            <a:r>
              <a:rPr lang="cs-CZ" b="1" dirty="0"/>
              <a:t>. </a:t>
            </a:r>
            <a:r>
              <a:rPr lang="cs-CZ" b="1" dirty="0" smtClean="0"/>
              <a:t>osvobozenecké </a:t>
            </a:r>
            <a:r>
              <a:rPr lang="cs-CZ" b="1" dirty="0"/>
              <a:t>hnutí v Asii</a:t>
            </a:r>
          </a:p>
          <a:p>
            <a:r>
              <a:rPr lang="cs-CZ" b="1" dirty="0"/>
              <a:t>1934 – SSSR přijat do </a:t>
            </a:r>
            <a:r>
              <a:rPr lang="cs-CZ" b="1" dirty="0" smtClean="0"/>
              <a:t>Společnosti národů</a:t>
            </a:r>
            <a:endParaRPr lang="cs-CZ" b="1" dirty="0"/>
          </a:p>
        </p:txBody>
      </p:sp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484</Words>
  <Application>Microsoft Office PowerPoint</Application>
  <PresentationFormat>Předvádění na obrazovce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Vznik SSSR</vt:lpstr>
      <vt:lpstr>Snímek 2</vt:lpstr>
      <vt:lpstr>Snímek 3</vt:lpstr>
      <vt:lpstr>Snímek 4</vt:lpstr>
      <vt:lpstr>Snímek 5</vt:lpstr>
      <vt:lpstr>Snímek 6</vt:lpstr>
      <vt:lpstr>Snímek 7</vt:lpstr>
      <vt:lpstr>Polit. procesy - 1935 -38 – likvidace opozice  </vt:lpstr>
      <vt:lpstr>Snímek 9</vt:lpstr>
      <vt:lpstr>Snímek 10</vt:lpstr>
      <vt:lpstr>Zdroje a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Vznik SSSR</dc:title>
  <dc:creator>Martin Pospíšil</dc:creator>
  <cp:lastModifiedBy>Martin Pospíšil</cp:lastModifiedBy>
  <cp:revision>16</cp:revision>
  <dcterms:created xsi:type="dcterms:W3CDTF">2012-04-06T13:02:14Z</dcterms:created>
  <dcterms:modified xsi:type="dcterms:W3CDTF">2012-07-23T13:18:57Z</dcterms:modified>
</cp:coreProperties>
</file>